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13" r:id="rId2"/>
    <p:sldId id="514" r:id="rId3"/>
    <p:sldId id="515" r:id="rId4"/>
    <p:sldId id="523" r:id="rId5"/>
    <p:sldId id="522" r:id="rId6"/>
    <p:sldId id="518" r:id="rId7"/>
    <p:sldId id="519" r:id="rId8"/>
  </p:sldIdLst>
  <p:sldSz cx="9904413" cy="6858000"/>
  <p:notesSz cx="6662738" cy="9832975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EA5B31BD-0F4B-49EA-86C0-66909D4F4B02}">
          <p14:sldIdLst/>
        </p14:section>
        <p14:section name="제목 없는 구역" id="{6E5F4BBB-7F4C-43DD-86AA-3A7E67F88F37}">
          <p14:sldIdLst>
            <p14:sldId id="513"/>
            <p14:sldId id="514"/>
            <p14:sldId id="515"/>
            <p14:sldId id="523"/>
            <p14:sldId id="522"/>
            <p14:sldId id="518"/>
            <p14:sldId id="5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203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pos="171">
          <p15:clr>
            <a:srgbClr val="A4A3A4"/>
          </p15:clr>
        </p15:guide>
        <p15:guide id="6" pos="6068">
          <p15:clr>
            <a:srgbClr val="A4A3A4"/>
          </p15:clr>
        </p15:guide>
        <p15:guide id="7" pos="3120">
          <p15:clr>
            <a:srgbClr val="A4A3A4"/>
          </p15:clr>
        </p15:guide>
        <p15:guide id="8" orient="horz" pos="754">
          <p15:clr>
            <a:srgbClr val="A4A3A4"/>
          </p15:clr>
        </p15:guide>
        <p15:guide id="9" orient="horz" pos="1071" userDrawn="1">
          <p15:clr>
            <a:srgbClr val="A4A3A4"/>
          </p15:clr>
        </p15:guide>
        <p15:guide id="10" orient="horz" pos="8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6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D56A19"/>
    <a:srgbClr val="E57725"/>
    <a:srgbClr val="DDDDDD"/>
    <a:srgbClr val="0000FF"/>
    <a:srgbClr val="93E3FF"/>
    <a:srgbClr val="C0C0C0"/>
    <a:srgbClr val="297793"/>
    <a:srgbClr val="2D86A5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65" autoAdjust="0"/>
    <p:restoredTop sz="96695" autoAdjust="0"/>
  </p:normalViewPr>
  <p:slideViewPr>
    <p:cSldViewPr showGuides="1">
      <p:cViewPr varScale="1">
        <p:scale>
          <a:sx n="116" d="100"/>
          <a:sy n="116" d="100"/>
        </p:scale>
        <p:origin x="1494" y="108"/>
      </p:cViewPr>
      <p:guideLst>
        <p:guide orient="horz" pos="4065"/>
        <p:guide orient="horz" pos="482"/>
        <p:guide orient="horz" pos="3203"/>
        <p:guide orient="horz" pos="3884"/>
        <p:guide pos="171"/>
        <p:guide pos="6068"/>
        <p:guide pos="3120"/>
        <p:guide orient="horz" pos="754"/>
        <p:guide orient="horz" pos="1071"/>
        <p:guide orient="horz" pos="8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4" d="100"/>
          <a:sy n="74" d="100"/>
        </p:scale>
        <p:origin x="-3408" y="-90"/>
      </p:cViewPr>
      <p:guideLst>
        <p:guide orient="horz" pos="3096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l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r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l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r" defTabSz="912813" eaLnBrk="1" latinLnBrk="1" hangingPunct="1">
              <a:lnSpc>
                <a:spcPct val="100000"/>
              </a:lnSpc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AF78F08D-03A6-4530-A11C-16A10DEBF2C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16925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9925" y="736600"/>
            <a:ext cx="5322888" cy="3687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7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6DA808C9-ECF7-4A0B-8E0D-91D483EF221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4405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614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33D6B7BB-90FF-4B95-8EE9-D69C528B6AE2}" type="slidenum">
              <a:rPr lang="en-US" altLang="ko-KR" smtClean="0"/>
              <a:pPr>
                <a:spcBef>
                  <a:spcPct val="0"/>
                </a:spcBef>
              </a:pPr>
              <a:t>0</a:t>
            </a:fld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346238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819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FCF2FB2E-2616-4555-B085-715D25F47398}" type="slidenum">
              <a:rPr lang="en-US" altLang="ko-KR" smtClean="0"/>
              <a:pPr>
                <a:spcBef>
                  <a:spcPct val="0"/>
                </a:spcBef>
              </a:pPr>
              <a:t>1</a:t>
            </a:fld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079023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792FAFD8-BE84-4F3E-A496-763DBF603957}" type="slidenum">
              <a:rPr lang="en-US" altLang="ko-KR" smtClean="0"/>
              <a:pPr>
                <a:spcBef>
                  <a:spcPct val="0"/>
                </a:spcBef>
              </a:pPr>
              <a:t>2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4166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7987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91CD9AE-B62D-4E98-B360-17968506A885}" type="slidenum">
              <a:rPr lang="en-US" altLang="ko-KR" smtClean="0"/>
              <a:pPr>
                <a:spcBef>
                  <a:spcPct val="0"/>
                </a:spcBef>
              </a:pPr>
              <a:t>3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354065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434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91289ADE-8FA5-4A51-9F3D-99A4D7E38D1F}" type="slidenum">
              <a:rPr lang="en-US" altLang="ko-KR" smtClean="0"/>
              <a:pPr>
                <a:spcBef>
                  <a:spcPct val="0"/>
                </a:spcBef>
              </a:pPr>
              <a:t>4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2149494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638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08FF617-68A1-4A33-BF1E-D731C49FC3F2}" type="slidenum">
              <a:rPr lang="en-US" altLang="ko-KR" smtClean="0"/>
              <a:pPr>
                <a:spcBef>
                  <a:spcPct val="0"/>
                </a:spcBef>
              </a:pPr>
              <a:t>5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41162438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A93AD376-EDDE-469C-BDCB-B49DCD9F3D86}" type="slidenum">
              <a:rPr lang="en-US" altLang="ko-KR" smtClean="0"/>
              <a:pPr>
                <a:spcBef>
                  <a:spcPct val="0"/>
                </a:spcBef>
              </a:pPr>
              <a:t>6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203806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 userDrawn="1"/>
        </p:nvSpPr>
        <p:spPr bwMode="auto">
          <a:xfrm>
            <a:off x="0" y="3429000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grpSp>
        <p:nvGrpSpPr>
          <p:cNvPr id="5" name="그룹 12"/>
          <p:cNvGrpSpPr>
            <a:grpSpLocks/>
          </p:cNvGrpSpPr>
          <p:nvPr userDrawn="1"/>
        </p:nvGrpSpPr>
        <p:grpSpPr bwMode="auto">
          <a:xfrm>
            <a:off x="790575" y="511175"/>
            <a:ext cx="2455863" cy="657225"/>
            <a:chOff x="790267" y="511048"/>
            <a:chExt cx="2455626" cy="657479"/>
          </a:xfrm>
        </p:grpSpPr>
        <p:grpSp>
          <p:nvGrpSpPr>
            <p:cNvPr id="6" name="그룹 14"/>
            <p:cNvGrpSpPr>
              <a:grpSpLocks/>
            </p:cNvGrpSpPr>
            <p:nvPr userDrawn="1"/>
          </p:nvGrpSpPr>
          <p:grpSpPr bwMode="auto">
            <a:xfrm>
              <a:off x="790267" y="511048"/>
              <a:ext cx="2455626" cy="657479"/>
              <a:chOff x="661988" y="498454"/>
              <a:chExt cx="2004202" cy="603256"/>
            </a:xfrm>
          </p:grpSpPr>
          <p:cxnSp>
            <p:nvCxnSpPr>
              <p:cNvPr id="9" name="직선 연결선 8"/>
              <p:cNvCxnSpPr/>
              <p:nvPr userDrawn="1"/>
            </p:nvCxnSpPr>
            <p:spPr bwMode="auto">
              <a:xfrm>
                <a:off x="661988" y="498454"/>
                <a:ext cx="2004202" cy="1458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직선 연결선 9"/>
              <p:cNvCxnSpPr/>
              <p:nvPr userDrawn="1"/>
            </p:nvCxnSpPr>
            <p:spPr bwMode="auto">
              <a:xfrm>
                <a:off x="661988" y="1100253"/>
                <a:ext cx="2004202" cy="1457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pic>
          <p:nvPicPr>
            <p:cNvPr id="7" name="그림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966" y="538364"/>
              <a:ext cx="2247428" cy="610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그림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6477000"/>
            <a:ext cx="10493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그림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138" y="6453188"/>
            <a:ext cx="65881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2"/>
          <p:cNvSpPr>
            <a:spLocks noGrp="1"/>
          </p:cNvSpPr>
          <p:nvPr>
            <p:ph type="ctrTitle"/>
          </p:nvPr>
        </p:nvSpPr>
        <p:spPr>
          <a:xfrm>
            <a:off x="665928" y="2000240"/>
            <a:ext cx="7280297" cy="523220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38025" y="4029076"/>
            <a:ext cx="3857653" cy="352404"/>
          </a:xfrm>
        </p:spPr>
        <p:txBody>
          <a:bodyPr/>
          <a:lstStyle>
            <a:lvl1pPr algn="l">
              <a:buNone/>
              <a:defRPr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721511761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788" y="765188"/>
            <a:ext cx="9125473" cy="1665071"/>
          </a:xfrm>
        </p:spPr>
        <p:txBody>
          <a:bodyPr/>
          <a:lstStyle>
            <a:lvl1pPr marL="0" indent="0">
              <a:buNone/>
              <a:defRPr>
                <a:latin typeface="맑은 고딕" pitchFamily="50" charset="-127"/>
              </a:defRPr>
            </a:lvl1pPr>
            <a:lvl2pPr>
              <a:buNone/>
              <a:defRPr>
                <a:latin typeface="맑은 고딕" pitchFamily="50" charset="-127"/>
                <a:ea typeface="맑은 고딕" pitchFamily="50" charset="-127"/>
              </a:defRPr>
            </a:lvl2pPr>
            <a:lvl3pPr>
              <a:buNone/>
              <a:defRPr>
                <a:latin typeface="맑은 고딕" pitchFamily="50" charset="-127"/>
                <a:ea typeface="맑은 고딕" pitchFamily="50" charset="-127"/>
              </a:defRPr>
            </a:lvl3pPr>
            <a:lvl4pPr>
              <a:buNone/>
              <a:defRPr>
                <a:latin typeface="맑은 고딕" pitchFamily="50" charset="-127"/>
                <a:ea typeface="맑은 고딕" pitchFamily="50" charset="-127"/>
              </a:defRPr>
            </a:lvl4pPr>
            <a:lvl5pPr>
              <a:buNone/>
              <a:defRPr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4784714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78091" y="155575"/>
            <a:ext cx="7098163" cy="3365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350782" y="765175"/>
            <a:ext cx="9125473" cy="352404"/>
          </a:xfrm>
        </p:spPr>
        <p:txBody>
          <a:bodyPr/>
          <a:lstStyle/>
          <a:p>
            <a:pPr lvl="0"/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847996050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350782" y="155575"/>
            <a:ext cx="9125473" cy="16450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2185378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306388" y="142875"/>
            <a:ext cx="6503987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765175"/>
            <a:ext cx="91249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1" name="Line 6"/>
          <p:cNvSpPr>
            <a:spLocks noChangeShapeType="1"/>
          </p:cNvSpPr>
          <p:nvPr userDrawn="1"/>
        </p:nvSpPr>
        <p:spPr bwMode="auto">
          <a:xfrm>
            <a:off x="0" y="642938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4697413" y="6626225"/>
            <a:ext cx="5111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1" hangingPunct="1">
              <a:lnSpc>
                <a:spcPct val="130000"/>
              </a:lnSpc>
              <a:defRPr/>
            </a:pPr>
            <a:r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- P</a:t>
            </a:r>
            <a:fld id="{4B1B095A-CBB3-428F-8709-75D1EFEF3700}" type="slidenum"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pPr eaLnBrk="1" latinLnBrk="1" hangingPunct="1">
                <a:lnSpc>
                  <a:spcPct val="130000"/>
                </a:lnSpc>
                <a:defRPr/>
              </a:pPr>
              <a:t>‹#›</a:t>
            </a:fld>
            <a:r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 -</a:t>
            </a:r>
          </a:p>
        </p:txBody>
      </p:sp>
      <p:cxnSp>
        <p:nvCxnSpPr>
          <p:cNvPr id="7" name="직선 연결선 6"/>
          <p:cNvCxnSpPr/>
          <p:nvPr userDrawn="1"/>
        </p:nvCxnSpPr>
        <p:spPr bwMode="auto">
          <a:xfrm>
            <a:off x="0" y="6381750"/>
            <a:ext cx="9904413" cy="1588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cxnSp>
      <p:pic>
        <p:nvPicPr>
          <p:cNvPr id="1031" name="그림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6515100"/>
            <a:ext cx="9540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그림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800" y="6480175"/>
            <a:ext cx="59848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29" r:id="rId2"/>
    <p:sldLayoutId id="2147483830" r:id="rId3"/>
    <p:sldLayoutId id="2147483831" r:id="rId4"/>
  </p:sldLayoutIdLst>
  <p:transition>
    <p:split orient="vert"/>
  </p:transition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lang="ko-KR" altLang="en-US" sz="1300" b="1" dirty="0">
          <a:solidFill>
            <a:srgbClr val="11111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819150" indent="-28575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2pPr>
      <a:lvl3pPr marL="1227138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sz="1400" b="1">
          <a:solidFill>
            <a:srgbClr val="111111"/>
          </a:solidFill>
          <a:latin typeface="+mn-lt"/>
          <a:ea typeface="+mn-ea"/>
        </a:defRPr>
      </a:lvl3pPr>
      <a:lvl4pPr marL="1635125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kumimoji="1" sz="1400" b="1">
          <a:solidFill>
            <a:srgbClr val="111111"/>
          </a:solidFill>
          <a:latin typeface="+mn-lt"/>
          <a:ea typeface="+mn-ea"/>
        </a:defRPr>
      </a:lvl5pPr>
      <a:lvl6pPr marL="25146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6pPr>
      <a:lvl7pPr marL="29718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7pPr>
      <a:lvl8pPr marL="34290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8pPr>
      <a:lvl9pPr marL="38862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 bwMode="auto">
          <a:xfrm>
            <a:off x="665163" y="1905000"/>
            <a:ext cx="7280275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9pPr>
          </a:lstStyle>
          <a:p>
            <a:r>
              <a:rPr lang="en-US" altLang="ko-KR" kern="0" dirty="0" smtClean="0"/>
              <a:t>TO-BE Process </a:t>
            </a:r>
            <a:r>
              <a:rPr lang="ko-KR" altLang="en-US" kern="0" dirty="0" smtClean="0"/>
              <a:t>정의서</a:t>
            </a:r>
            <a:r>
              <a:rPr lang="en-US" altLang="ko-KR" kern="0" dirty="0" smtClean="0"/>
              <a:t/>
            </a:r>
            <a:br>
              <a:rPr lang="en-US" altLang="ko-KR" kern="0" dirty="0" smtClean="0"/>
            </a:br>
            <a:r>
              <a:rPr lang="en-US" altLang="ko-KR" kern="0" dirty="0" smtClean="0"/>
              <a:t/>
            </a:r>
            <a:br>
              <a:rPr lang="en-US" altLang="ko-KR" kern="0" dirty="0" smtClean="0"/>
            </a:br>
            <a:r>
              <a:rPr lang="en-US" altLang="ko-KR" sz="2000" kern="0" dirty="0"/>
              <a:t>[</a:t>
            </a:r>
            <a:r>
              <a:rPr lang="en-US" altLang="ko-KR" sz="2000" kern="0" dirty="0" smtClean="0"/>
              <a:t>SD2.1.3 </a:t>
            </a:r>
            <a:r>
              <a:rPr lang="ko-KR" altLang="en-US" sz="2000" kern="0" dirty="0" smtClean="0"/>
              <a:t>쇼핑몰 </a:t>
            </a:r>
            <a:r>
              <a:rPr lang="ko-KR" altLang="en-US" sz="2000" kern="0" dirty="0" smtClean="0"/>
              <a:t>재고정보 전송</a:t>
            </a:r>
            <a:r>
              <a:rPr lang="en-US" altLang="ko-KR" sz="2000" kern="0" dirty="0" smtClean="0"/>
              <a:t>]</a:t>
            </a:r>
            <a:endParaRPr lang="ko-KR" altLang="en-US" kern="0" dirty="0" smtClean="0"/>
          </a:p>
        </p:txBody>
      </p:sp>
      <p:sp>
        <p:nvSpPr>
          <p:cNvPr id="8" name="부제목 2"/>
          <p:cNvSpPr txBox="1">
            <a:spLocks/>
          </p:cNvSpPr>
          <p:nvPr/>
        </p:nvSpPr>
        <p:spPr bwMode="auto">
          <a:xfrm>
            <a:off x="5738813" y="4029075"/>
            <a:ext cx="3857625" cy="37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r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None/>
              <a:defRPr kumimoji="1" lang="ko-KR" altLang="en-US" sz="14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819150" indent="-28575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2pPr>
            <a:lvl3pPr marL="1227138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3pPr>
            <a:lvl4pPr marL="1635125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9pPr>
          </a:lstStyle>
          <a:p>
            <a:r>
              <a:rPr lang="en-US" altLang="ko-KR" kern="0" dirty="0" smtClean="0"/>
              <a:t>Created by SD</a:t>
            </a: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182621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9580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662043"/>
              </p:ext>
            </p:extLst>
          </p:nvPr>
        </p:nvGraphicFramePr>
        <p:xfrm>
          <a:off x="278947" y="1151278"/>
          <a:ext cx="9361487" cy="4725994"/>
        </p:xfrm>
        <a:graphic>
          <a:graphicData uri="http://schemas.openxmlformats.org/drawingml/2006/table">
            <a:tbl>
              <a:tblPr/>
              <a:tblGrid>
                <a:gridCol w="589680"/>
                <a:gridCol w="987117"/>
                <a:gridCol w="6557281"/>
                <a:gridCol w="1227409"/>
              </a:tblGrid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버전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일자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내 용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1.0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2017.09.18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최초 작성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서도석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2875"/>
            <a:ext cx="6503987" cy="344488"/>
          </a:xfrm>
        </p:spPr>
        <p:txBody>
          <a:bodyPr/>
          <a:lstStyle/>
          <a:p>
            <a:r>
              <a:rPr lang="ko-KR" altLang="en-US" dirty="0"/>
              <a:t>문서 개정 이력 관리</a:t>
            </a:r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765175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문서 개정 이력 관리</a:t>
            </a:r>
            <a:endParaRPr lang="en-US" altLang="ko-KR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903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69"/>
          <p:cNvSpPr>
            <a:spLocks noChangeArrowheads="1"/>
          </p:cNvSpPr>
          <p:nvPr/>
        </p:nvSpPr>
        <p:spPr bwMode="auto">
          <a:xfrm>
            <a:off x="271463" y="1428750"/>
            <a:ext cx="46053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marL="88900" indent="-889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프로세스 정의 및 목적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 smtClean="0">
              <a:solidFill>
                <a:schemeClr val="tx1"/>
              </a:solidFill>
            </a:endParaRPr>
          </a:p>
          <a:p>
            <a:pPr marL="228600" indent="-228600">
              <a:buFontTx/>
              <a:buAutoNum type="arabicPeriod"/>
              <a:defRPr/>
            </a:pPr>
            <a:r>
              <a:rPr lang="en-US" altLang="ko-KR" sz="1200" b="0" dirty="0" smtClean="0"/>
              <a:t>Mall</a:t>
            </a:r>
            <a:r>
              <a:rPr lang="ko-KR" altLang="en-US" sz="1200" b="0" dirty="0"/>
              <a:t> </a:t>
            </a:r>
            <a:r>
              <a:rPr lang="ko-KR" altLang="en-US" sz="1200" b="0" dirty="0" smtClean="0"/>
              <a:t>전용 창고를 운영하는데 있어</a:t>
            </a:r>
            <a:r>
              <a:rPr lang="en-US" altLang="ko-KR" sz="1200" b="0" dirty="0" smtClean="0"/>
              <a:t>,  </a:t>
            </a:r>
            <a:r>
              <a:rPr lang="ko-KR" altLang="en-US" sz="1200" b="0" dirty="0" smtClean="0"/>
              <a:t>매출 실적 처리가 </a:t>
            </a:r>
            <a:endParaRPr lang="en-US" altLang="ko-KR" sz="1200" b="0" dirty="0" smtClean="0"/>
          </a:p>
          <a:p>
            <a:pPr marL="0" indent="0">
              <a:buNone/>
              <a:defRPr/>
            </a:pPr>
            <a:r>
              <a:rPr lang="en-US" altLang="ko-KR" sz="1200" b="0" dirty="0"/>
              <a:t> </a:t>
            </a:r>
            <a:r>
              <a:rPr lang="en-US" altLang="ko-KR" sz="1200" b="0" dirty="0" smtClean="0"/>
              <a:t>   </a:t>
            </a:r>
            <a:r>
              <a:rPr lang="ko-KR" altLang="en-US" sz="1200" b="0" dirty="0" smtClean="0"/>
              <a:t>실 배송일자 보다 </a:t>
            </a:r>
            <a:r>
              <a:rPr lang="en-US" altLang="ko-KR" sz="1200" b="0" dirty="0" smtClean="0"/>
              <a:t>1~2</a:t>
            </a:r>
            <a:r>
              <a:rPr lang="ko-KR" altLang="en-US" sz="1200" b="0" dirty="0" smtClean="0"/>
              <a:t>일 정도 늦기 때문에 실제 배송 중</a:t>
            </a:r>
            <a:endParaRPr lang="en-US" altLang="ko-KR" sz="1200" b="0" dirty="0" smtClean="0"/>
          </a:p>
          <a:p>
            <a:pPr marL="0" indent="0">
              <a:buNone/>
              <a:defRPr/>
            </a:pPr>
            <a:r>
              <a:rPr lang="en-US" altLang="ko-KR" sz="1200" b="0" dirty="0"/>
              <a:t> </a:t>
            </a:r>
            <a:r>
              <a:rPr lang="en-US" altLang="ko-KR" sz="1200" b="0" dirty="0" smtClean="0"/>
              <a:t>   ( CJ </a:t>
            </a:r>
            <a:r>
              <a:rPr lang="ko-KR" altLang="en-US" sz="1200" b="0" dirty="0" smtClean="0"/>
              <a:t>출고 후 </a:t>
            </a:r>
            <a:r>
              <a:rPr lang="en-US" altLang="ko-KR" sz="1200" b="0" dirty="0" smtClean="0"/>
              <a:t>~ </a:t>
            </a:r>
            <a:r>
              <a:rPr lang="ko-KR" altLang="en-US" sz="1200" b="0" dirty="0" smtClean="0"/>
              <a:t>고객 운송 중 재고 </a:t>
            </a:r>
            <a:r>
              <a:rPr lang="en-US" altLang="ko-KR" sz="1200" b="0" dirty="0" smtClean="0"/>
              <a:t>) </a:t>
            </a:r>
            <a:r>
              <a:rPr lang="ko-KR" altLang="en-US" sz="1200" b="0" dirty="0" smtClean="0"/>
              <a:t>수량을 고려해야 한다</a:t>
            </a:r>
            <a:r>
              <a:rPr lang="en-US" altLang="ko-KR" sz="1200" b="0" dirty="0" smtClean="0"/>
              <a:t>.</a:t>
            </a:r>
            <a:endParaRPr lang="en-US" altLang="ko-KR" sz="1200" b="0" dirty="0" smtClean="0"/>
          </a:p>
          <a:p>
            <a:pPr marL="0" indent="0">
              <a:buNone/>
              <a:defRPr/>
            </a:pPr>
            <a:endParaRPr lang="en-US" altLang="ko-KR" sz="1200" b="0" dirty="0"/>
          </a:p>
          <a:p>
            <a:pPr marL="0" indent="0">
              <a:buNone/>
              <a:defRPr/>
            </a:pPr>
            <a:r>
              <a:rPr lang="en-US" altLang="ko-KR" sz="1200" b="0" dirty="0" smtClean="0"/>
              <a:t>2. </a:t>
            </a:r>
            <a:r>
              <a:rPr lang="ko-KR" altLang="en-US" sz="1200" b="0" dirty="0" smtClean="0"/>
              <a:t>쇼핑몰 재고 정보는  </a:t>
            </a:r>
            <a:r>
              <a:rPr lang="en-US" altLang="ko-KR" sz="1200" b="0" dirty="0" smtClean="0"/>
              <a:t>SAP</a:t>
            </a:r>
            <a:r>
              <a:rPr lang="ko-KR" altLang="en-US" sz="1200" b="0" dirty="0" smtClean="0"/>
              <a:t>의 창고 재고 </a:t>
            </a:r>
            <a:r>
              <a:rPr lang="en-US" altLang="ko-KR" sz="1200" b="0" dirty="0" smtClean="0"/>
              <a:t>– </a:t>
            </a:r>
            <a:r>
              <a:rPr lang="ko-KR" altLang="en-US" sz="1200" b="0" dirty="0" smtClean="0"/>
              <a:t>배송 중 재고를 </a:t>
            </a:r>
            <a:endParaRPr lang="en-US" altLang="ko-KR" sz="1200" b="0" dirty="0" smtClean="0"/>
          </a:p>
          <a:p>
            <a:pPr marL="0" indent="0">
              <a:buNone/>
              <a:defRPr/>
            </a:pPr>
            <a:r>
              <a:rPr lang="en-US" altLang="ko-KR" sz="1200" b="0" dirty="0"/>
              <a:t> </a:t>
            </a:r>
            <a:r>
              <a:rPr lang="en-US" altLang="ko-KR" sz="1200" b="0" dirty="0" smtClean="0"/>
              <a:t>  </a:t>
            </a:r>
            <a:r>
              <a:rPr lang="ko-KR" altLang="en-US" sz="1200" b="0" dirty="0" smtClean="0"/>
              <a:t>차감한 정보를 근간으로 </a:t>
            </a:r>
            <a:r>
              <a:rPr lang="en-US" altLang="ko-KR" sz="1200" b="0" dirty="0" smtClean="0"/>
              <a:t>Mall</a:t>
            </a:r>
            <a:r>
              <a:rPr lang="ko-KR" altLang="en-US" sz="1200" b="0" dirty="0" smtClean="0"/>
              <a:t>에 실제 당일 판매 가능한 재고를  전송한다</a:t>
            </a:r>
            <a:r>
              <a:rPr lang="en-US" altLang="ko-KR" sz="1200" b="0" dirty="0" smtClean="0"/>
              <a:t>.</a:t>
            </a:r>
            <a:endParaRPr lang="en-US" altLang="ko-KR" sz="1200" b="0" dirty="0" smtClean="0"/>
          </a:p>
        </p:txBody>
      </p:sp>
      <p:sp>
        <p:nvSpPr>
          <p:cNvPr id="11267" name="Rectangle 170"/>
          <p:cNvSpPr>
            <a:spLocks noChangeArrowheads="1"/>
          </p:cNvSpPr>
          <p:nvPr/>
        </p:nvSpPr>
        <p:spPr bwMode="auto">
          <a:xfrm>
            <a:off x="4989513" y="1428750"/>
            <a:ext cx="46434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선행요건 및 </a:t>
            </a:r>
            <a:r>
              <a:rPr lang="en-US" altLang="ko-KR" sz="1200" dirty="0" smtClean="0">
                <a:solidFill>
                  <a:schemeClr val="tx1"/>
                </a:solidFill>
              </a:rPr>
              <a:t>Barriers	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8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  <a:defRPr/>
            </a:pP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Mall 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전용창고 상품별 수량에서   배송 진행 중인 정보를 </a:t>
            </a:r>
            <a:r>
              <a:rPr lang="en-US" altLang="ko-KR" sz="12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endParaRPr lang="en-US" altLang="ko-KR" sz="1200" b="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buNone/>
              <a:defRPr/>
            </a:pP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 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확인 한 다음 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System 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에서 해당 수량을 차감하는 것이</a:t>
            </a:r>
            <a:endParaRPr lang="en-US" altLang="ko-KR" sz="1200" b="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buNone/>
              <a:defRPr/>
            </a:pPr>
            <a:r>
              <a:rPr lang="en-US" altLang="ko-KR" sz="12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자동적으로 계산 되어야 한다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.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endParaRPr lang="en-US" altLang="ko-KR" sz="1200" b="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  <p:sp>
        <p:nvSpPr>
          <p:cNvPr id="11268" name="Rectangle 171"/>
          <p:cNvSpPr>
            <a:spLocks noChangeArrowheads="1"/>
          </p:cNvSpPr>
          <p:nvPr/>
        </p:nvSpPr>
        <p:spPr bwMode="auto">
          <a:xfrm>
            <a:off x="271463" y="3929063"/>
            <a:ext cx="4605337" cy="2246312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변화 사항 요약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ko-KR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ko-KR" sz="1400" i="1" u="sng" dirty="0" smtClean="0">
                <a:solidFill>
                  <a:schemeClr val="tx1"/>
                </a:solidFill>
              </a:rPr>
              <a:t>AS-IS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i="1" u="sng" dirty="0" smtClean="0">
              <a:solidFill>
                <a:schemeClr val="tx1"/>
              </a:solidFill>
            </a:endParaRPr>
          </a:p>
        </p:txBody>
      </p:sp>
      <p:sp>
        <p:nvSpPr>
          <p:cNvPr id="11269" name="Rectangle 172"/>
          <p:cNvSpPr>
            <a:spLocks noChangeArrowheads="1"/>
          </p:cNvSpPr>
          <p:nvPr/>
        </p:nvSpPr>
        <p:spPr bwMode="auto">
          <a:xfrm>
            <a:off x="4989513" y="3929063"/>
            <a:ext cx="4643437" cy="2236787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14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i="1" u="sng" dirty="0" smtClean="0">
                <a:solidFill>
                  <a:schemeClr val="tx1"/>
                </a:solidFill>
              </a:rPr>
              <a:t>TO-BE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1400" i="1" u="sng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  <a:defRPr/>
            </a:pPr>
            <a:r>
              <a:rPr lang="ko-KR" altLang="en-US" sz="1200" b="0" dirty="0" smtClean="0">
                <a:solidFill>
                  <a:schemeClr val="tx1"/>
                </a:solidFill>
              </a:rPr>
              <a:t>일일 오전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6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시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30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분 기준 당일 판매 가능한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Mall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재고를</a:t>
            </a:r>
            <a:endParaRPr lang="en-US" altLang="ko-KR" sz="1200" b="0" dirty="0" smtClean="0">
              <a:solidFill>
                <a:schemeClr val="tx1"/>
              </a:solidFill>
            </a:endParaRPr>
          </a:p>
          <a:p>
            <a:pPr>
              <a:buNone/>
              <a:defRPr/>
            </a:pPr>
            <a:r>
              <a:rPr lang="en-US" altLang="ko-KR" sz="1200" b="0" dirty="0" smtClean="0">
                <a:solidFill>
                  <a:schemeClr val="tx1"/>
                </a:solidFill>
              </a:rPr>
              <a:t>     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전송 처리 하도록 함</a:t>
            </a:r>
            <a:endParaRPr lang="en-US" altLang="ko-KR" sz="1200" b="0" dirty="0" smtClean="0">
              <a:solidFill>
                <a:schemeClr val="tx1"/>
              </a:solidFill>
            </a:endParaRPr>
          </a:p>
        </p:txBody>
      </p:sp>
      <p:sp>
        <p:nvSpPr>
          <p:cNvPr id="9222" name="Rectangle 17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SD2.1.3 </a:t>
            </a:r>
            <a:r>
              <a:rPr lang="ko-KR" altLang="en-US" dirty="0" smtClean="0"/>
              <a:t>쇼핑몰 </a:t>
            </a:r>
            <a:r>
              <a:rPr lang="ko-KR" altLang="en-US" dirty="0" smtClean="0"/>
              <a:t>재고 정보 전송</a:t>
            </a:r>
            <a:endParaRPr lang="ko-KR" altLang="en-US" dirty="0" smtClean="0"/>
          </a:p>
        </p:txBody>
      </p:sp>
      <p:graphicFrame>
        <p:nvGraphicFramePr>
          <p:cNvPr id="8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1647636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판매주문관리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SD2.1.3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쇼핑몰 재고 정보 전송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쇼핑몰판매주문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28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" name="표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439185"/>
              </p:ext>
            </p:extLst>
          </p:nvPr>
        </p:nvGraphicFramePr>
        <p:xfrm>
          <a:off x="266699" y="1420813"/>
          <a:ext cx="9366251" cy="4816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2586"/>
                <a:gridCol w="3403665"/>
              </a:tblGrid>
              <a:tr h="27949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담당 및 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System 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1442" marR="91442" marT="45725" marB="45725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Mall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System 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1442" marR="91442" marT="45725" marB="45725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36985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1442" marR="91442" marT="45725" marB="45725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1442" marR="91442" marT="45725" marB="45725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8865" name="Rectangle 33"/>
          <p:cNvSpPr>
            <a:spLocks noChangeArrowheads="1"/>
          </p:cNvSpPr>
          <p:nvPr/>
        </p:nvSpPr>
        <p:spPr bwMode="auto">
          <a:xfrm>
            <a:off x="2378075" y="115888"/>
            <a:ext cx="3392488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500">
              <a:solidFill>
                <a:schemeClr val="bg1"/>
              </a:solidFill>
            </a:endParaRPr>
          </a:p>
        </p:txBody>
      </p:sp>
      <p:graphicFrame>
        <p:nvGraphicFramePr>
          <p:cNvPr id="21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6278681"/>
              </p:ext>
            </p:extLst>
          </p:nvPr>
        </p:nvGraphicFramePr>
        <p:xfrm>
          <a:off x="271463" y="765175"/>
          <a:ext cx="9361488" cy="539750"/>
        </p:xfrm>
        <a:graphic>
          <a:graphicData uri="http://schemas.openxmlformats.org/drawingml/2006/table">
            <a:tbl>
              <a:tblPr/>
              <a:tblGrid>
                <a:gridCol w="808792"/>
                <a:gridCol w="1672141"/>
                <a:gridCol w="731889"/>
                <a:gridCol w="3081698"/>
                <a:gridCol w="998008"/>
                <a:gridCol w="998008"/>
                <a:gridCol w="1070952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1" marR="58971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판매주문관리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1" marR="58971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1" marR="58971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SD2.1.3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쇼핑몰 재고 정보 전송</a:t>
                      </a:r>
                    </a:p>
                  </a:txBody>
                  <a:tcPr marL="58971" marR="58971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1" marR="58971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1" marR="58971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1" marR="58971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1" marR="58971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쇼핑몰판매주문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1" marR="58971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1" marR="58971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1" marR="58971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1" marR="58971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Rectangle 71"/>
          <p:cNvSpPr>
            <a:spLocks noChangeArrowheads="1"/>
          </p:cNvSpPr>
          <p:nvPr/>
        </p:nvSpPr>
        <p:spPr bwMode="auto">
          <a:xfrm>
            <a:off x="2000622" y="2123378"/>
            <a:ext cx="1295400" cy="360363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일일 배송 미완료  주문 확인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69" name="직선 연결선 68"/>
          <p:cNvCxnSpPr/>
          <p:nvPr/>
        </p:nvCxnSpPr>
        <p:spPr bwMode="auto">
          <a:xfrm>
            <a:off x="0" y="620713"/>
            <a:ext cx="9904413" cy="0"/>
          </a:xfrm>
          <a:prstGeom prst="line">
            <a:avLst/>
          </a:prstGeom>
          <a:noFill/>
          <a:ln w="50800" cap="flat" cmpd="sng" algn="ctr">
            <a:solidFill>
              <a:schemeClr val="tx2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1" name="Rectangle 175"/>
          <p:cNvSpPr txBox="1">
            <a:spLocks noChangeArrowheads="1"/>
          </p:cNvSpPr>
          <p:nvPr/>
        </p:nvSpPr>
        <p:spPr bwMode="auto">
          <a:xfrm>
            <a:off x="266700" y="137547"/>
            <a:ext cx="31337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9pPr>
          </a:lstStyle>
          <a:p>
            <a:pPr>
              <a:defRPr/>
            </a:pPr>
            <a:r>
              <a:rPr lang="en-US" altLang="ko-KR" dirty="0" smtClean="0"/>
              <a:t>SD2.1.3 </a:t>
            </a:r>
            <a:r>
              <a:rPr lang="ko-KR" altLang="en-US" dirty="0"/>
              <a:t>쇼핑몰 재고 정보 전송</a:t>
            </a:r>
            <a:endParaRPr lang="ko-KR" altLang="en-US" kern="0" dirty="0" smtClean="0"/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2000622" y="3070321"/>
            <a:ext cx="1295400" cy="360363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Mall </a:t>
            </a:r>
            <a:r>
              <a:rPr kumimoji="0"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전용창고 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kumimoji="0"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재고 현황 조회 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76" name="직선 화살표 연결선 82"/>
          <p:cNvCxnSpPr>
            <a:cxnSpLocks noChangeShapeType="1"/>
          </p:cNvCxnSpPr>
          <p:nvPr/>
        </p:nvCxnSpPr>
        <p:spPr bwMode="auto">
          <a:xfrm>
            <a:off x="2647950" y="2519617"/>
            <a:ext cx="0" cy="508636"/>
          </a:xfrm>
          <a:prstGeom prst="straightConnector1">
            <a:avLst/>
          </a:prstGeom>
          <a:noFill/>
          <a:ln w="9525" algn="ctr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Rectangle 71"/>
          <p:cNvSpPr>
            <a:spLocks noChangeArrowheads="1"/>
          </p:cNvSpPr>
          <p:nvPr/>
        </p:nvSpPr>
        <p:spPr bwMode="auto">
          <a:xfrm>
            <a:off x="2000622" y="4004741"/>
            <a:ext cx="1295400" cy="360363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Mall </a:t>
            </a:r>
            <a:r>
              <a:rPr kumimoji="0"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전용창고 </a:t>
            </a:r>
            <a:endParaRPr kumimoji="0" lang="en-US" altLang="ko-KR" sz="1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kumimoji="0" lang="ko-KR" altLang="en-US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재고 현황 전송 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" name="AutoShape 66"/>
          <p:cNvSpPr>
            <a:spLocks noChangeArrowheads="1"/>
          </p:cNvSpPr>
          <p:nvPr/>
        </p:nvSpPr>
        <p:spPr bwMode="auto">
          <a:xfrm>
            <a:off x="1999878" y="4941168"/>
            <a:ext cx="1295400" cy="360000"/>
          </a:xfrm>
          <a:prstGeom prst="flowChartMagneticDisk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Database or</a:t>
            </a:r>
          </a:p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System Name</a:t>
            </a:r>
          </a:p>
        </p:txBody>
      </p:sp>
      <p:cxnSp>
        <p:nvCxnSpPr>
          <p:cNvPr id="25" name="직선 화살표 연결선 82"/>
          <p:cNvCxnSpPr>
            <a:cxnSpLocks noChangeShapeType="1"/>
          </p:cNvCxnSpPr>
          <p:nvPr/>
        </p:nvCxnSpPr>
        <p:spPr bwMode="auto">
          <a:xfrm>
            <a:off x="2647950" y="3430684"/>
            <a:ext cx="0" cy="508636"/>
          </a:xfrm>
          <a:prstGeom prst="straightConnector1">
            <a:avLst/>
          </a:prstGeom>
          <a:noFill/>
          <a:ln w="9525" algn="ctr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직선 화살표 연결선 82"/>
          <p:cNvCxnSpPr>
            <a:cxnSpLocks noChangeShapeType="1"/>
          </p:cNvCxnSpPr>
          <p:nvPr/>
        </p:nvCxnSpPr>
        <p:spPr bwMode="auto">
          <a:xfrm>
            <a:off x="2647950" y="4365104"/>
            <a:ext cx="0" cy="508636"/>
          </a:xfrm>
          <a:prstGeom prst="straightConnector1">
            <a:avLst/>
          </a:prstGeom>
          <a:noFill/>
          <a:ln w="9525" algn="ctr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71"/>
          <p:cNvSpPr>
            <a:spLocks noChangeArrowheads="1"/>
          </p:cNvSpPr>
          <p:nvPr/>
        </p:nvSpPr>
        <p:spPr bwMode="auto">
          <a:xfrm>
            <a:off x="7544494" y="2123378"/>
            <a:ext cx="1295400" cy="360363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실 가용재고 수신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8" name="Rectangle 71"/>
          <p:cNvSpPr>
            <a:spLocks noChangeArrowheads="1"/>
          </p:cNvSpPr>
          <p:nvPr/>
        </p:nvSpPr>
        <p:spPr bwMode="auto">
          <a:xfrm>
            <a:off x="7544494" y="3066235"/>
            <a:ext cx="1295400" cy="360363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당일 주문 한도</a:t>
            </a:r>
            <a:endParaRPr kumimoji="0" lang="en-US" altLang="ko-KR" sz="1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kumimoji="0" lang="ko-KR" altLang="en-US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제품별 수량 계산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3" name="꺾인 연결선 2"/>
          <p:cNvCxnSpPr>
            <a:stCxn id="24" idx="4"/>
            <a:endCxn id="27" idx="1"/>
          </p:cNvCxnSpPr>
          <p:nvPr/>
        </p:nvCxnSpPr>
        <p:spPr bwMode="auto">
          <a:xfrm flipV="1">
            <a:off x="3295278" y="2303560"/>
            <a:ext cx="4249216" cy="2817608"/>
          </a:xfrm>
          <a:prstGeom prst="bentConnector3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" name="직선 화살표 연결선 5"/>
          <p:cNvCxnSpPr>
            <a:stCxn id="27" idx="2"/>
          </p:cNvCxnSpPr>
          <p:nvPr/>
        </p:nvCxnSpPr>
        <p:spPr bwMode="auto">
          <a:xfrm>
            <a:off x="8192194" y="2483741"/>
            <a:ext cx="0" cy="544512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Text Box 151"/>
          <p:cNvSpPr txBox="1">
            <a:spLocks noChangeArrowheads="1"/>
          </p:cNvSpPr>
          <p:nvPr/>
        </p:nvSpPr>
        <p:spPr bwMode="auto">
          <a:xfrm>
            <a:off x="2828280" y="1936006"/>
            <a:ext cx="53975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800" dirty="0" smtClean="0">
                <a:solidFill>
                  <a:schemeClr val="tx1"/>
                </a:solidFill>
              </a:rPr>
              <a:t>SD2.1.3-1</a:t>
            </a:r>
            <a:endParaRPr lang="ko-KR" altLang="ko-KR" sz="1200" dirty="0">
              <a:solidFill>
                <a:schemeClr val="tx1"/>
              </a:solidFill>
            </a:endParaRPr>
          </a:p>
        </p:txBody>
      </p:sp>
      <p:sp>
        <p:nvSpPr>
          <p:cNvPr id="32" name="Text Box 151"/>
          <p:cNvSpPr txBox="1">
            <a:spLocks noChangeArrowheads="1"/>
          </p:cNvSpPr>
          <p:nvPr/>
        </p:nvSpPr>
        <p:spPr bwMode="auto">
          <a:xfrm>
            <a:off x="2828280" y="2869385"/>
            <a:ext cx="53975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800" dirty="0" smtClean="0">
                <a:solidFill>
                  <a:schemeClr val="tx1"/>
                </a:solidFill>
              </a:rPr>
              <a:t>SD2.1.3-2</a:t>
            </a:r>
            <a:endParaRPr lang="ko-KR" altLang="ko-KR" sz="1200" dirty="0">
              <a:solidFill>
                <a:schemeClr val="tx1"/>
              </a:solidFill>
            </a:endParaRPr>
          </a:p>
        </p:txBody>
      </p:sp>
      <p:sp>
        <p:nvSpPr>
          <p:cNvPr id="34" name="Text Box 151"/>
          <p:cNvSpPr txBox="1">
            <a:spLocks noChangeArrowheads="1"/>
          </p:cNvSpPr>
          <p:nvPr/>
        </p:nvSpPr>
        <p:spPr bwMode="auto">
          <a:xfrm>
            <a:off x="2828280" y="3775181"/>
            <a:ext cx="53975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800" dirty="0" smtClean="0">
                <a:solidFill>
                  <a:schemeClr val="tx1"/>
                </a:solidFill>
              </a:rPr>
              <a:t>SD2.1.3-3</a:t>
            </a:r>
            <a:endParaRPr lang="ko-KR" altLang="ko-KR" sz="1200" dirty="0">
              <a:solidFill>
                <a:schemeClr val="tx1"/>
              </a:solidFill>
            </a:endParaRPr>
          </a:p>
        </p:txBody>
      </p:sp>
      <p:sp>
        <p:nvSpPr>
          <p:cNvPr id="35" name="Text Box 151"/>
          <p:cNvSpPr txBox="1">
            <a:spLocks noChangeArrowheads="1"/>
          </p:cNvSpPr>
          <p:nvPr/>
        </p:nvSpPr>
        <p:spPr bwMode="auto">
          <a:xfrm>
            <a:off x="8372896" y="2872110"/>
            <a:ext cx="53975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800" dirty="0" smtClean="0">
                <a:solidFill>
                  <a:schemeClr val="tx1"/>
                </a:solidFill>
              </a:rPr>
              <a:t>SD2.1.3-4</a:t>
            </a:r>
            <a:endParaRPr lang="ko-KR" altLang="ko-KR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277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SD2.1.3 </a:t>
            </a:r>
            <a:r>
              <a:rPr lang="ko-KR" altLang="en-US" dirty="0"/>
              <a:t>쇼핑몰 재고 정보 전송</a:t>
            </a:r>
            <a:endParaRPr lang="ko-KR" altLang="en-US" dirty="0" smtClean="0"/>
          </a:p>
        </p:txBody>
      </p:sp>
      <p:graphicFrame>
        <p:nvGraphicFramePr>
          <p:cNvPr id="9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2623"/>
              </p:ext>
            </p:extLst>
          </p:nvPr>
        </p:nvGraphicFramePr>
        <p:xfrm>
          <a:off x="271462" y="1796827"/>
          <a:ext cx="9361487" cy="3415210"/>
        </p:xfrm>
        <a:graphic>
          <a:graphicData uri="http://schemas.openxmlformats.org/drawingml/2006/table">
            <a:tbl>
              <a:tblPr/>
              <a:tblGrid>
                <a:gridCol w="1084924"/>
                <a:gridCol w="1939636"/>
                <a:gridCol w="4032448"/>
                <a:gridCol w="931822"/>
                <a:gridCol w="1372657"/>
              </a:tblGrid>
              <a:tr h="26876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No.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Name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Description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Function</a:t>
                      </a:r>
                    </a:p>
                  </a:txBody>
                  <a:tcPr marL="99039" marR="99039" marT="0" marB="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Remarks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318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SD2.1.3.1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일일 배송 미완료</a:t>
                      </a:r>
                      <a:r>
                        <a:rPr kumimoji="0" lang="ko-KR" altLang="en-US" sz="1000" b="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0" lang="ko-KR" altLang="en-US" sz="1000" b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주문 확인</a:t>
                      </a:r>
                      <a:endParaRPr kumimoji="0" lang="en-US" altLang="ko-KR" sz="1000" b="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I/F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통해   해당 수신일자 기준  배송 진행 중 재고 현황을 수신</a:t>
                      </a: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18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SD2.1.3.2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kern="1200" dirty="0" smtClean="0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Mall </a:t>
                      </a:r>
                      <a:r>
                        <a:rPr kumimoji="0" lang="ko-KR" altLang="en-US" sz="1000" b="0" kern="1200" dirty="0" smtClean="0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전용창고 재고 조회 </a:t>
                      </a:r>
                      <a:endParaRPr kumimoji="0" lang="en-US" altLang="ko-KR" sz="1000" b="0" kern="1200" dirty="0" smtClean="0">
                        <a:solidFill>
                          <a:srgbClr val="11111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Mall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전용 정보를 조회 하고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배송 진행 중 재고를 차감한다</a:t>
                      </a: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자동처리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79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SD2.1.3.3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kern="1200" dirty="0" smtClean="0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Mall </a:t>
                      </a:r>
                      <a:r>
                        <a:rPr kumimoji="0" lang="ko-KR" altLang="en-US" sz="1000" b="0" kern="1200" dirty="0" smtClean="0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전용창고 재고 현황 전송 </a:t>
                      </a:r>
                      <a:endParaRPr kumimoji="0" lang="en-US" altLang="ko-KR" sz="1000" b="0" kern="1200" dirty="0" smtClean="0">
                        <a:solidFill>
                          <a:srgbClr val="11111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MALL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전용재고를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BATCH JOB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통해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Mall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자동전송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자동처리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1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SD2.1.3.4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0" kern="1200" dirty="0" smtClean="0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당일 주문한도제품별 수량계산</a:t>
                      </a:r>
                      <a:endParaRPr kumimoji="0" lang="en-US" altLang="ko-KR" sz="1000" b="0" kern="1200" dirty="0" smtClean="0">
                        <a:solidFill>
                          <a:srgbClr val="11111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Mall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은 해당 재고를 수신 받은 다음  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On-Line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주문수량을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실시간 계산하여  재고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Shortage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여부를 확인 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MALL SYSTEM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개발 </a:t>
                      </a: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13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79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30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Activity Profile</a:t>
            </a:r>
          </a:p>
        </p:txBody>
      </p:sp>
      <p:graphicFrame>
        <p:nvGraphicFramePr>
          <p:cNvPr id="7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4074522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판매주문관리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SD2.1.3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쇼핑몰 재고 정보 전송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쇼핑몰판매주문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0002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7" name="Rectangle 2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SD2.1.3 </a:t>
            </a:r>
            <a:r>
              <a:rPr lang="ko-KR" altLang="en-US" dirty="0"/>
              <a:t>쇼핑몰 재고 정보 전송</a:t>
            </a:r>
            <a:endParaRPr lang="ko-KR" altLang="en-US" dirty="0" smtClean="0"/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Process Description</a:t>
            </a:r>
          </a:p>
        </p:txBody>
      </p:sp>
      <p:graphicFrame>
        <p:nvGraphicFramePr>
          <p:cNvPr id="7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7607569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판매주문관리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SD2.1.3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쇼핑몰 재고 정보 전송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쇼핑몰판매주문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27"/>
          <p:cNvSpPr>
            <a:spLocks noChangeArrowheads="1"/>
          </p:cNvSpPr>
          <p:nvPr/>
        </p:nvSpPr>
        <p:spPr bwMode="auto">
          <a:xfrm>
            <a:off x="268288" y="1768475"/>
            <a:ext cx="9361487" cy="4397375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252000" tIns="216000"/>
          <a:lstStyle>
            <a:lvl1pPr marL="182563" indent="-182563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marL="228600" indent="-228600" eaLnBrk="1" latinLnBrk="0" hangingPunct="1">
              <a:lnSpc>
                <a:spcPct val="120000"/>
              </a:lnSpc>
              <a:spcBef>
                <a:spcPct val="0"/>
              </a:spcBef>
              <a:buFontTx/>
              <a:buAutoNum type="arabicPeriod"/>
              <a:defRPr/>
            </a:pPr>
            <a:r>
              <a:rPr kumimoji="0" lang="ko-KR" altLang="en-US" sz="1200" b="0" dirty="0" smtClean="0">
                <a:solidFill>
                  <a:schemeClr val="tx1"/>
                </a:solidFill>
              </a:rPr>
              <a:t>업무 </a:t>
            </a:r>
            <a:r>
              <a:rPr kumimoji="0" lang="en-US" altLang="ko-KR" sz="1200" b="0" dirty="0" smtClean="0">
                <a:solidFill>
                  <a:schemeClr val="tx1"/>
                </a:solidFill>
              </a:rPr>
              <a:t>Rule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  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b="0" dirty="0">
                <a:solidFill>
                  <a:schemeClr val="tx1"/>
                </a:solidFill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    1) 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Mall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전용창고 재고 수량을  자동으로 계산 하여   매일 아침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6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시 기준  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Batch Job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를 통해 자동으로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Mall System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에 전송처리 한다</a:t>
            </a:r>
            <a:endParaRPr kumimoji="0" lang="en-US" altLang="ko-KR" sz="1000" b="0" dirty="0" smtClean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endParaRPr kumimoji="0" lang="en-US" altLang="ko-KR" sz="1000" b="0" dirty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b="0" dirty="0" smtClean="0">
                <a:solidFill>
                  <a:schemeClr val="tx1"/>
                </a:solidFill>
              </a:rPr>
              <a:t>    2) Mall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의  전용재고 수량을 전송할 때  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“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배송 진행 중 재고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“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수량을 차감해야 한다 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(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자동 계산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)</a:t>
            </a:r>
            <a:endParaRPr kumimoji="0" lang="en-US" altLang="ko-KR" sz="10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0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Diagram Legend</a:t>
            </a:r>
            <a:endParaRPr lang="ko-KR" altLang="en-US" smtClean="0"/>
          </a:p>
        </p:txBody>
      </p:sp>
      <p:sp>
        <p:nvSpPr>
          <p:cNvPr id="9219" name="AutoShape 48"/>
          <p:cNvSpPr>
            <a:spLocks noChangeArrowheads="1"/>
          </p:cNvSpPr>
          <p:nvPr/>
        </p:nvSpPr>
        <p:spPr bwMode="auto">
          <a:xfrm>
            <a:off x="5381625" y="3640138"/>
            <a:ext cx="1295400" cy="360000"/>
          </a:xfrm>
          <a:prstGeom prst="diamond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Decision 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cxnSp>
        <p:nvCxnSpPr>
          <p:cNvPr id="17412" name="AutoShape 49"/>
          <p:cNvCxnSpPr>
            <a:cxnSpLocks noChangeShapeType="1"/>
          </p:cNvCxnSpPr>
          <p:nvPr/>
        </p:nvCxnSpPr>
        <p:spPr bwMode="auto">
          <a:xfrm>
            <a:off x="6248400" y="2698750"/>
            <a:ext cx="2514600" cy="1474788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</p:cxnSp>
      <p:sp>
        <p:nvSpPr>
          <p:cNvPr id="9221" name="Rectangle 50"/>
          <p:cNvSpPr>
            <a:spLocks noChangeArrowheads="1"/>
          </p:cNvSpPr>
          <p:nvPr/>
        </p:nvSpPr>
        <p:spPr bwMode="auto">
          <a:xfrm>
            <a:off x="593725" y="3754438"/>
            <a:ext cx="12954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9222" name="AutoShape 52"/>
          <p:cNvSpPr>
            <a:spLocks noChangeArrowheads="1"/>
          </p:cNvSpPr>
          <p:nvPr/>
        </p:nvSpPr>
        <p:spPr bwMode="auto">
          <a:xfrm>
            <a:off x="5813425" y="1941513"/>
            <a:ext cx="381000" cy="381000"/>
          </a:xfrm>
          <a:prstGeom prst="flowChart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223" name="AutoShape 53"/>
          <p:cNvSpPr>
            <a:spLocks noChangeArrowheads="1"/>
          </p:cNvSpPr>
          <p:nvPr/>
        </p:nvSpPr>
        <p:spPr bwMode="auto">
          <a:xfrm>
            <a:off x="593725" y="2765425"/>
            <a:ext cx="1295400" cy="360000"/>
          </a:xfrm>
          <a:prstGeom prst="flowChartPredefinedProcess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9224" name="AutoShape 54"/>
          <p:cNvSpPr>
            <a:spLocks noChangeArrowheads="1"/>
          </p:cNvSpPr>
          <p:nvPr/>
        </p:nvSpPr>
        <p:spPr bwMode="auto">
          <a:xfrm rot="16200000">
            <a:off x="1061425" y="7169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17417" name="Text Box 55"/>
          <p:cNvSpPr txBox="1">
            <a:spLocks noChangeArrowheads="1"/>
          </p:cNvSpPr>
          <p:nvPr/>
        </p:nvSpPr>
        <p:spPr bwMode="auto">
          <a:xfrm>
            <a:off x="2451100" y="10112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선행 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(Previous Process)</a:t>
            </a:r>
          </a:p>
        </p:txBody>
      </p:sp>
      <p:sp>
        <p:nvSpPr>
          <p:cNvPr id="17418" name="Text Box 56"/>
          <p:cNvSpPr txBox="1">
            <a:spLocks noChangeArrowheads="1"/>
          </p:cNvSpPr>
          <p:nvPr/>
        </p:nvSpPr>
        <p:spPr bwMode="auto">
          <a:xfrm>
            <a:off x="2451100" y="27860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종속</a:t>
            </a:r>
            <a:r>
              <a:rPr kumimoji="0" lang="en-US" altLang="ko-KR" sz="1100">
                <a:solidFill>
                  <a:schemeClr val="tx1"/>
                </a:solidFill>
              </a:rPr>
              <a:t>(</a:t>
            </a:r>
            <a:r>
              <a:rPr kumimoji="0" lang="ko-KR" altLang="en-US" sz="1100">
                <a:solidFill>
                  <a:schemeClr val="tx1"/>
                </a:solidFill>
              </a:rPr>
              <a:t>후속</a:t>
            </a:r>
            <a:r>
              <a:rPr kumimoji="0" lang="en-US" altLang="ko-KR" sz="1100">
                <a:solidFill>
                  <a:schemeClr val="tx1"/>
                </a:solidFill>
              </a:rPr>
              <a:t>) </a:t>
            </a:r>
            <a:r>
              <a:rPr kumimoji="0" lang="ko-KR" altLang="en-US" sz="1100">
                <a:solidFill>
                  <a:schemeClr val="tx1"/>
                </a:solidFill>
              </a:rPr>
              <a:t>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(Next Process)</a:t>
            </a:r>
          </a:p>
        </p:txBody>
      </p:sp>
      <p:sp>
        <p:nvSpPr>
          <p:cNvPr id="17419" name="Text Box 57"/>
          <p:cNvSpPr txBox="1">
            <a:spLocks noChangeArrowheads="1"/>
          </p:cNvSpPr>
          <p:nvPr/>
        </p:nvSpPr>
        <p:spPr bwMode="auto">
          <a:xfrm>
            <a:off x="2451100" y="379571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Off-line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17420" name="Text Box 58"/>
          <p:cNvSpPr txBox="1">
            <a:spLocks noChangeArrowheads="1"/>
          </p:cNvSpPr>
          <p:nvPr/>
        </p:nvSpPr>
        <p:spPr bwMode="auto">
          <a:xfrm>
            <a:off x="7138988" y="3673475"/>
            <a:ext cx="17526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판단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분기 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(Decision Activity Name)</a:t>
            </a:r>
          </a:p>
        </p:txBody>
      </p:sp>
      <p:sp>
        <p:nvSpPr>
          <p:cNvPr id="17421" name="Text Box 59"/>
          <p:cNvSpPr txBox="1">
            <a:spLocks noChangeArrowheads="1"/>
          </p:cNvSpPr>
          <p:nvPr/>
        </p:nvSpPr>
        <p:spPr bwMode="auto">
          <a:xfrm>
            <a:off x="7024688" y="935038"/>
            <a:ext cx="19812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정보 </a:t>
            </a:r>
            <a:r>
              <a:rPr kumimoji="0" lang="en-US" altLang="ko-KR" sz="1100">
                <a:solidFill>
                  <a:schemeClr val="tx1"/>
                </a:solidFill>
              </a:rPr>
              <a:t>Source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(Data/Information Source)</a:t>
            </a:r>
          </a:p>
        </p:txBody>
      </p:sp>
      <p:sp>
        <p:nvSpPr>
          <p:cNvPr id="17422" name="Text Box 60"/>
          <p:cNvSpPr txBox="1">
            <a:spLocks noChangeArrowheads="1"/>
          </p:cNvSpPr>
          <p:nvPr/>
        </p:nvSpPr>
        <p:spPr bwMode="auto">
          <a:xfrm>
            <a:off x="7138988" y="18494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연결자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(Connector)</a:t>
            </a:r>
          </a:p>
        </p:txBody>
      </p:sp>
      <p:sp>
        <p:nvSpPr>
          <p:cNvPr id="17423" name="Text Box 61"/>
          <p:cNvSpPr txBox="1">
            <a:spLocks noChangeArrowheads="1"/>
          </p:cNvSpPr>
          <p:nvPr/>
        </p:nvSpPr>
        <p:spPr bwMode="auto">
          <a:xfrm>
            <a:off x="7138988" y="278447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연결선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(Connection Line)</a:t>
            </a:r>
          </a:p>
        </p:txBody>
      </p:sp>
      <p:sp>
        <p:nvSpPr>
          <p:cNvPr id="17424" name="Text Box 62"/>
          <p:cNvSpPr txBox="1">
            <a:spLocks noChangeArrowheads="1"/>
          </p:cNvSpPr>
          <p:nvPr/>
        </p:nvSpPr>
        <p:spPr bwMode="auto">
          <a:xfrm>
            <a:off x="7138988" y="47085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리포트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산출물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(Report/Output)</a:t>
            </a:r>
          </a:p>
        </p:txBody>
      </p:sp>
      <p:sp>
        <p:nvSpPr>
          <p:cNvPr id="17425" name="Text Box 63"/>
          <p:cNvSpPr txBox="1">
            <a:spLocks noChangeArrowheads="1"/>
          </p:cNvSpPr>
          <p:nvPr/>
        </p:nvSpPr>
        <p:spPr bwMode="auto">
          <a:xfrm>
            <a:off x="7138988" y="5657850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데이터베이스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시스템 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(Database/System)</a:t>
            </a:r>
          </a:p>
        </p:txBody>
      </p:sp>
      <p:sp>
        <p:nvSpPr>
          <p:cNvPr id="9234" name="AutoShape 64"/>
          <p:cNvSpPr>
            <a:spLocks noChangeArrowheads="1"/>
          </p:cNvSpPr>
          <p:nvPr/>
        </p:nvSpPr>
        <p:spPr bwMode="auto">
          <a:xfrm>
            <a:off x="5381625" y="1068388"/>
            <a:ext cx="1295400" cy="360000"/>
          </a:xfrm>
          <a:prstGeom prst="flowChartOnlineStorag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Data or Infor-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err="1" smtClean="0">
                <a:solidFill>
                  <a:schemeClr val="tx1"/>
                </a:solidFill>
              </a:rPr>
              <a:t>mation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 Source</a:t>
            </a:r>
          </a:p>
        </p:txBody>
      </p:sp>
      <p:sp>
        <p:nvSpPr>
          <p:cNvPr id="9235" name="AutoShape 65"/>
          <p:cNvSpPr>
            <a:spLocks noChangeArrowheads="1"/>
          </p:cNvSpPr>
          <p:nvPr/>
        </p:nvSpPr>
        <p:spPr bwMode="auto">
          <a:xfrm>
            <a:off x="5381625" y="4797425"/>
            <a:ext cx="1295400" cy="360000"/>
          </a:xfrm>
          <a:prstGeom prst="flowChartDocumen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Report Name</a:t>
            </a:r>
          </a:p>
        </p:txBody>
      </p:sp>
      <p:sp>
        <p:nvSpPr>
          <p:cNvPr id="9236" name="AutoShape 66"/>
          <p:cNvSpPr>
            <a:spLocks noChangeArrowheads="1"/>
          </p:cNvSpPr>
          <p:nvPr/>
        </p:nvSpPr>
        <p:spPr bwMode="auto">
          <a:xfrm>
            <a:off x="5381625" y="5595938"/>
            <a:ext cx="1295400" cy="360000"/>
          </a:xfrm>
          <a:prstGeom prst="flowChartMagneticDisk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Database or</a:t>
            </a:r>
          </a:p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System Name</a:t>
            </a:r>
          </a:p>
        </p:txBody>
      </p:sp>
      <p:sp>
        <p:nvSpPr>
          <p:cNvPr id="17429" name="Text Box 67"/>
          <p:cNvSpPr txBox="1">
            <a:spLocks noChangeArrowheads="1"/>
          </p:cNvSpPr>
          <p:nvPr/>
        </p:nvSpPr>
        <p:spPr bwMode="auto">
          <a:xfrm>
            <a:off x="2451100" y="19081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 dirty="0">
                <a:solidFill>
                  <a:schemeClr val="tx1"/>
                </a:solidFill>
              </a:rPr>
              <a:t>촉발 이벤트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(Triggering Event)</a:t>
            </a:r>
          </a:p>
        </p:txBody>
      </p:sp>
      <p:sp>
        <p:nvSpPr>
          <p:cNvPr id="9238" name="AutoShape 68"/>
          <p:cNvSpPr>
            <a:spLocks noChangeArrowheads="1"/>
          </p:cNvSpPr>
          <p:nvPr/>
        </p:nvSpPr>
        <p:spPr bwMode="auto">
          <a:xfrm rot="16200000">
            <a:off x="1061425" y="15551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Event Name</a:t>
            </a:r>
          </a:p>
        </p:txBody>
      </p:sp>
      <p:sp>
        <p:nvSpPr>
          <p:cNvPr id="17431" name="Text Box 69"/>
          <p:cNvSpPr txBox="1">
            <a:spLocks noChangeArrowheads="1"/>
          </p:cNvSpPr>
          <p:nvPr/>
        </p:nvSpPr>
        <p:spPr bwMode="auto">
          <a:xfrm>
            <a:off x="849313" y="16129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00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17432" name="Text Box 70"/>
          <p:cNvSpPr txBox="1">
            <a:spLocks noChangeArrowheads="1"/>
          </p:cNvSpPr>
          <p:nvPr/>
        </p:nvSpPr>
        <p:spPr bwMode="auto">
          <a:xfrm>
            <a:off x="2947635" y="1537494"/>
            <a:ext cx="6096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9241" name="Rectangle 71"/>
          <p:cNvSpPr>
            <a:spLocks noChangeArrowheads="1"/>
          </p:cNvSpPr>
          <p:nvPr/>
        </p:nvSpPr>
        <p:spPr bwMode="auto">
          <a:xfrm>
            <a:off x="593725" y="4648200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17434" name="Text Box 72"/>
          <p:cNvSpPr txBox="1">
            <a:spLocks noChangeArrowheads="1"/>
          </p:cNvSpPr>
          <p:nvPr/>
        </p:nvSpPr>
        <p:spPr bwMode="auto">
          <a:xfrm>
            <a:off x="2451100" y="47196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(SAP)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cxnSp>
        <p:nvCxnSpPr>
          <p:cNvPr id="9243" name="AutoShape 73"/>
          <p:cNvCxnSpPr>
            <a:cxnSpLocks noChangeShapeType="1"/>
          </p:cNvCxnSpPr>
          <p:nvPr/>
        </p:nvCxnSpPr>
        <p:spPr bwMode="auto">
          <a:xfrm flipV="1">
            <a:off x="5381625" y="2847975"/>
            <a:ext cx="865188" cy="287338"/>
          </a:xfrm>
          <a:prstGeom prst="bentConnector3">
            <a:avLst>
              <a:gd name="adj1" fmla="val 49907"/>
            </a:avLst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71"/>
          <p:cNvSpPr>
            <a:spLocks noChangeArrowheads="1"/>
          </p:cNvSpPr>
          <p:nvPr/>
        </p:nvSpPr>
        <p:spPr bwMode="auto">
          <a:xfrm>
            <a:off x="593725" y="5584825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Activity Name</a:t>
            </a:r>
          </a:p>
        </p:txBody>
      </p:sp>
      <p:sp>
        <p:nvSpPr>
          <p:cNvPr id="17437" name="Text Box 72"/>
          <p:cNvSpPr txBox="1">
            <a:spLocks noChangeArrowheads="1"/>
          </p:cNvSpPr>
          <p:nvPr/>
        </p:nvSpPr>
        <p:spPr bwMode="auto">
          <a:xfrm>
            <a:off x="2451100" y="56435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(Legacy)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30" name="Rectangle 71"/>
          <p:cNvSpPr>
            <a:spLocks noChangeArrowheads="1"/>
          </p:cNvSpPr>
          <p:nvPr/>
        </p:nvSpPr>
        <p:spPr bwMode="auto">
          <a:xfrm>
            <a:off x="1460667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WMS</a:t>
            </a:r>
          </a:p>
        </p:txBody>
      </p:sp>
      <p:sp>
        <p:nvSpPr>
          <p:cNvPr id="31" name="Rectangle 71"/>
          <p:cNvSpPr>
            <a:spLocks noChangeArrowheads="1"/>
          </p:cNvSpPr>
          <p:nvPr/>
        </p:nvSpPr>
        <p:spPr bwMode="auto">
          <a:xfrm>
            <a:off x="190444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CJ</a:t>
            </a:r>
          </a:p>
        </p:txBody>
      </p:sp>
      <p:sp>
        <p:nvSpPr>
          <p:cNvPr id="32" name="Rectangle 71"/>
          <p:cNvSpPr>
            <a:spLocks noChangeArrowheads="1"/>
          </p:cNvSpPr>
          <p:nvPr/>
        </p:nvSpPr>
        <p:spPr bwMode="auto">
          <a:xfrm>
            <a:off x="2348225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err="1" smtClean="0">
                <a:solidFill>
                  <a:schemeClr val="bg1"/>
                </a:solidFill>
              </a:rPr>
              <a:t>용마</a:t>
            </a:r>
            <a:endParaRPr kumimoji="0" lang="en-US" altLang="ko-KR" sz="800" dirty="0" smtClean="0">
              <a:solidFill>
                <a:schemeClr val="bg1"/>
              </a:solidFill>
            </a:endParaRPr>
          </a:p>
        </p:txBody>
      </p:sp>
      <p:sp>
        <p:nvSpPr>
          <p:cNvPr id="33" name="Rectangle 71"/>
          <p:cNvSpPr>
            <a:spLocks noChangeArrowheads="1"/>
          </p:cNvSpPr>
          <p:nvPr/>
        </p:nvSpPr>
        <p:spPr bwMode="auto">
          <a:xfrm>
            <a:off x="573109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SFA</a:t>
            </a:r>
          </a:p>
        </p:txBody>
      </p:sp>
      <p:sp>
        <p:nvSpPr>
          <p:cNvPr id="34" name="Rectangle 71"/>
          <p:cNvSpPr>
            <a:spLocks noChangeArrowheads="1"/>
          </p:cNvSpPr>
          <p:nvPr/>
        </p:nvSpPr>
        <p:spPr bwMode="auto">
          <a:xfrm>
            <a:off x="1016888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smtClean="0">
                <a:solidFill>
                  <a:schemeClr val="bg1"/>
                </a:solidFill>
              </a:rPr>
              <a:t>도매웹</a:t>
            </a:r>
            <a:endParaRPr kumimoji="0" lang="en-US" altLang="ko-KR" sz="800" dirty="0" smtClean="0">
              <a:solidFill>
                <a:schemeClr val="bg1"/>
              </a:solidFill>
            </a:endParaRPr>
          </a:p>
        </p:txBody>
      </p:sp>
      <p:sp>
        <p:nvSpPr>
          <p:cNvPr id="35" name="Rectangle 71"/>
          <p:cNvSpPr>
            <a:spLocks noChangeArrowheads="1"/>
          </p:cNvSpPr>
          <p:nvPr/>
        </p:nvSpPr>
        <p:spPr bwMode="auto">
          <a:xfrm>
            <a:off x="279200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G/W</a:t>
            </a:r>
          </a:p>
        </p:txBody>
      </p:sp>
      <p:sp>
        <p:nvSpPr>
          <p:cNvPr id="36" name="AutoShape 52"/>
          <p:cNvSpPr>
            <a:spLocks noChangeArrowheads="1"/>
          </p:cNvSpPr>
          <p:nvPr/>
        </p:nvSpPr>
        <p:spPr bwMode="auto">
          <a:xfrm>
            <a:off x="112802" y="6145691"/>
            <a:ext cx="216000" cy="216000"/>
          </a:xfrm>
          <a:prstGeom prst="flowChartConnector">
            <a:avLst/>
          </a:prstGeom>
          <a:solidFill>
            <a:srgbClr val="FFFFCC"/>
          </a:solidFill>
          <a:ln w="6350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tx1"/>
                </a:solidFill>
              </a:rPr>
              <a:t>I/F</a:t>
            </a:r>
          </a:p>
        </p:txBody>
      </p:sp>
    </p:spTree>
    <p:extLst>
      <p:ext uri="{BB962C8B-B14F-4D97-AF65-F5344CB8AC3E}">
        <p14:creationId xmlns:p14="http://schemas.microsoft.com/office/powerpoint/2010/main" val="34584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19982</TotalTime>
  <Words>531</Words>
  <Application>Microsoft Office PowerPoint</Application>
  <PresentationFormat>사용자 지정</PresentationFormat>
  <Paragraphs>185</Paragraphs>
  <Slides>7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돋움</vt:lpstr>
      <vt:lpstr>맑은 고딕</vt:lpstr>
      <vt:lpstr>Arial</vt:lpstr>
      <vt:lpstr>Lucida Sans Unicode</vt:lpstr>
      <vt:lpstr>Wingdings</vt:lpstr>
      <vt:lpstr>기본 디자인</vt:lpstr>
      <vt:lpstr>PowerPoint 프레젠테이션</vt:lpstr>
      <vt:lpstr>문서 개정 이력 관리</vt:lpstr>
      <vt:lpstr>SD2.1.3 쇼핑몰 재고 정보 전송</vt:lpstr>
      <vt:lpstr>PowerPoint 프레젠테이션</vt:lpstr>
      <vt:lpstr>SD2.1.3 쇼핑몰 재고 정보 전송</vt:lpstr>
      <vt:lpstr>SD2.1.3 쇼핑몰 재고 정보 전송</vt:lpstr>
      <vt:lpstr>Diagram Legend</vt:lpstr>
    </vt:vector>
  </TitlesOfParts>
  <Company>BSG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To-be Process Scenario  [PP 1.1.1 연간 생산 계획]</dc:title>
  <dc:creator>SHIN</dc:creator>
  <cp:lastModifiedBy>SEODOSEOK</cp:lastModifiedBy>
  <cp:revision>1037</cp:revision>
  <cp:lastPrinted>2001-03-14T06:43:19Z</cp:lastPrinted>
  <dcterms:created xsi:type="dcterms:W3CDTF">2000-09-28T11:17:09Z</dcterms:created>
  <dcterms:modified xsi:type="dcterms:W3CDTF">2018-04-18T06:36:43Z</dcterms:modified>
</cp:coreProperties>
</file>