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6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SD2.2.2 </a:t>
            </a:r>
            <a:r>
              <a:rPr lang="ko-KR" altLang="en-US" sz="2000" kern="0" dirty="0" smtClean="0"/>
              <a:t>직영점 재고보충관리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49241"/>
              </p:ext>
            </p:extLst>
          </p:nvPr>
        </p:nvGraphicFramePr>
        <p:xfrm>
          <a:off x="278947" y="1151278"/>
          <a:ext cx="9361487" cy="5325628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입고확정 프로세스 추가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주문 입력시점에 요구일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세팅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로직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추가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1.2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2017.10.20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주문마감 시간은 오후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시를 기준으로 그전에 주문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입력시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그 이후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주문시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D+2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도착 요구일로 문서를 생성하며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이때 공휴일을 감안하여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요구일을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자동으로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세팅한다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물류센터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피킹작업은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주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기준으로 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따라서 매장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도착일은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토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일이다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POS Sys </a:t>
            </a:r>
            <a:r>
              <a:rPr lang="ko-KR" altLang="en-US" sz="1200" b="0" dirty="0" smtClean="0"/>
              <a:t>에서 재고 보충 오더 </a:t>
            </a:r>
            <a:r>
              <a:rPr lang="en-US" altLang="ko-KR" sz="1200" b="0" dirty="0" smtClean="0"/>
              <a:t>( </a:t>
            </a:r>
            <a:r>
              <a:rPr lang="ko-KR" altLang="en-US" sz="1200" b="0" dirty="0" smtClean="0"/>
              <a:t>주문 오더</a:t>
            </a:r>
            <a:r>
              <a:rPr lang="en-US" altLang="ko-KR" sz="1200" b="0" dirty="0" smtClean="0"/>
              <a:t> ) </a:t>
            </a:r>
            <a:r>
              <a:rPr lang="ko-KR" altLang="en-US" sz="1200" b="0" dirty="0" smtClean="0"/>
              <a:t>을 입력하여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매장 재고 보충을 실행하는 프로세스 임</a:t>
            </a:r>
            <a:endParaRPr lang="en-US" altLang="ko-KR" sz="1200" b="0" dirty="0" smtClean="0"/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/>
              <a:t>POS </a:t>
            </a:r>
            <a:r>
              <a:rPr lang="ko-KR" altLang="en-US" sz="1200" b="0" dirty="0" smtClean="0"/>
              <a:t>직매장은 </a:t>
            </a:r>
            <a:r>
              <a:rPr lang="en-US" altLang="ko-KR" sz="1200" b="0" dirty="0"/>
              <a:t> </a:t>
            </a:r>
            <a:r>
              <a:rPr lang="ko-KR" altLang="en-US" sz="1200" b="0" dirty="0" smtClean="0"/>
              <a:t>자재</a:t>
            </a:r>
            <a:r>
              <a:rPr lang="en-US" altLang="ko-KR" sz="1200" b="0" dirty="0" smtClean="0"/>
              <a:t>+BATCH Level</a:t>
            </a:r>
            <a:r>
              <a:rPr lang="ko-KR" altLang="en-US" sz="1200" b="0" dirty="0" smtClean="0"/>
              <a:t>의  재고관리 및 조회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는 실행하지 않고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자재코드 </a:t>
            </a:r>
            <a:r>
              <a:rPr lang="en-US" altLang="ko-KR" sz="1200" b="0" dirty="0" smtClean="0"/>
              <a:t>LEVEL</a:t>
            </a:r>
            <a:r>
              <a:rPr lang="ko-KR" altLang="en-US" sz="1200" b="0" dirty="0" smtClean="0"/>
              <a:t>의 재고관리를 함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주문 오더</a:t>
            </a:r>
            <a:r>
              <a:rPr lang="en-US" altLang="ko-KR" sz="1200" b="0" dirty="0" smtClean="0"/>
              <a:t>( </a:t>
            </a:r>
            <a:r>
              <a:rPr lang="ko-KR" altLang="en-US" sz="1200" b="0" dirty="0" smtClean="0"/>
              <a:t>재고보충 </a:t>
            </a:r>
            <a:r>
              <a:rPr lang="en-US" altLang="ko-KR" sz="1200" b="0" dirty="0" smtClean="0"/>
              <a:t>)</a:t>
            </a:r>
            <a:r>
              <a:rPr lang="ko-KR" altLang="en-US" sz="1200" b="0" dirty="0" smtClean="0"/>
              <a:t>을 실행 할 때  입고 시점에는 </a:t>
            </a:r>
            <a:endParaRPr lang="en-US" altLang="ko-KR" sz="1200" b="0" dirty="0" smtClean="0"/>
          </a:p>
          <a:p>
            <a:pPr>
              <a:buNone/>
              <a:defRPr/>
            </a:pPr>
            <a:r>
              <a:rPr lang="en-US" altLang="ko-KR" sz="1200" b="0" dirty="0" smtClean="0"/>
              <a:t>   BATCH No </a:t>
            </a:r>
            <a:r>
              <a:rPr lang="ko-KR" altLang="en-US" sz="1200" b="0" dirty="0" smtClean="0"/>
              <a:t>를 변경할 수 있어야 한다</a:t>
            </a:r>
            <a:r>
              <a:rPr lang="en-US" altLang="ko-KR" sz="1200" b="0" dirty="0" smtClean="0"/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/>
              <a:t>  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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매장의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batch no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는 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 Dummy No “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를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사용한다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.</a:t>
            </a:r>
            <a:endParaRPr lang="en-US" altLang="ko-KR" sz="1200" b="0" dirty="0" smtClean="0"/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SD2.2.2 </a:t>
            </a:r>
            <a:r>
              <a:rPr lang="ko-KR" altLang="en-US" dirty="0" smtClean="0"/>
              <a:t>직영점재고보충관리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49623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 재고보충관리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매장의 </a:t>
            </a:r>
            <a:r>
              <a:rPr lang="en-US" altLang="ko-KR" sz="1200" b="0" dirty="0">
                <a:sym typeface="Wingdings" panose="05000000000000000000" pitchFamily="2" charset="2"/>
              </a:rPr>
              <a:t>batch no </a:t>
            </a:r>
            <a:r>
              <a:rPr lang="ko-KR" altLang="en-US" sz="1200" b="0" dirty="0">
                <a:sym typeface="Wingdings" panose="05000000000000000000" pitchFamily="2" charset="2"/>
              </a:rPr>
              <a:t>는  </a:t>
            </a:r>
            <a:r>
              <a:rPr lang="en-US" altLang="ko-KR" sz="1200" b="0" dirty="0">
                <a:sym typeface="Wingdings" panose="05000000000000000000" pitchFamily="2" charset="2"/>
              </a:rPr>
              <a:t>“ Dummy No “ </a:t>
            </a:r>
            <a:r>
              <a:rPr lang="ko-KR" altLang="en-US" sz="1200" b="0" dirty="0">
                <a:sym typeface="Wingdings" panose="05000000000000000000" pitchFamily="2" charset="2"/>
              </a:rPr>
              <a:t>를</a:t>
            </a:r>
            <a:r>
              <a:rPr lang="en-US" altLang="ko-KR" sz="1200" b="0" dirty="0">
                <a:sym typeface="Wingdings" panose="05000000000000000000" pitchFamily="2" charset="2"/>
              </a:rPr>
              <a:t>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사용한다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직매장의 재고보충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 오더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SYSTEM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의 기능을 사용하여 처리한다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(Interface)</a:t>
            </a: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직매장에서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물류 재고는 실시간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통해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조회한다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4"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매장 및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전용재고는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가용재고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＂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로만 관리한다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(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반품재고가 있다 할지라도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입고 시 가용재고로 정의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85761"/>
              </p:ext>
            </p:extLst>
          </p:nvPr>
        </p:nvGraphicFramePr>
        <p:xfrm>
          <a:off x="271686" y="1421348"/>
          <a:ext cx="9361262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601738"/>
                <a:gridCol w="2303140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Sys. (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직매장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 재고관리 담당 부서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b="1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991910" y="4293136"/>
            <a:ext cx="1296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재고보충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오더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In POS</a:t>
            </a: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AutoShape 66"/>
          <p:cNvSpPr>
            <a:spLocks noChangeArrowheads="1"/>
          </p:cNvSpPr>
          <p:nvPr/>
        </p:nvSpPr>
        <p:spPr bwMode="auto">
          <a:xfrm>
            <a:off x="4808190" y="2072490"/>
            <a:ext cx="1295400" cy="492414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재고현황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TABLE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68513" y="2060848"/>
            <a:ext cx="1475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5" name="AutoShape 48"/>
          <p:cNvSpPr>
            <a:spLocks noChangeArrowheads="1"/>
          </p:cNvSpPr>
          <p:nvPr/>
        </p:nvSpPr>
        <p:spPr bwMode="auto">
          <a:xfrm>
            <a:off x="991766" y="3140968"/>
            <a:ext cx="1295400" cy="569729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재고부족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&amp;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보충필요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6" name="Rectangle 71"/>
          <p:cNvSpPr>
            <a:spLocks noChangeArrowheads="1"/>
          </p:cNvSpPr>
          <p:nvPr/>
        </p:nvSpPr>
        <p:spPr bwMode="auto">
          <a:xfrm>
            <a:off x="4808190" y="285297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문서생성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1000" dirty="0" err="1" smtClean="0">
                <a:solidFill>
                  <a:schemeClr val="tx1"/>
                </a:solidFill>
              </a:rPr>
              <a:t>재고보충오더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49809" y="3724917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Yes</a:t>
            </a:r>
            <a:endParaRPr lang="ko-KR" altLang="en-US" dirty="0"/>
          </a:p>
        </p:txBody>
      </p:sp>
      <p:sp>
        <p:nvSpPr>
          <p:cNvPr id="86" name="Text Box 151"/>
          <p:cNvSpPr txBox="1">
            <a:spLocks noChangeArrowheads="1"/>
          </p:cNvSpPr>
          <p:nvPr/>
        </p:nvSpPr>
        <p:spPr bwMode="auto">
          <a:xfrm>
            <a:off x="1747267" y="407707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9" name="Text Box 151"/>
          <p:cNvSpPr txBox="1">
            <a:spLocks noChangeArrowheads="1"/>
          </p:cNvSpPr>
          <p:nvPr/>
        </p:nvSpPr>
        <p:spPr bwMode="auto">
          <a:xfrm>
            <a:off x="5562946" y="26612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991766" y="2203728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재고 현황 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Report</a:t>
            </a:r>
          </a:p>
        </p:txBody>
      </p:sp>
      <p:cxnSp>
        <p:nvCxnSpPr>
          <p:cNvPr id="3" name="직선 화살표 연결선 2"/>
          <p:cNvCxnSpPr>
            <a:stCxn id="29" idx="2"/>
            <a:endCxn id="45" idx="0"/>
          </p:cNvCxnSpPr>
          <p:nvPr/>
        </p:nvCxnSpPr>
        <p:spPr bwMode="auto">
          <a:xfrm>
            <a:off x="1639466" y="2539928"/>
            <a:ext cx="0" cy="60104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1639466" y="3692096"/>
            <a:ext cx="0" cy="60104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직선 화살표 연결선 6"/>
          <p:cNvCxnSpPr>
            <a:stCxn id="29" idx="3"/>
          </p:cNvCxnSpPr>
          <p:nvPr/>
        </p:nvCxnSpPr>
        <p:spPr bwMode="auto">
          <a:xfrm>
            <a:off x="2287166" y="2383728"/>
            <a:ext cx="2160984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Rectangle 71"/>
          <p:cNvSpPr>
            <a:spLocks noChangeArrowheads="1"/>
          </p:cNvSpPr>
          <p:nvPr/>
        </p:nvSpPr>
        <p:spPr bwMode="auto">
          <a:xfrm>
            <a:off x="7820496" y="306896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WMS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이전지시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Rectangle 71"/>
          <p:cNvSpPr>
            <a:spLocks noChangeArrowheads="1"/>
          </p:cNvSpPr>
          <p:nvPr/>
        </p:nvSpPr>
        <p:spPr bwMode="auto">
          <a:xfrm>
            <a:off x="7820496" y="3968402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WMS</a:t>
            </a: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출고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Rectangle 71"/>
          <p:cNvSpPr>
            <a:spLocks noChangeArrowheads="1"/>
          </p:cNvSpPr>
          <p:nvPr/>
        </p:nvSpPr>
        <p:spPr bwMode="auto">
          <a:xfrm>
            <a:off x="4808190" y="429309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 입고 이전 전기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endCxn id="41" idx="1"/>
          </p:cNvCxnSpPr>
          <p:nvPr/>
        </p:nvCxnSpPr>
        <p:spPr bwMode="auto">
          <a:xfrm>
            <a:off x="6134965" y="3000537"/>
            <a:ext cx="1685531" cy="248423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직선 화살표 연결선 11"/>
          <p:cNvCxnSpPr>
            <a:stCxn id="41" idx="2"/>
            <a:endCxn id="42" idx="0"/>
          </p:cNvCxnSpPr>
          <p:nvPr/>
        </p:nvCxnSpPr>
        <p:spPr bwMode="auto">
          <a:xfrm>
            <a:off x="8468196" y="3428960"/>
            <a:ext cx="0" cy="53944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꺾인 연결선 13"/>
          <p:cNvCxnSpPr/>
          <p:nvPr/>
        </p:nvCxnSpPr>
        <p:spPr bwMode="auto">
          <a:xfrm rot="10800000" flipV="1">
            <a:off x="6103590" y="4167070"/>
            <a:ext cx="1716906" cy="306025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꺾인 연결선 21"/>
          <p:cNvCxnSpPr/>
          <p:nvPr/>
        </p:nvCxnSpPr>
        <p:spPr bwMode="auto">
          <a:xfrm flipV="1">
            <a:off x="2287166" y="3068960"/>
            <a:ext cx="2521024" cy="1404136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5562946" y="410219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 Box 151"/>
          <p:cNvSpPr txBox="1">
            <a:spLocks noChangeArrowheads="1"/>
          </p:cNvSpPr>
          <p:nvPr/>
        </p:nvSpPr>
        <p:spPr bwMode="auto">
          <a:xfrm>
            <a:off x="8575253" y="28404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 Box 151"/>
          <p:cNvSpPr txBox="1">
            <a:spLocks noChangeArrowheads="1"/>
          </p:cNvSpPr>
          <p:nvPr/>
        </p:nvSpPr>
        <p:spPr bwMode="auto">
          <a:xfrm>
            <a:off x="8575253" y="377102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68513" y="3822007"/>
            <a:ext cx="1475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03589" y="2723538"/>
            <a:ext cx="1475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34965" y="3897980"/>
            <a:ext cx="1475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31" name="꺾인 연결선 30"/>
          <p:cNvCxnSpPr>
            <a:stCxn id="43" idx="1"/>
            <a:endCxn id="36" idx="3"/>
          </p:cNvCxnSpPr>
          <p:nvPr/>
        </p:nvCxnSpPr>
        <p:spPr bwMode="auto">
          <a:xfrm rot="10800000" flipV="1">
            <a:off x="3481686" y="4473096"/>
            <a:ext cx="1326505" cy="105991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AutoShape 65"/>
          <p:cNvSpPr>
            <a:spLocks noChangeArrowheads="1"/>
          </p:cNvSpPr>
          <p:nvPr/>
        </p:nvSpPr>
        <p:spPr bwMode="auto">
          <a:xfrm>
            <a:off x="2186285" y="5353006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주문진행현황</a:t>
            </a:r>
            <a:endParaRPr kumimoji="0" lang="en-US" altLang="ko-KR" sz="10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Rectangle 71"/>
          <p:cNvSpPr>
            <a:spLocks noChangeArrowheads="1"/>
          </p:cNvSpPr>
          <p:nvPr/>
        </p:nvSpPr>
        <p:spPr bwMode="auto">
          <a:xfrm>
            <a:off x="451867" y="535300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입고확정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9" name="직선 화살표 연결선 38"/>
          <p:cNvCxnSpPr>
            <a:stCxn id="36" idx="1"/>
            <a:endCxn id="38" idx="3"/>
          </p:cNvCxnSpPr>
          <p:nvPr/>
        </p:nvCxnSpPr>
        <p:spPr bwMode="auto">
          <a:xfrm flipH="1">
            <a:off x="1747267" y="5533006"/>
            <a:ext cx="439018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407147" y="4799704"/>
            <a:ext cx="1475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51"/>
          <p:cNvSpPr txBox="1">
            <a:spLocks noChangeArrowheads="1"/>
          </p:cNvSpPr>
          <p:nvPr/>
        </p:nvSpPr>
        <p:spPr bwMode="auto">
          <a:xfrm>
            <a:off x="2903773" y="51583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 Box 151"/>
          <p:cNvSpPr txBox="1">
            <a:spLocks noChangeArrowheads="1"/>
          </p:cNvSpPr>
          <p:nvPr/>
        </p:nvSpPr>
        <p:spPr bwMode="auto">
          <a:xfrm>
            <a:off x="1206624" y="518107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7730" y="3366052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 err="1" smtClean="0">
                <a:solidFill>
                  <a:srgbClr val="FF0000"/>
                </a:solidFill>
              </a:rPr>
              <a:t>익일도착</a:t>
            </a:r>
            <a:r>
              <a:rPr lang="ko-KR" altLang="en-US" sz="1800" dirty="0" smtClean="0">
                <a:solidFill>
                  <a:srgbClr val="FF0000"/>
                </a:solidFill>
              </a:rPr>
              <a:t> 주문마감시간은 오후 </a:t>
            </a:r>
            <a:r>
              <a:rPr lang="en-US" altLang="ko-KR" sz="1800" dirty="0" smtClean="0">
                <a:solidFill>
                  <a:srgbClr val="FF0000"/>
                </a:solidFill>
              </a:rPr>
              <a:t>2</a:t>
            </a:r>
            <a:r>
              <a:rPr lang="ko-KR" altLang="en-US" sz="1800" dirty="0" smtClean="0">
                <a:solidFill>
                  <a:srgbClr val="FF0000"/>
                </a:solidFill>
              </a:rPr>
              <a:t>시로 정의함 </a:t>
            </a:r>
            <a:r>
              <a:rPr lang="en-US" altLang="ko-KR" sz="1800" dirty="0" smtClean="0">
                <a:solidFill>
                  <a:srgbClr val="FF0000"/>
                </a:solidFill>
              </a:rPr>
              <a:t>(</a:t>
            </a:r>
            <a:r>
              <a:rPr lang="ko-KR" altLang="en-US" sz="1800" dirty="0" smtClean="0">
                <a:solidFill>
                  <a:srgbClr val="FF0000"/>
                </a:solidFill>
              </a:rPr>
              <a:t>물류협의완료</a:t>
            </a:r>
            <a:r>
              <a:rPr lang="en-US" altLang="ko-KR" sz="1800" dirty="0" smtClean="0">
                <a:solidFill>
                  <a:srgbClr val="FF0000"/>
                </a:solidFill>
              </a:rPr>
              <a:t>)</a:t>
            </a:r>
            <a:endParaRPr lang="ko-KR" alt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44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90911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 재고보충관리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SD2.2.2 </a:t>
            </a:r>
            <a:r>
              <a:rPr lang="ko-KR" altLang="en-US" dirty="0"/>
              <a:t>직영점재고보충관리</a:t>
            </a:r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1873"/>
              </p:ext>
            </p:extLst>
          </p:nvPr>
        </p:nvGraphicFramePr>
        <p:xfrm>
          <a:off x="271462" y="1796827"/>
          <a:ext cx="9361487" cy="4558648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SD2.2.2-1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재고보충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주문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오더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/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In POS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내  주문 오더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재고보충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필드 값 중에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요구일은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물류 주문마감 시간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시를 기준으로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또는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일로 자동 설정하며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공휴일을 감안한다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배송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도착요일 기준 화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SD2.2.2-2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STO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문서생성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Interface 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생성이 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재고 이전 요청 오더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SD2.2.2-3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출하지시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출하문서는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 출하작업지시로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SD2.2.2-4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상차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작업이 완료되면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출고완료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정보를 전송한다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SD2.2.2-5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매장 입고 이전 전기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로 전송된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WMS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출고내역을 근거로 하여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   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내에서 출하문서에  대한 출고전기를 실행한다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SD2.2.2-6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주문진행현황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진행현황 및 결과값을 가져가야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(Input data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주문번호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POS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SD2.2.2-7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입고확정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 입고에 맞춰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입고확인을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SD2.2.2 </a:t>
            </a:r>
            <a:r>
              <a:rPr lang="ko-KR" altLang="en-US" dirty="0"/>
              <a:t>직영점재고보충관리</a:t>
            </a:r>
            <a:endParaRPr lang="ko-KR" altLang="en-US" dirty="0" smtClean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90911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 재고보충관리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SD2.2.2 </a:t>
            </a:r>
            <a:r>
              <a:rPr lang="ko-KR" altLang="en-US" dirty="0"/>
              <a:t>직영점재고보충관리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>
                <a:solidFill>
                  <a:schemeClr val="tx1"/>
                </a:solidFill>
              </a:rPr>
              <a:t>Rule  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오창공장의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직접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직매장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재고 보충은 없다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 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모든 자사 관리 재고는 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백암물류센터의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완제품 창고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전용재고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2)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>
                <a:solidFill>
                  <a:schemeClr val="tx1"/>
                </a:solidFill>
                <a:sym typeface="Wingdings" panose="05000000000000000000" pitchFamily="2" charset="2"/>
              </a:rPr>
              <a:t>재고 보충 요청은 마감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시간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은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오후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2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시를 기준으로 그전에 주문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입력시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+1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일자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그 이후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주문시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D+2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일 도착 요구일로 문서를 생성하며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이때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공휴일을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감안하여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요구일을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자동으로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세팅한다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물류센터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피킹작업은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주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일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기준으로한다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 (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월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화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수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목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금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),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따라서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매장도착일은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화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수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목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금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토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일이다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endParaRPr kumimoji="0" lang="en-US" altLang="ko-KR" sz="1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3)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재고보충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(STO)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은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내에서 입력하며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,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이관에 따른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WMS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인터페이스는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의 재고보충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(STO)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프로세스의 기준에 따른다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( SAP Rule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필요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4)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매장에 입고된  재고의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BATCH NO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 Dummy  Code 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단일화 한다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Batch Naming Rule :  POS 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</a:rPr>
              <a:t>2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. </a:t>
            </a:r>
            <a:r>
              <a:rPr kumimoji="0" lang="ko-KR" altLang="en-US" sz="1200" dirty="0">
                <a:solidFill>
                  <a:schemeClr val="tx1"/>
                </a:solidFill>
              </a:rPr>
              <a:t>주요 시스템 기능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</a:rPr>
              <a:t>   </a:t>
            </a:r>
            <a:endParaRPr kumimoji="0" lang="en-US" altLang="ko-KR" sz="1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3. </a:t>
            </a:r>
            <a:r>
              <a:rPr kumimoji="0" lang="ko-KR" altLang="en-US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할당 우선순위</a:t>
            </a: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1) EDI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유통업체 재고와  일반 재고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POS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매장 재고에 대한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Shortage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등에 의한 재고 부족 및  전용재고 보유에 대한 업무 협의 필요   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(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현업의 각 분야 별 담당자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90911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 재고보충관리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29267</TotalTime>
  <Words>880</Words>
  <Application>Microsoft Office PowerPoint</Application>
  <PresentationFormat>사용자 지정</PresentationFormat>
  <Paragraphs>236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SD2.2.2 직영점재고보충관리</vt:lpstr>
      <vt:lpstr>SD2.2.2 직영점재고보충관리</vt:lpstr>
      <vt:lpstr>SD2.2.2 직영점재고보충관리</vt:lpstr>
      <vt:lpstr>SD2.2.2 직영점재고보충관리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1127</cp:revision>
  <cp:lastPrinted>2001-03-14T06:43:19Z</cp:lastPrinted>
  <dcterms:created xsi:type="dcterms:W3CDTF">2000-09-28T11:17:09Z</dcterms:created>
  <dcterms:modified xsi:type="dcterms:W3CDTF">2018-04-20T03:12:05Z</dcterms:modified>
</cp:coreProperties>
</file>