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513" r:id="rId2"/>
    <p:sldId id="514" r:id="rId3"/>
    <p:sldId id="515" r:id="rId4"/>
    <p:sldId id="521" r:id="rId5"/>
    <p:sldId id="517" r:id="rId6"/>
    <p:sldId id="523" r:id="rId7"/>
    <p:sldId id="518" r:id="rId8"/>
    <p:sldId id="519" r:id="rId9"/>
  </p:sldIdLst>
  <p:sldSz cx="9904413" cy="6858000"/>
  <p:notesSz cx="6797675" cy="9928225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EA5B31BD-0F4B-49EA-86C0-66909D4F4B02}">
          <p14:sldIdLst/>
        </p14:section>
        <p14:section name="제목 없는 구역" id="{6E5F4BBB-7F4C-43DD-86AA-3A7E67F88F37}">
          <p14:sldIdLst>
            <p14:sldId id="513"/>
            <p14:sldId id="514"/>
            <p14:sldId id="515"/>
            <p14:sldId id="521"/>
            <p14:sldId id="517"/>
            <p14:sldId id="523"/>
            <p14:sldId id="518"/>
            <p14:sldId id="5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65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3203">
          <p15:clr>
            <a:srgbClr val="A4A3A4"/>
          </p15:clr>
        </p15:guide>
        <p15:guide id="4" orient="horz" pos="3884">
          <p15:clr>
            <a:srgbClr val="A4A3A4"/>
          </p15:clr>
        </p15:guide>
        <p15:guide id="5" pos="171">
          <p15:clr>
            <a:srgbClr val="A4A3A4"/>
          </p15:clr>
        </p15:guide>
        <p15:guide id="6" pos="6068">
          <p15:clr>
            <a:srgbClr val="A4A3A4"/>
          </p15:clr>
        </p15:guide>
        <p15:guide id="7" pos="3120">
          <p15:clr>
            <a:srgbClr val="A4A3A4"/>
          </p15:clr>
        </p15:guide>
        <p15:guide id="8" orient="horz" pos="754">
          <p15:clr>
            <a:srgbClr val="A4A3A4"/>
          </p15:clr>
        </p15:guide>
        <p15:guide id="9" orient="horz" pos="1071" userDrawn="1">
          <p15:clr>
            <a:srgbClr val="A4A3A4"/>
          </p15:clr>
        </p15:guide>
        <p15:guide id="10" orient="horz" pos="8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D56A19"/>
    <a:srgbClr val="E57725"/>
    <a:srgbClr val="DDDDDD"/>
    <a:srgbClr val="0000FF"/>
    <a:srgbClr val="93E3FF"/>
    <a:srgbClr val="C0C0C0"/>
    <a:srgbClr val="297793"/>
    <a:srgbClr val="2D86A5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65" autoAdjust="0"/>
    <p:restoredTop sz="96695" autoAdjust="0"/>
  </p:normalViewPr>
  <p:slideViewPr>
    <p:cSldViewPr showGuides="1">
      <p:cViewPr varScale="1">
        <p:scale>
          <a:sx n="116" d="100"/>
          <a:sy n="116" d="100"/>
        </p:scale>
        <p:origin x="1494" y="108"/>
      </p:cViewPr>
      <p:guideLst>
        <p:guide orient="horz" pos="4065"/>
        <p:guide orient="horz" pos="482"/>
        <p:guide orient="horz" pos="3203"/>
        <p:guide orient="horz" pos="3884"/>
        <p:guide pos="171"/>
        <p:guide pos="6068"/>
        <p:guide pos="3120"/>
        <p:guide orient="horz" pos="754"/>
        <p:guide orient="horz" pos="1071"/>
        <p:guide orient="horz" pos="8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4" d="100"/>
          <a:sy n="74" d="100"/>
        </p:scale>
        <p:origin x="-3408" y="-90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145" cy="49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41" rIns="92481" bIns="46241" numCol="1" anchor="t" anchorCtr="0" compatLnSpc="1">
            <a:prstTxWarp prst="textNoShape">
              <a:avLst/>
            </a:prstTxWarp>
          </a:bodyPr>
          <a:lstStyle>
            <a:lvl1pPr algn="l" defTabSz="925501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30" y="1"/>
            <a:ext cx="2946145" cy="49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41" rIns="92481" bIns="46241" numCol="1" anchor="t" anchorCtr="0" compatLnSpc="1">
            <a:prstTxWarp prst="textNoShape">
              <a:avLst/>
            </a:prstTxWarp>
          </a:bodyPr>
          <a:lstStyle>
            <a:lvl1pPr algn="r" defTabSz="925501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333"/>
            <a:ext cx="2946145" cy="49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41" rIns="92481" bIns="46241" numCol="1" anchor="b" anchorCtr="0" compatLnSpc="1">
            <a:prstTxWarp prst="textNoShape">
              <a:avLst/>
            </a:prstTxWarp>
          </a:bodyPr>
          <a:lstStyle>
            <a:lvl1pPr algn="l" defTabSz="925501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30" y="9431333"/>
            <a:ext cx="2946145" cy="49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41" rIns="92481" bIns="46241" numCol="1" anchor="b" anchorCtr="0" compatLnSpc="1">
            <a:prstTxWarp prst="textNoShape">
              <a:avLst/>
            </a:prstTxWarp>
          </a:bodyPr>
          <a:lstStyle>
            <a:lvl1pPr algn="r" defTabSz="925501" eaLnBrk="1" latinLnBrk="1" hangingPunct="1">
              <a:lnSpc>
                <a:spcPct val="100000"/>
              </a:lnSpc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AF78F08D-03A6-4530-A11C-16A10DEBF2C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16925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145" cy="49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t" anchorCtr="0" compatLnSpc="1">
            <a:prstTxWarp prst="textNoShape">
              <a:avLst/>
            </a:prstTxWarp>
          </a:bodyPr>
          <a:lstStyle>
            <a:lvl1pPr algn="l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911" y="1"/>
            <a:ext cx="2946144" cy="49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9613" y="742950"/>
            <a:ext cx="537845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7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54" y="4715667"/>
            <a:ext cx="5437168" cy="4468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  <a:p>
            <a:pPr lvl="1"/>
            <a:r>
              <a:rPr lang="ko-KR" altLang="en-US" noProof="0" dirty="0" smtClean="0"/>
              <a:t>둘째 수준</a:t>
            </a:r>
          </a:p>
          <a:p>
            <a:pPr lvl="2"/>
            <a:r>
              <a:rPr lang="ko-KR" altLang="en-US" noProof="0" dirty="0" smtClean="0"/>
              <a:t>셋째 수준</a:t>
            </a:r>
          </a:p>
          <a:p>
            <a:pPr lvl="3"/>
            <a:r>
              <a:rPr lang="ko-KR" altLang="en-US" noProof="0" dirty="0" smtClean="0"/>
              <a:t>넷째 수준</a:t>
            </a:r>
          </a:p>
          <a:p>
            <a:pPr lvl="4"/>
            <a:r>
              <a:rPr lang="ko-KR" altLang="en-US" noProof="0" dirty="0" smtClean="0"/>
              <a:t>다섯째 수준</a:t>
            </a:r>
          </a:p>
        </p:txBody>
      </p:sp>
      <p:sp>
        <p:nvSpPr>
          <p:cNvPr id="397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731"/>
            <a:ext cx="2946145" cy="49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b" anchorCtr="0" compatLnSpc="1">
            <a:prstTxWarp prst="textNoShape">
              <a:avLst/>
            </a:prstTxWarp>
          </a:bodyPr>
          <a:lstStyle>
            <a:lvl1pPr algn="l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911" y="9429731"/>
            <a:ext cx="2946144" cy="49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lnSpc>
                <a:spcPct val="100000"/>
              </a:lnSpc>
              <a:defRPr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6DA808C9-ECF7-4A0B-8E0D-91D483EF221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04405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614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53277" indent="-289722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5888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22443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8599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4955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301310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7666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94021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33D6B7BB-90FF-4B95-8EE9-D69C528B6AE2}" type="slidenum">
              <a:rPr lang="en-US" altLang="ko-KR" smtClean="0"/>
              <a:pPr>
                <a:spcBef>
                  <a:spcPct val="0"/>
                </a:spcBef>
              </a:pPr>
              <a:t>0</a:t>
            </a:fld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346238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819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53277" indent="-289722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5888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22443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8599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4955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301310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7666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94021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FCF2FB2E-2616-4555-B085-715D25F47398}" type="slidenum">
              <a:rPr lang="en-US" altLang="ko-KR" smtClean="0"/>
              <a:pPr>
                <a:spcBef>
                  <a:spcPct val="0"/>
                </a:spcBef>
              </a:pPr>
              <a:t>1</a:t>
            </a:fld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079023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53277" indent="-289722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5888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22443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8599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4955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301310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7666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94021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792FAFD8-BE84-4F3E-A496-763DBF603957}" type="slidenum">
              <a:rPr lang="en-US" altLang="ko-KR" smtClean="0"/>
              <a:pPr>
                <a:spcBef>
                  <a:spcPct val="0"/>
                </a:spcBef>
              </a:pPr>
              <a:t>2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4166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229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53277" indent="-289722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5888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22443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8599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4955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301310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7666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94021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0B4EC9AF-CF31-459B-9451-E150C06AD598}" type="slidenum">
              <a:rPr lang="en-US" altLang="ko-KR" smtClean="0"/>
              <a:pPr>
                <a:spcBef>
                  <a:spcPct val="0"/>
                </a:spcBef>
              </a:pPr>
              <a:t>3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068613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434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53277" indent="-289722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5888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22443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8599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4955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301310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7666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94021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91289ADE-8FA5-4A51-9F3D-99A4D7E38D1F}" type="slidenum">
              <a:rPr lang="en-US" altLang="ko-KR" smtClean="0"/>
              <a:pPr>
                <a:spcBef>
                  <a:spcPct val="0"/>
                </a:spcBef>
              </a:pPr>
              <a:t>4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9940399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434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53277" indent="-289722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5888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22443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8599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4955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301310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7666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94021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91289ADE-8FA5-4A51-9F3D-99A4D7E38D1F}" type="slidenum">
              <a:rPr lang="en-US" altLang="ko-KR" smtClean="0"/>
              <a:pPr>
                <a:spcBef>
                  <a:spcPct val="0"/>
                </a:spcBef>
              </a:pPr>
              <a:t>5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087474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638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53277" indent="-289722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5888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22443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8599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4955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301310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7666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94021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008FF617-68A1-4A33-BF1E-D731C49FC3F2}" type="slidenum">
              <a:rPr lang="en-US" altLang="ko-KR" smtClean="0"/>
              <a:pPr>
                <a:spcBef>
                  <a:spcPct val="0"/>
                </a:spcBef>
              </a:pPr>
              <a:t>6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41162438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84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53277" indent="-289722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5888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22443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8599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4955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301310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7666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94021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A93AD376-EDDE-469C-BDCB-B49DCD9F3D86}" type="slidenum">
              <a:rPr lang="en-US" altLang="ko-KR" smtClean="0"/>
              <a:pPr>
                <a:spcBef>
                  <a:spcPct val="0"/>
                </a:spcBef>
              </a:pPr>
              <a:t>7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203806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 userDrawn="1"/>
        </p:nvSpPr>
        <p:spPr bwMode="auto">
          <a:xfrm>
            <a:off x="0" y="3429000"/>
            <a:ext cx="9904413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/>
          </a:p>
        </p:txBody>
      </p:sp>
      <p:grpSp>
        <p:nvGrpSpPr>
          <p:cNvPr id="5" name="그룹 12"/>
          <p:cNvGrpSpPr>
            <a:grpSpLocks/>
          </p:cNvGrpSpPr>
          <p:nvPr userDrawn="1"/>
        </p:nvGrpSpPr>
        <p:grpSpPr bwMode="auto">
          <a:xfrm>
            <a:off x="790575" y="511175"/>
            <a:ext cx="2455863" cy="657225"/>
            <a:chOff x="790267" y="511048"/>
            <a:chExt cx="2455626" cy="657479"/>
          </a:xfrm>
        </p:grpSpPr>
        <p:grpSp>
          <p:nvGrpSpPr>
            <p:cNvPr id="6" name="그룹 14"/>
            <p:cNvGrpSpPr>
              <a:grpSpLocks/>
            </p:cNvGrpSpPr>
            <p:nvPr userDrawn="1"/>
          </p:nvGrpSpPr>
          <p:grpSpPr bwMode="auto">
            <a:xfrm>
              <a:off x="790267" y="511048"/>
              <a:ext cx="2455626" cy="657479"/>
              <a:chOff x="661988" y="498454"/>
              <a:chExt cx="2004202" cy="603256"/>
            </a:xfrm>
          </p:grpSpPr>
          <p:cxnSp>
            <p:nvCxnSpPr>
              <p:cNvPr id="9" name="직선 연결선 8"/>
              <p:cNvCxnSpPr/>
              <p:nvPr userDrawn="1"/>
            </p:nvCxnSpPr>
            <p:spPr bwMode="auto">
              <a:xfrm>
                <a:off x="661988" y="498454"/>
                <a:ext cx="2004202" cy="1458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" name="직선 연결선 9"/>
              <p:cNvCxnSpPr/>
              <p:nvPr userDrawn="1"/>
            </p:nvCxnSpPr>
            <p:spPr bwMode="auto">
              <a:xfrm>
                <a:off x="661988" y="1100253"/>
                <a:ext cx="2004202" cy="1457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pic>
          <p:nvPicPr>
            <p:cNvPr id="7" name="그림 1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5966" y="538364"/>
              <a:ext cx="2247428" cy="610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그림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6477000"/>
            <a:ext cx="104933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그림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4138" y="6453188"/>
            <a:ext cx="658812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제목 2"/>
          <p:cNvSpPr>
            <a:spLocks noGrp="1"/>
          </p:cNvSpPr>
          <p:nvPr>
            <p:ph type="ctrTitle"/>
          </p:nvPr>
        </p:nvSpPr>
        <p:spPr>
          <a:xfrm>
            <a:off x="665928" y="2000240"/>
            <a:ext cx="7280297" cy="523220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38025" y="4029076"/>
            <a:ext cx="3857653" cy="352404"/>
          </a:xfrm>
        </p:spPr>
        <p:txBody>
          <a:bodyPr/>
          <a:lstStyle>
            <a:lvl1pPr algn="l">
              <a:buNone/>
              <a:defRPr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721511761"/>
      </p:ext>
    </p:extLst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맑은 고딕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0788" y="765188"/>
            <a:ext cx="9125473" cy="1665071"/>
          </a:xfrm>
        </p:spPr>
        <p:txBody>
          <a:bodyPr/>
          <a:lstStyle>
            <a:lvl1pPr marL="0" indent="0">
              <a:buNone/>
              <a:defRPr>
                <a:latin typeface="맑은 고딕" pitchFamily="50" charset="-127"/>
              </a:defRPr>
            </a:lvl1pPr>
            <a:lvl2pPr>
              <a:buNone/>
              <a:defRPr>
                <a:latin typeface="맑은 고딕" pitchFamily="50" charset="-127"/>
                <a:ea typeface="맑은 고딕" pitchFamily="50" charset="-127"/>
              </a:defRPr>
            </a:lvl2pPr>
            <a:lvl3pPr>
              <a:buNone/>
              <a:defRPr>
                <a:latin typeface="맑은 고딕" pitchFamily="50" charset="-127"/>
                <a:ea typeface="맑은 고딕" pitchFamily="50" charset="-127"/>
              </a:defRPr>
            </a:lvl3pPr>
            <a:lvl4pPr>
              <a:buNone/>
              <a:defRPr>
                <a:latin typeface="맑은 고딕" pitchFamily="50" charset="-127"/>
                <a:ea typeface="맑은 고딕" pitchFamily="50" charset="-127"/>
              </a:defRPr>
            </a:lvl4pPr>
            <a:lvl5pPr>
              <a:buNone/>
              <a:defRPr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4784714"/>
      </p:ext>
    </p:extLst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78091" y="155575"/>
            <a:ext cx="7098163" cy="33655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350782" y="765175"/>
            <a:ext cx="9125473" cy="352404"/>
          </a:xfrm>
        </p:spPr>
        <p:txBody>
          <a:bodyPr/>
          <a:lstStyle/>
          <a:p>
            <a:pPr lvl="0"/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847996050"/>
      </p:ext>
    </p:extLst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350782" y="155575"/>
            <a:ext cx="9125473" cy="16450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2185378"/>
      </p:ext>
    </p:extLst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306388" y="142875"/>
            <a:ext cx="6503987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765175"/>
            <a:ext cx="91249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1" name="Line 6"/>
          <p:cNvSpPr>
            <a:spLocks noChangeShapeType="1"/>
          </p:cNvSpPr>
          <p:nvPr userDrawn="1"/>
        </p:nvSpPr>
        <p:spPr bwMode="auto">
          <a:xfrm>
            <a:off x="0" y="642938"/>
            <a:ext cx="9904413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/>
          </a:p>
        </p:txBody>
      </p:sp>
      <p:sp>
        <p:nvSpPr>
          <p:cNvPr id="6" name="Rectangle 15"/>
          <p:cNvSpPr>
            <a:spLocks noChangeArrowheads="1"/>
          </p:cNvSpPr>
          <p:nvPr userDrawn="1"/>
        </p:nvSpPr>
        <p:spPr bwMode="auto">
          <a:xfrm>
            <a:off x="4697413" y="6626225"/>
            <a:ext cx="5111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1" hangingPunct="1">
              <a:lnSpc>
                <a:spcPct val="130000"/>
              </a:lnSpc>
              <a:defRPr/>
            </a:pPr>
            <a:r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t>- P</a:t>
            </a:r>
            <a:fld id="{4B1B095A-CBB3-428F-8709-75D1EFEF3700}" type="slidenum"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pPr eaLnBrk="1" latinLnBrk="1" hangingPunct="1">
                <a:lnSpc>
                  <a:spcPct val="130000"/>
                </a:lnSpc>
                <a:defRPr/>
              </a:pPr>
              <a:t>‹#›</a:t>
            </a:fld>
            <a:r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t> -</a:t>
            </a:r>
          </a:p>
        </p:txBody>
      </p:sp>
      <p:cxnSp>
        <p:nvCxnSpPr>
          <p:cNvPr id="7" name="직선 연결선 6"/>
          <p:cNvCxnSpPr/>
          <p:nvPr userDrawn="1"/>
        </p:nvCxnSpPr>
        <p:spPr bwMode="auto">
          <a:xfrm>
            <a:off x="0" y="6381750"/>
            <a:ext cx="9904413" cy="1588"/>
          </a:xfrm>
          <a:prstGeom prst="line">
            <a:avLst/>
          </a:prstGeom>
          <a:noFill/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</p:cxnSp>
      <p:pic>
        <p:nvPicPr>
          <p:cNvPr id="1031" name="그림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6515100"/>
            <a:ext cx="9540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그림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0800" y="6480175"/>
            <a:ext cx="598488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29" r:id="rId2"/>
    <p:sldLayoutId id="2147483830" r:id="rId3"/>
    <p:sldLayoutId id="2147483831" r:id="rId4"/>
  </p:sldLayoutIdLst>
  <p:transition>
    <p:split orient="vert"/>
  </p:transition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9pPr>
    </p:titleStyle>
    <p:bodyStyle>
      <a:lvl1pPr marL="342900" indent="-3429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lang="ko-KR" altLang="en-US" sz="1300" b="1" dirty="0">
          <a:solidFill>
            <a:srgbClr val="11111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819150" indent="-28575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2pPr>
      <a:lvl3pPr marL="1227138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sz="1400" b="1">
          <a:solidFill>
            <a:srgbClr val="111111"/>
          </a:solidFill>
          <a:latin typeface="+mn-lt"/>
          <a:ea typeface="+mn-ea"/>
        </a:defRPr>
      </a:lvl3pPr>
      <a:lvl4pPr marL="1635125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kumimoji="1" sz="1400" b="1">
          <a:solidFill>
            <a:srgbClr val="111111"/>
          </a:solidFill>
          <a:latin typeface="+mn-lt"/>
          <a:ea typeface="+mn-ea"/>
        </a:defRPr>
      </a:lvl5pPr>
      <a:lvl6pPr marL="25146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6pPr>
      <a:lvl7pPr marL="29718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7pPr>
      <a:lvl8pPr marL="34290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8pPr>
      <a:lvl9pPr marL="38862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 bwMode="auto">
          <a:xfrm>
            <a:off x="665163" y="1905000"/>
            <a:ext cx="7280275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5pPr>
            <a:lvl6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6pPr>
            <a:lvl7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7pPr>
            <a:lvl8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8pPr>
            <a:lvl9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9pPr>
          </a:lstStyle>
          <a:p>
            <a:r>
              <a:rPr lang="en-US" altLang="ko-KR" kern="0" dirty="0" smtClean="0"/>
              <a:t>TO-BE Process </a:t>
            </a:r>
            <a:r>
              <a:rPr lang="ko-KR" altLang="en-US" kern="0" dirty="0" smtClean="0"/>
              <a:t>정의서</a:t>
            </a:r>
            <a:r>
              <a:rPr lang="en-US" altLang="ko-KR" kern="0" dirty="0" smtClean="0"/>
              <a:t/>
            </a:r>
            <a:br>
              <a:rPr lang="en-US" altLang="ko-KR" kern="0" dirty="0" smtClean="0"/>
            </a:br>
            <a:r>
              <a:rPr lang="en-US" altLang="ko-KR" kern="0" dirty="0" smtClean="0"/>
              <a:t/>
            </a:r>
            <a:br>
              <a:rPr lang="en-US" altLang="ko-KR" kern="0" dirty="0" smtClean="0"/>
            </a:br>
            <a:r>
              <a:rPr lang="en-US" altLang="ko-KR" sz="2000" kern="0" dirty="0"/>
              <a:t>[</a:t>
            </a:r>
            <a:r>
              <a:rPr lang="en-US" altLang="ko-KR" sz="2000" kern="0" dirty="0" smtClean="0"/>
              <a:t>SD2.3.1 POS </a:t>
            </a:r>
            <a:r>
              <a:rPr lang="ko-KR" altLang="en-US" sz="2000" kern="0" dirty="0" smtClean="0"/>
              <a:t>가맹점 주문관리</a:t>
            </a:r>
            <a:r>
              <a:rPr lang="en-US" altLang="ko-KR" sz="2000" kern="0" dirty="0" smtClean="0"/>
              <a:t>]</a:t>
            </a:r>
            <a:endParaRPr lang="ko-KR" altLang="en-US" kern="0" dirty="0" smtClean="0"/>
          </a:p>
        </p:txBody>
      </p:sp>
      <p:sp>
        <p:nvSpPr>
          <p:cNvPr id="8" name="부제목 2"/>
          <p:cNvSpPr txBox="1">
            <a:spLocks/>
          </p:cNvSpPr>
          <p:nvPr/>
        </p:nvSpPr>
        <p:spPr bwMode="auto">
          <a:xfrm>
            <a:off x="5738813" y="4029075"/>
            <a:ext cx="3857625" cy="37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r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None/>
              <a:defRPr kumimoji="1" lang="ko-KR" altLang="en-US" sz="14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819150" indent="-28575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2pPr>
            <a:lvl3pPr marL="1227138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3pPr>
            <a:lvl4pPr marL="1635125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9pPr>
          </a:lstStyle>
          <a:p>
            <a:r>
              <a:rPr lang="en-US" altLang="ko-KR" kern="0" dirty="0" smtClean="0"/>
              <a:t>Created by SD</a:t>
            </a: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182621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79580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904532"/>
              </p:ext>
            </p:extLst>
          </p:nvPr>
        </p:nvGraphicFramePr>
        <p:xfrm>
          <a:off x="278947" y="1151278"/>
          <a:ext cx="9361487" cy="5325628"/>
        </p:xfrm>
        <a:graphic>
          <a:graphicData uri="http://schemas.openxmlformats.org/drawingml/2006/table">
            <a:tbl>
              <a:tblPr/>
              <a:tblGrid>
                <a:gridCol w="589680"/>
                <a:gridCol w="987117"/>
                <a:gridCol w="6557281"/>
                <a:gridCol w="1227409"/>
              </a:tblGrid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버전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일자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내 용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1.0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2017.09.18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최초 작성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서도석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1.1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2017.10.18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수정 작성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가용성체크 및 여신체크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피드백 프로세스 정정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POS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입고확정 프로세스 추가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김종태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1.2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2017.10.20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수정 작성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(POS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주문마감 시간은 오후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시를 기준으로 그전에 주문 </a:t>
                      </a: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입력시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+1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일자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그 이후 </a:t>
                      </a: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주문시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D+2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일 도착 요구일로 문서를 생성하며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이때 공휴일을 감안하여 </a:t>
                      </a: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요구일을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자동으로 </a:t>
                      </a: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세팅한다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.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물류센터 </a:t>
                      </a: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피킹작업은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주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일 기준으로 한다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. (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월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수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목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금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),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따라서 매장 </a:t>
                      </a: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도착일은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화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수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목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금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토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일이다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. 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김종태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175"/>
          <p:cNvSpPr>
            <a:spLocks noGrp="1" noChangeArrowheads="1"/>
          </p:cNvSpPr>
          <p:nvPr>
            <p:ph type="title"/>
          </p:nvPr>
        </p:nvSpPr>
        <p:spPr>
          <a:xfrm>
            <a:off x="306388" y="142875"/>
            <a:ext cx="6503987" cy="344488"/>
          </a:xfrm>
        </p:spPr>
        <p:txBody>
          <a:bodyPr/>
          <a:lstStyle/>
          <a:p>
            <a:r>
              <a:rPr lang="ko-KR" altLang="en-US" dirty="0"/>
              <a:t>문서 개정 이력 관리</a:t>
            </a:r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765175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문서 개정 이력 관리</a:t>
            </a:r>
            <a:endParaRPr lang="en-US" altLang="ko-KR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9903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69"/>
          <p:cNvSpPr>
            <a:spLocks noChangeArrowheads="1"/>
          </p:cNvSpPr>
          <p:nvPr/>
        </p:nvSpPr>
        <p:spPr bwMode="auto">
          <a:xfrm>
            <a:off x="271463" y="1428750"/>
            <a:ext cx="4605337" cy="243998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marL="88900" indent="-889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프로세스 정의 및 목적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ko-KR" altLang="en-US" sz="800" dirty="0" smtClean="0">
              <a:solidFill>
                <a:schemeClr val="tx1"/>
              </a:solidFill>
            </a:endParaRPr>
          </a:p>
          <a:p>
            <a:pPr marL="228600" indent="-228600">
              <a:buFontTx/>
              <a:buAutoNum type="arabicPeriod"/>
              <a:defRPr/>
            </a:pPr>
            <a:r>
              <a:rPr lang="en-US" altLang="ko-KR" sz="1200" b="0" dirty="0" smtClean="0"/>
              <a:t>POS </a:t>
            </a:r>
            <a:r>
              <a:rPr lang="ko-KR" altLang="en-US" sz="1200" b="0" dirty="0" smtClean="0"/>
              <a:t>가맹점은 공장 출고 시점에 매출을 발생시키는 일반</a:t>
            </a:r>
            <a:endParaRPr lang="en-US" altLang="ko-KR" sz="1200" b="0" dirty="0" smtClean="0"/>
          </a:p>
          <a:p>
            <a:pPr marL="0" indent="0">
              <a:buNone/>
              <a:defRPr/>
            </a:pPr>
            <a:r>
              <a:rPr lang="en-US" altLang="ko-KR" sz="1200" b="0" dirty="0"/>
              <a:t> </a:t>
            </a:r>
            <a:r>
              <a:rPr lang="en-US" altLang="ko-KR" sz="1200" b="0" dirty="0" smtClean="0"/>
              <a:t>   </a:t>
            </a:r>
            <a:r>
              <a:rPr lang="ko-KR" altLang="en-US" sz="1200" b="0" dirty="0" smtClean="0"/>
              <a:t>대리점 프로세스와 같다</a:t>
            </a:r>
            <a:endParaRPr lang="en-US" altLang="ko-KR" sz="1200" b="0" dirty="0" smtClean="0"/>
          </a:p>
          <a:p>
            <a:pPr marL="228600" indent="-228600">
              <a:buAutoNum type="arabicPeriod" startAt="2"/>
              <a:defRPr/>
            </a:pPr>
            <a:r>
              <a:rPr lang="en-US" altLang="ko-KR" sz="1200" b="0" dirty="0" smtClean="0"/>
              <a:t>POS</a:t>
            </a:r>
            <a:r>
              <a:rPr lang="ko-KR" altLang="en-US" sz="1200" b="0" dirty="0" smtClean="0"/>
              <a:t>를 통해 가맹점 발주를 실행한다</a:t>
            </a:r>
            <a:r>
              <a:rPr lang="en-US" altLang="ko-KR" sz="1200" b="0" dirty="0" smtClean="0"/>
              <a:t>.</a:t>
            </a:r>
          </a:p>
          <a:p>
            <a:pPr marL="228600" indent="-228600">
              <a:buAutoNum type="arabicPeriod" startAt="2"/>
              <a:defRPr/>
            </a:pPr>
            <a:r>
              <a:rPr lang="en-US" altLang="ko-KR" sz="1200" b="0" dirty="0" smtClean="0"/>
              <a:t>POS </a:t>
            </a:r>
            <a:r>
              <a:rPr lang="ko-KR" altLang="en-US" sz="1200" b="0" dirty="0" smtClean="0"/>
              <a:t>가맹점의 매출 실적은 </a:t>
            </a:r>
            <a:r>
              <a:rPr lang="en-US" altLang="ko-KR" sz="1200" b="0" dirty="0" smtClean="0"/>
              <a:t>SAP</a:t>
            </a:r>
            <a:r>
              <a:rPr lang="ko-KR" altLang="en-US" sz="1200" b="0" dirty="0" smtClean="0"/>
              <a:t>내에 가맹점 매출에 대한 실적을 집계한다</a:t>
            </a:r>
            <a:r>
              <a:rPr lang="en-US" altLang="ko-KR" sz="1200" b="0" dirty="0" smtClean="0"/>
              <a:t>. </a:t>
            </a:r>
            <a:r>
              <a:rPr lang="ko-KR" altLang="en-US" sz="1200" b="0" dirty="0" smtClean="0"/>
              <a:t>단</a:t>
            </a:r>
            <a:r>
              <a:rPr lang="en-US" altLang="ko-KR" sz="1200" b="0" dirty="0" smtClean="0"/>
              <a:t>, </a:t>
            </a:r>
            <a:r>
              <a:rPr lang="ko-KR" altLang="en-US" sz="1200" b="0" dirty="0" smtClean="0"/>
              <a:t>가맹점이 판매한 </a:t>
            </a:r>
            <a:r>
              <a:rPr lang="en-US" altLang="ko-KR" sz="1200" b="0" dirty="0" smtClean="0"/>
              <a:t>END USER</a:t>
            </a:r>
            <a:r>
              <a:rPr lang="ko-KR" altLang="en-US" sz="1200" b="0" dirty="0" smtClean="0"/>
              <a:t>별 매출실적은 </a:t>
            </a:r>
            <a:r>
              <a:rPr lang="en-US" altLang="ko-KR" sz="1200" b="0" dirty="0" smtClean="0"/>
              <a:t>POS</a:t>
            </a:r>
            <a:r>
              <a:rPr lang="ko-KR" altLang="en-US" sz="1200" b="0" dirty="0" smtClean="0"/>
              <a:t>에서 관리한다</a:t>
            </a:r>
            <a:r>
              <a:rPr lang="en-US" altLang="ko-KR" sz="1200" b="0" dirty="0" smtClean="0"/>
              <a:t>.</a:t>
            </a:r>
          </a:p>
        </p:txBody>
      </p:sp>
      <p:sp>
        <p:nvSpPr>
          <p:cNvPr id="11267" name="Rectangle 170"/>
          <p:cNvSpPr>
            <a:spLocks noChangeArrowheads="1"/>
          </p:cNvSpPr>
          <p:nvPr/>
        </p:nvSpPr>
        <p:spPr bwMode="auto">
          <a:xfrm>
            <a:off x="4989513" y="1428750"/>
            <a:ext cx="4643437" cy="243998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선행요건 및 </a:t>
            </a:r>
            <a:r>
              <a:rPr lang="en-US" altLang="ko-KR" sz="1200" dirty="0" smtClean="0">
                <a:solidFill>
                  <a:schemeClr val="tx1"/>
                </a:solidFill>
              </a:rPr>
              <a:t>Barriers	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ko-KR" sz="8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  <a:defRPr/>
            </a:pPr>
            <a:r>
              <a:rPr lang="en-US" altLang="ko-KR" sz="1200" b="0" dirty="0" smtClean="0">
                <a:solidFill>
                  <a:schemeClr val="tx1"/>
                </a:solidFill>
              </a:rPr>
              <a:t>POS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시스템 內 본사에 주문발주를 입력하는 기능과</a:t>
            </a:r>
            <a:endParaRPr lang="en-US" altLang="ko-KR" sz="1200" b="0" dirty="0" smtClean="0">
              <a:solidFill>
                <a:schemeClr val="tx1"/>
              </a:solidFill>
            </a:endParaRPr>
          </a:p>
          <a:p>
            <a:pPr>
              <a:buNone/>
              <a:defRPr/>
            </a:pPr>
            <a:r>
              <a:rPr lang="en-US" altLang="ko-KR" sz="1200" b="0" dirty="0">
                <a:solidFill>
                  <a:schemeClr val="tx1"/>
                </a:solidFill>
              </a:rPr>
              <a:t>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  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발주된 주문에 대한 진행 상태를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Monitoring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할 수 있는</a:t>
            </a:r>
            <a:endParaRPr lang="en-US" altLang="ko-KR" sz="1200" b="0" dirty="0" smtClean="0">
              <a:solidFill>
                <a:schemeClr val="tx1"/>
              </a:solidFill>
            </a:endParaRPr>
          </a:p>
          <a:p>
            <a:pPr>
              <a:buNone/>
              <a:defRPr/>
            </a:pPr>
            <a:r>
              <a:rPr lang="en-US" altLang="ko-KR" sz="1200" b="0" dirty="0">
                <a:solidFill>
                  <a:schemeClr val="tx1"/>
                </a:solidFill>
              </a:rPr>
              <a:t>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  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기능이 부과되어야 한다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  <a:defRPr/>
            </a:pPr>
            <a:r>
              <a:rPr lang="en-US" altLang="ko-KR" sz="1200" dirty="0">
                <a:solidFill>
                  <a:srgbClr val="FF0000"/>
                </a:solidFill>
              </a:rPr>
              <a:t>2</a:t>
            </a:r>
            <a:r>
              <a:rPr lang="en-US" altLang="ko-KR" sz="1200" dirty="0" smtClean="0">
                <a:solidFill>
                  <a:srgbClr val="FF0000"/>
                </a:solidFill>
              </a:rPr>
              <a:t>. </a:t>
            </a:r>
            <a:r>
              <a:rPr lang="ko-KR" altLang="en-US" sz="1200" dirty="0" smtClean="0">
                <a:solidFill>
                  <a:srgbClr val="FF0000"/>
                </a:solidFill>
              </a:rPr>
              <a:t>가맹점에 따라 상이한 공급 가격 정책을 제시할 수 있어야 한다</a:t>
            </a:r>
            <a:r>
              <a:rPr lang="en-US" altLang="ko-KR" sz="1200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1268" name="Rectangle 171"/>
          <p:cNvSpPr>
            <a:spLocks noChangeArrowheads="1"/>
          </p:cNvSpPr>
          <p:nvPr/>
        </p:nvSpPr>
        <p:spPr bwMode="auto">
          <a:xfrm>
            <a:off x="271463" y="3929063"/>
            <a:ext cx="4605337" cy="2246312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변화 사항 요약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ko-KR" altLang="en-US" sz="8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ko-KR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ko-KR" sz="1400" i="1" u="sng" dirty="0" smtClean="0">
                <a:solidFill>
                  <a:schemeClr val="tx1"/>
                </a:solidFill>
              </a:rPr>
              <a:t>AS-IS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i="1" u="sng" dirty="0" smtClean="0">
              <a:solidFill>
                <a:schemeClr val="tx1"/>
              </a:solidFill>
            </a:endParaRPr>
          </a:p>
        </p:txBody>
      </p:sp>
      <p:sp>
        <p:nvSpPr>
          <p:cNvPr id="11269" name="Rectangle 172"/>
          <p:cNvSpPr>
            <a:spLocks noChangeArrowheads="1"/>
          </p:cNvSpPr>
          <p:nvPr/>
        </p:nvSpPr>
        <p:spPr bwMode="auto">
          <a:xfrm>
            <a:off x="4989513" y="3929063"/>
            <a:ext cx="4643437" cy="2236787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i="1" u="sng" dirty="0" smtClean="0">
                <a:solidFill>
                  <a:schemeClr val="tx1"/>
                </a:solidFill>
              </a:rPr>
              <a:t>TO-BE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1400" i="1" u="sng" dirty="0">
              <a:solidFill>
                <a:schemeClr val="tx1"/>
              </a:solidFill>
            </a:endParaRPr>
          </a:p>
          <a:p>
            <a:pPr>
              <a:buNone/>
              <a:defRPr/>
            </a:pPr>
            <a:r>
              <a:rPr lang="en-US" altLang="ko-KR" sz="1200" b="0" dirty="0" smtClean="0">
                <a:solidFill>
                  <a:schemeClr val="tx1"/>
                </a:solidFill>
              </a:rPr>
              <a:t>1. POS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가맹점주는 내수의 일반 대리점 개념으로 유한양행의 </a:t>
            </a:r>
            <a:endParaRPr lang="en-US" altLang="ko-KR" sz="1200" b="0" dirty="0" smtClean="0">
              <a:solidFill>
                <a:schemeClr val="tx1"/>
              </a:solidFill>
            </a:endParaRPr>
          </a:p>
          <a:p>
            <a:pPr>
              <a:buNone/>
              <a:defRPr/>
            </a:pPr>
            <a:r>
              <a:rPr lang="en-US" altLang="ko-KR" sz="1200" b="0" dirty="0">
                <a:solidFill>
                  <a:schemeClr val="tx1"/>
                </a:solidFill>
              </a:rPr>
              <a:t>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계산서 발행 대상은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POS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가맹점이다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. (Not End User) B2B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거래</a:t>
            </a:r>
            <a:endParaRPr lang="en-US" altLang="ko-KR" sz="1200" b="0" dirty="0" smtClean="0">
              <a:solidFill>
                <a:schemeClr val="tx1"/>
              </a:solidFill>
            </a:endParaRPr>
          </a:p>
          <a:p>
            <a:pPr>
              <a:buNone/>
              <a:defRPr/>
            </a:pPr>
            <a:r>
              <a:rPr lang="en-US" altLang="ko-KR" sz="1200" b="0" dirty="0" smtClean="0">
                <a:solidFill>
                  <a:schemeClr val="tx1"/>
                </a:solidFill>
              </a:rPr>
              <a:t>2. POS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로부터 주문 입력되고 그 주문이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SAP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를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통해 일반</a:t>
            </a:r>
            <a:endParaRPr lang="en-US" altLang="ko-KR" sz="1200" b="0" dirty="0" smtClean="0">
              <a:solidFill>
                <a:schemeClr val="tx1"/>
              </a:solidFill>
            </a:endParaRPr>
          </a:p>
          <a:p>
            <a:pPr>
              <a:buNone/>
              <a:defRPr/>
            </a:pPr>
            <a:r>
              <a:rPr lang="en-US" altLang="ko-KR" sz="1200" b="0" dirty="0">
                <a:solidFill>
                  <a:schemeClr val="tx1"/>
                </a:solidFill>
              </a:rPr>
              <a:t>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 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주문 형태로 납품 되는 프로세스이다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.</a:t>
            </a:r>
            <a:endParaRPr lang="en-US" altLang="ko-KR" sz="1200" dirty="0" smtClean="0">
              <a:solidFill>
                <a:srgbClr val="FF0000"/>
              </a:solidFill>
            </a:endParaRPr>
          </a:p>
          <a:p>
            <a:pPr>
              <a:buNone/>
              <a:defRPr/>
            </a:pPr>
            <a:r>
              <a:rPr lang="en-US" altLang="ko-KR" sz="1200" b="0" dirty="0" smtClean="0">
                <a:solidFill>
                  <a:schemeClr val="tx1"/>
                </a:solidFill>
              </a:rPr>
              <a:t>3.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가맹점에 대한 여신</a:t>
            </a:r>
            <a:r>
              <a:rPr lang="en-US" altLang="ko-KR" sz="1200" b="0" dirty="0">
                <a:solidFill>
                  <a:schemeClr val="tx1"/>
                </a:solidFill>
              </a:rPr>
              <a:t>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및 가용성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Check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를 실행하고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, POS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로 정보를 공유 한다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9222" name="Rectangle 17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SD2.3.1 POS </a:t>
            </a:r>
            <a:r>
              <a:rPr lang="ko-KR" altLang="en-US" dirty="0" smtClean="0"/>
              <a:t>가맹점 주문관리</a:t>
            </a:r>
          </a:p>
        </p:txBody>
      </p:sp>
      <p:graphicFrame>
        <p:nvGraphicFramePr>
          <p:cNvPr id="8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6500947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판매주문관리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SD2.3.1 POS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가맹점 주문관리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SD2.3 POS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가맹점주문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28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auto">
          <a:xfrm>
            <a:off x="5056893" y="1870723"/>
            <a:ext cx="1641959" cy="3469721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돋움" pitchFamily="50" charset="-127"/>
            </a:endParaRPr>
          </a:p>
        </p:txBody>
      </p:sp>
      <p:graphicFrame>
        <p:nvGraphicFramePr>
          <p:cNvPr id="49" name="표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408779"/>
              </p:ext>
            </p:extLst>
          </p:nvPr>
        </p:nvGraphicFramePr>
        <p:xfrm>
          <a:off x="252845" y="1421348"/>
          <a:ext cx="9366026" cy="4815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5466"/>
                <a:gridCol w="2664296"/>
                <a:gridCol w="2376264"/>
              </a:tblGrid>
              <a:tr h="2794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POS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가맹점  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 POS sys. )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  sys  (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물류담당 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WMS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36504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268" name="제목 5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SD2.3.1 </a:t>
            </a:r>
            <a:r>
              <a:rPr lang="en-US" altLang="ko-KR" dirty="0"/>
              <a:t>POS </a:t>
            </a:r>
            <a:r>
              <a:rPr lang="ko-KR" altLang="en-US" dirty="0"/>
              <a:t>가맹점 주문관리</a:t>
            </a:r>
            <a:endParaRPr lang="ko-KR" altLang="en-US" dirty="0" smtClean="0"/>
          </a:p>
        </p:txBody>
      </p:sp>
      <p:sp>
        <p:nvSpPr>
          <p:cNvPr id="11271" name="Rectangle 33"/>
          <p:cNvSpPr>
            <a:spLocks noChangeArrowheads="1"/>
          </p:cNvSpPr>
          <p:nvPr/>
        </p:nvSpPr>
        <p:spPr bwMode="auto">
          <a:xfrm>
            <a:off x="2378075" y="115888"/>
            <a:ext cx="3392488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500">
              <a:solidFill>
                <a:schemeClr val="bg1"/>
              </a:solidFill>
            </a:endParaRPr>
          </a:p>
        </p:txBody>
      </p:sp>
      <p:graphicFrame>
        <p:nvGraphicFramePr>
          <p:cNvPr id="21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8670595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판매주문관리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SD2.3.1 POS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가맹점 주문관리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SD2.3 POS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가맹점주문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" name="Rectangle 71"/>
          <p:cNvSpPr>
            <a:spLocks noChangeArrowheads="1"/>
          </p:cNvSpPr>
          <p:nvPr/>
        </p:nvSpPr>
        <p:spPr bwMode="auto">
          <a:xfrm>
            <a:off x="1495822" y="1988840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고객정보입력</a:t>
            </a:r>
            <a:endParaRPr kumimoji="0" lang="en-US" altLang="ko-KR" sz="10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8" name="Rectangle 71"/>
          <p:cNvSpPr>
            <a:spLocks noChangeArrowheads="1"/>
          </p:cNvSpPr>
          <p:nvPr/>
        </p:nvSpPr>
        <p:spPr bwMode="auto">
          <a:xfrm>
            <a:off x="1495822" y="2564904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주문 제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상품입력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02" name="직선 화살표 연결선 101"/>
          <p:cNvCxnSpPr/>
          <p:nvPr/>
        </p:nvCxnSpPr>
        <p:spPr bwMode="auto">
          <a:xfrm>
            <a:off x="2143522" y="2348840"/>
            <a:ext cx="0" cy="191553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3" name="직선 화살표 연결선 102"/>
          <p:cNvCxnSpPr>
            <a:stCxn id="28" idx="2"/>
            <a:endCxn id="77" idx="0"/>
          </p:cNvCxnSpPr>
          <p:nvPr/>
        </p:nvCxnSpPr>
        <p:spPr bwMode="auto">
          <a:xfrm flipH="1">
            <a:off x="2141231" y="2924904"/>
            <a:ext cx="2291" cy="514318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5" name="Text Box 151"/>
          <p:cNvSpPr txBox="1">
            <a:spLocks noChangeArrowheads="1"/>
          </p:cNvSpPr>
          <p:nvPr/>
        </p:nvSpPr>
        <p:spPr bwMode="auto">
          <a:xfrm>
            <a:off x="2294657" y="1772816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SD2.3.1-1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6" name="Text Box 151"/>
          <p:cNvSpPr txBox="1">
            <a:spLocks noChangeArrowheads="1"/>
          </p:cNvSpPr>
          <p:nvPr/>
        </p:nvSpPr>
        <p:spPr bwMode="auto">
          <a:xfrm>
            <a:off x="2294657" y="2376892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SD2.2.3-2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5" name="Text Box 151"/>
          <p:cNvSpPr txBox="1">
            <a:spLocks noChangeArrowheads="1"/>
          </p:cNvSpPr>
          <p:nvPr/>
        </p:nvSpPr>
        <p:spPr bwMode="auto">
          <a:xfrm>
            <a:off x="2250579" y="3918872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SD2.3.1-4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0" name="AutoShape 48"/>
          <p:cNvSpPr>
            <a:spLocks noChangeArrowheads="1"/>
          </p:cNvSpPr>
          <p:nvPr/>
        </p:nvSpPr>
        <p:spPr bwMode="auto">
          <a:xfrm>
            <a:off x="1517699" y="4138201"/>
            <a:ext cx="1295400" cy="580950"/>
          </a:xfrm>
          <a:prstGeom prst="diamond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en-US" altLang="ko-KR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SAP</a:t>
            </a: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가용성 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CHECK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1" name="AutoShape 48"/>
          <p:cNvSpPr>
            <a:spLocks noChangeArrowheads="1"/>
          </p:cNvSpPr>
          <p:nvPr/>
        </p:nvSpPr>
        <p:spPr bwMode="auto">
          <a:xfrm>
            <a:off x="1533402" y="4961140"/>
            <a:ext cx="1295400" cy="580950"/>
          </a:xfrm>
          <a:prstGeom prst="diamond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en-US" altLang="ko-KR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SAP</a:t>
            </a: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여신</a:t>
            </a:r>
            <a:endParaRPr kumimoji="0" lang="en-US" altLang="ko-KR" sz="10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kumimoji="0" lang="en-US" altLang="ko-KR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Check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72" name="직선 화살표 연결선 71"/>
          <p:cNvCxnSpPr/>
          <p:nvPr/>
        </p:nvCxnSpPr>
        <p:spPr bwMode="auto">
          <a:xfrm>
            <a:off x="2174909" y="4719151"/>
            <a:ext cx="0" cy="191553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7" name="Rectangle 71"/>
          <p:cNvSpPr>
            <a:spLocks noChangeArrowheads="1"/>
          </p:cNvSpPr>
          <p:nvPr/>
        </p:nvSpPr>
        <p:spPr bwMode="auto">
          <a:xfrm>
            <a:off x="1493531" y="3439222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주문저장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4" name="AutoShape 66"/>
          <p:cNvSpPr>
            <a:spLocks noChangeArrowheads="1"/>
          </p:cNvSpPr>
          <p:nvPr/>
        </p:nvSpPr>
        <p:spPr bwMode="auto">
          <a:xfrm>
            <a:off x="5240982" y="1968630"/>
            <a:ext cx="1295400" cy="360000"/>
          </a:xfrm>
          <a:prstGeom prst="flowChartMagneticDisk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주문문서 자동생성</a:t>
            </a:r>
            <a:endParaRPr kumimoji="0"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6" name="Rectangle 71"/>
          <p:cNvSpPr>
            <a:spLocks noChangeArrowheads="1"/>
          </p:cNvSpPr>
          <p:nvPr/>
        </p:nvSpPr>
        <p:spPr bwMode="auto">
          <a:xfrm>
            <a:off x="5240238" y="2739596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출하문서 생성</a:t>
            </a:r>
            <a:endParaRPr kumimoji="0"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7" name="Rectangle 71"/>
          <p:cNvSpPr>
            <a:spLocks noChangeArrowheads="1"/>
          </p:cNvSpPr>
          <p:nvPr/>
        </p:nvSpPr>
        <p:spPr bwMode="auto">
          <a:xfrm>
            <a:off x="7881331" y="2708960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출하작업지시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9" name="Rectangle 71"/>
          <p:cNvSpPr>
            <a:spLocks noChangeArrowheads="1"/>
          </p:cNvSpPr>
          <p:nvPr/>
        </p:nvSpPr>
        <p:spPr bwMode="auto">
          <a:xfrm>
            <a:off x="7881331" y="3696344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en-US" altLang="ko-KR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WMS </a:t>
            </a: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출고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0" name="Rectangle 71"/>
          <p:cNvSpPr>
            <a:spLocks noChangeArrowheads="1"/>
          </p:cNvSpPr>
          <p:nvPr/>
        </p:nvSpPr>
        <p:spPr bwMode="auto">
          <a:xfrm>
            <a:off x="5240982" y="3696344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SAP </a:t>
            </a:r>
            <a:r>
              <a:rPr kumimoji="0"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출고 처리</a:t>
            </a:r>
            <a:endParaRPr kumimoji="0"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1" name="Rectangle 71"/>
          <p:cNvSpPr>
            <a:spLocks noChangeArrowheads="1"/>
          </p:cNvSpPr>
          <p:nvPr/>
        </p:nvSpPr>
        <p:spPr bwMode="auto">
          <a:xfrm>
            <a:off x="5240982" y="4725184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Billing </a:t>
            </a:r>
            <a:r>
              <a:rPr kumimoji="0"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처리</a:t>
            </a:r>
            <a:endParaRPr kumimoji="0"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3" name="Text Box 151"/>
          <p:cNvSpPr txBox="1">
            <a:spLocks noChangeArrowheads="1"/>
          </p:cNvSpPr>
          <p:nvPr/>
        </p:nvSpPr>
        <p:spPr bwMode="auto">
          <a:xfrm>
            <a:off x="2354718" y="4831605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SD2.3.1-5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4" name="Text Box 151"/>
          <p:cNvSpPr txBox="1">
            <a:spLocks noChangeArrowheads="1"/>
          </p:cNvSpPr>
          <p:nvPr/>
        </p:nvSpPr>
        <p:spPr bwMode="auto">
          <a:xfrm>
            <a:off x="2272456" y="3245789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SD2.3.1-3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7" name="Text Box 151"/>
          <p:cNvSpPr txBox="1">
            <a:spLocks noChangeArrowheads="1"/>
          </p:cNvSpPr>
          <p:nvPr/>
        </p:nvSpPr>
        <p:spPr bwMode="auto">
          <a:xfrm>
            <a:off x="6176342" y="2466997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SD2.3.1-6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8" name="Text Box 151"/>
          <p:cNvSpPr txBox="1">
            <a:spLocks noChangeArrowheads="1"/>
          </p:cNvSpPr>
          <p:nvPr/>
        </p:nvSpPr>
        <p:spPr bwMode="auto">
          <a:xfrm>
            <a:off x="8636088" y="2475733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SD2.3.1-7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9" name="Text Box 151"/>
          <p:cNvSpPr txBox="1">
            <a:spLocks noChangeArrowheads="1"/>
          </p:cNvSpPr>
          <p:nvPr/>
        </p:nvSpPr>
        <p:spPr bwMode="auto">
          <a:xfrm>
            <a:off x="8636088" y="3442319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SD2.3.1-8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0" name="Text Box 151"/>
          <p:cNvSpPr txBox="1">
            <a:spLocks noChangeArrowheads="1"/>
          </p:cNvSpPr>
          <p:nvPr/>
        </p:nvSpPr>
        <p:spPr bwMode="auto">
          <a:xfrm>
            <a:off x="6176341" y="3442319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SD2.3.1-9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4" name="Text Box 151"/>
          <p:cNvSpPr txBox="1">
            <a:spLocks noChangeArrowheads="1"/>
          </p:cNvSpPr>
          <p:nvPr/>
        </p:nvSpPr>
        <p:spPr bwMode="auto">
          <a:xfrm>
            <a:off x="6176341" y="4363167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SD2.3.1-10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6" name="Text Box 151"/>
          <p:cNvSpPr txBox="1">
            <a:spLocks noChangeArrowheads="1"/>
          </p:cNvSpPr>
          <p:nvPr/>
        </p:nvSpPr>
        <p:spPr bwMode="auto">
          <a:xfrm>
            <a:off x="3747455" y="5622416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SD2.3.1-11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9" name="직선 화살표 연결선 8"/>
          <p:cNvCxnSpPr>
            <a:stCxn id="77" idx="2"/>
            <a:endCxn id="70" idx="0"/>
          </p:cNvCxnSpPr>
          <p:nvPr/>
        </p:nvCxnSpPr>
        <p:spPr bwMode="auto">
          <a:xfrm>
            <a:off x="2141231" y="3799222"/>
            <a:ext cx="24168" cy="338979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꺾인 연결선 10"/>
          <p:cNvCxnSpPr>
            <a:stCxn id="77" idx="3"/>
            <a:endCxn id="84" idx="1"/>
          </p:cNvCxnSpPr>
          <p:nvPr/>
        </p:nvCxnSpPr>
        <p:spPr bwMode="auto">
          <a:xfrm flipV="1">
            <a:off x="2788931" y="1968630"/>
            <a:ext cx="3099751" cy="1650592"/>
          </a:xfrm>
          <a:prstGeom prst="bentConnector4">
            <a:avLst>
              <a:gd name="adj1" fmla="val 39552"/>
              <a:gd name="adj2" fmla="val 113850"/>
            </a:avLst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8" name="직선 화살표 연결선 107"/>
          <p:cNvCxnSpPr/>
          <p:nvPr/>
        </p:nvCxnSpPr>
        <p:spPr bwMode="auto">
          <a:xfrm>
            <a:off x="8511180" y="3077218"/>
            <a:ext cx="1" cy="619126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직선 화살표 연결선 17"/>
          <p:cNvCxnSpPr/>
          <p:nvPr/>
        </p:nvCxnSpPr>
        <p:spPr bwMode="auto">
          <a:xfrm>
            <a:off x="6536382" y="2888960"/>
            <a:ext cx="1344949" cy="0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직선 화살표 연결선 24"/>
          <p:cNvCxnSpPr>
            <a:endCxn id="90" idx="3"/>
          </p:cNvCxnSpPr>
          <p:nvPr/>
        </p:nvCxnSpPr>
        <p:spPr bwMode="auto">
          <a:xfrm flipH="1">
            <a:off x="6536382" y="3875529"/>
            <a:ext cx="1344949" cy="815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직선 화살표 연결선 30"/>
          <p:cNvCxnSpPr>
            <a:stCxn id="90" idx="2"/>
            <a:endCxn id="91" idx="0"/>
          </p:cNvCxnSpPr>
          <p:nvPr/>
        </p:nvCxnSpPr>
        <p:spPr bwMode="auto">
          <a:xfrm>
            <a:off x="5888682" y="4056344"/>
            <a:ext cx="0" cy="668840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직선 화살표 연결선 44"/>
          <p:cNvCxnSpPr/>
          <p:nvPr/>
        </p:nvCxnSpPr>
        <p:spPr bwMode="auto">
          <a:xfrm>
            <a:off x="5888682" y="2348840"/>
            <a:ext cx="0" cy="390756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7" name="AutoShape 65"/>
          <p:cNvSpPr>
            <a:spLocks noChangeArrowheads="1"/>
          </p:cNvSpPr>
          <p:nvPr/>
        </p:nvSpPr>
        <p:spPr bwMode="auto">
          <a:xfrm>
            <a:off x="3043406" y="5774261"/>
            <a:ext cx="1295400" cy="360000"/>
          </a:xfrm>
          <a:prstGeom prst="flowChartDocumen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ko-KR" altLang="en-US" sz="10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주문진행현황</a:t>
            </a:r>
            <a:endParaRPr kumimoji="0" lang="en-US" altLang="ko-KR" sz="1000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3" name="꺾인 연결선 2"/>
          <p:cNvCxnSpPr>
            <a:stCxn id="70" idx="3"/>
            <a:endCxn id="84" idx="2"/>
          </p:cNvCxnSpPr>
          <p:nvPr/>
        </p:nvCxnSpPr>
        <p:spPr bwMode="auto">
          <a:xfrm flipV="1">
            <a:off x="2813099" y="2148630"/>
            <a:ext cx="2427883" cy="2280046"/>
          </a:xfrm>
          <a:prstGeom prst="bentConnector3">
            <a:avLst>
              <a:gd name="adj1" fmla="val 67119"/>
            </a:avLst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3" name="꺾인 연결선 42"/>
          <p:cNvCxnSpPr>
            <a:stCxn id="71" idx="3"/>
            <a:endCxn id="84" idx="2"/>
          </p:cNvCxnSpPr>
          <p:nvPr/>
        </p:nvCxnSpPr>
        <p:spPr bwMode="auto">
          <a:xfrm flipV="1">
            <a:off x="2828802" y="2148630"/>
            <a:ext cx="2412180" cy="3102985"/>
          </a:xfrm>
          <a:prstGeom prst="bentConnector3">
            <a:avLst>
              <a:gd name="adj1" fmla="val 67231"/>
            </a:avLst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5" name="꺾인 연결선 14"/>
          <p:cNvCxnSpPr>
            <a:stCxn id="90" idx="1"/>
            <a:endCxn id="117" idx="3"/>
          </p:cNvCxnSpPr>
          <p:nvPr/>
        </p:nvCxnSpPr>
        <p:spPr bwMode="auto">
          <a:xfrm rot="10800000" flipV="1">
            <a:off x="4338806" y="3876343"/>
            <a:ext cx="902176" cy="2077917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4652349" y="5430468"/>
            <a:ext cx="1398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Interface</a:t>
            </a:r>
          </a:p>
          <a:p>
            <a:r>
              <a:rPr lang="ko-KR" altLang="en-US" dirty="0" smtClean="0"/>
              <a:t>실시간 </a:t>
            </a:r>
            <a:r>
              <a:rPr lang="en-US" altLang="ko-KR" dirty="0" smtClean="0"/>
              <a:t>(</a:t>
            </a:r>
            <a:r>
              <a:rPr lang="ko-KR" altLang="en-US" dirty="0" smtClean="0"/>
              <a:t>결과값도 보낸다</a:t>
            </a:r>
            <a:r>
              <a:rPr lang="en-US" altLang="ko-KR" dirty="0" smtClean="0"/>
              <a:t>.)</a:t>
            </a:r>
            <a:endParaRPr lang="ko-KR" alt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3675613" y="3284482"/>
            <a:ext cx="1398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Interface</a:t>
            </a:r>
          </a:p>
          <a:p>
            <a:r>
              <a:rPr lang="ko-KR" altLang="en-US" dirty="0" smtClean="0"/>
              <a:t>실시간</a:t>
            </a:r>
            <a:endParaRPr lang="ko-KR" alt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882197" y="2678560"/>
            <a:ext cx="1398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Interface</a:t>
            </a:r>
          </a:p>
          <a:p>
            <a:endParaRPr lang="en-US" altLang="ko-KR" dirty="0" smtClean="0"/>
          </a:p>
        </p:txBody>
      </p:sp>
      <p:sp>
        <p:nvSpPr>
          <p:cNvPr id="60" name="TextBox 59"/>
          <p:cNvSpPr txBox="1"/>
          <p:nvPr/>
        </p:nvSpPr>
        <p:spPr>
          <a:xfrm>
            <a:off x="6865916" y="3631521"/>
            <a:ext cx="13983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Interface</a:t>
            </a:r>
          </a:p>
        </p:txBody>
      </p:sp>
      <p:sp>
        <p:nvSpPr>
          <p:cNvPr id="64" name="Rectangle 71"/>
          <p:cNvSpPr>
            <a:spLocks noChangeArrowheads="1"/>
          </p:cNvSpPr>
          <p:nvPr/>
        </p:nvSpPr>
        <p:spPr bwMode="auto">
          <a:xfrm>
            <a:off x="869999" y="5779426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입고확정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68" name="직선 화살표 연결선 67"/>
          <p:cNvCxnSpPr>
            <a:stCxn id="117" idx="1"/>
            <a:endCxn id="64" idx="3"/>
          </p:cNvCxnSpPr>
          <p:nvPr/>
        </p:nvCxnSpPr>
        <p:spPr bwMode="auto">
          <a:xfrm flipH="1">
            <a:off x="2165399" y="5954261"/>
            <a:ext cx="878007" cy="5165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750676" y="2959238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800" dirty="0" err="1" smtClean="0">
                <a:solidFill>
                  <a:srgbClr val="FF0000"/>
                </a:solidFill>
              </a:rPr>
              <a:t>익일도착</a:t>
            </a:r>
            <a:r>
              <a:rPr lang="ko-KR" altLang="en-US" sz="1800" dirty="0" smtClean="0">
                <a:solidFill>
                  <a:srgbClr val="FF0000"/>
                </a:solidFill>
              </a:rPr>
              <a:t> 주문마감시간은 오후 </a:t>
            </a:r>
            <a:r>
              <a:rPr lang="en-US" altLang="ko-KR" sz="1800" dirty="0" smtClean="0">
                <a:solidFill>
                  <a:srgbClr val="FF0000"/>
                </a:solidFill>
              </a:rPr>
              <a:t>2</a:t>
            </a:r>
            <a:r>
              <a:rPr lang="ko-KR" altLang="en-US" sz="1800" dirty="0" smtClean="0">
                <a:solidFill>
                  <a:srgbClr val="FF0000"/>
                </a:solidFill>
              </a:rPr>
              <a:t>시로 정의함 </a:t>
            </a:r>
            <a:r>
              <a:rPr lang="en-US" altLang="ko-KR" sz="1800" dirty="0" smtClean="0">
                <a:solidFill>
                  <a:srgbClr val="FF0000"/>
                </a:solidFill>
              </a:rPr>
              <a:t>(</a:t>
            </a:r>
            <a:r>
              <a:rPr lang="ko-KR" altLang="en-US" sz="1800" dirty="0" smtClean="0">
                <a:solidFill>
                  <a:srgbClr val="FF0000"/>
                </a:solidFill>
              </a:rPr>
              <a:t>물류협의완료</a:t>
            </a:r>
            <a:r>
              <a:rPr lang="en-US" altLang="ko-KR" sz="1800" dirty="0" smtClean="0">
                <a:solidFill>
                  <a:srgbClr val="FF0000"/>
                </a:solidFill>
              </a:rPr>
              <a:t>)</a:t>
            </a:r>
            <a:endParaRPr lang="ko-KR" altLang="en-US" sz="1800" dirty="0">
              <a:solidFill>
                <a:srgbClr val="FF0000"/>
              </a:solidFill>
            </a:endParaRPr>
          </a:p>
        </p:txBody>
      </p:sp>
      <p:sp>
        <p:nvSpPr>
          <p:cNvPr id="56" name="Text Box 151"/>
          <p:cNvSpPr txBox="1">
            <a:spLocks noChangeArrowheads="1"/>
          </p:cNvSpPr>
          <p:nvPr/>
        </p:nvSpPr>
        <p:spPr bwMode="auto">
          <a:xfrm>
            <a:off x="1621047" y="5584160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SD2.3.1-12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79676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SD2.3.1 </a:t>
            </a:r>
            <a:r>
              <a:rPr lang="en-US" altLang="ko-KR" dirty="0"/>
              <a:t>POS </a:t>
            </a:r>
            <a:r>
              <a:rPr lang="ko-KR" altLang="en-US" dirty="0"/>
              <a:t>가맹점 주문관리</a:t>
            </a:r>
            <a:endParaRPr lang="ko-KR" altLang="en-US" dirty="0" smtClean="0"/>
          </a:p>
        </p:txBody>
      </p:sp>
      <p:graphicFrame>
        <p:nvGraphicFramePr>
          <p:cNvPr id="9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673564"/>
              </p:ext>
            </p:extLst>
          </p:nvPr>
        </p:nvGraphicFramePr>
        <p:xfrm>
          <a:off x="271462" y="1796827"/>
          <a:ext cx="9361487" cy="4618049"/>
        </p:xfrm>
        <a:graphic>
          <a:graphicData uri="http://schemas.openxmlformats.org/drawingml/2006/table">
            <a:tbl>
              <a:tblPr/>
              <a:tblGrid>
                <a:gridCol w="1084924"/>
                <a:gridCol w="1789023"/>
                <a:gridCol w="4183061"/>
                <a:gridCol w="931822"/>
                <a:gridCol w="1372657"/>
              </a:tblGrid>
              <a:tr h="26402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No.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Name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Description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Function</a:t>
                      </a:r>
                    </a:p>
                  </a:txBody>
                  <a:tcPr marL="99039" marR="99039" marT="0" marB="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Remarks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341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SD2.3.1-1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고객정보입력</a:t>
                      </a:r>
                      <a:endParaRPr kumimoji="0" lang="en-US" altLang="ko-KR" sz="10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POS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가맹점은 주문을 위하여 고객코드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가맹점 코드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을 입력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4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SD2.3.1-2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주문 제</a:t>
                      </a:r>
                      <a:r>
                        <a:rPr kumimoji="0" lang="en-US" altLang="ko-KR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상품입력</a:t>
                      </a:r>
                      <a:endParaRPr kumimoji="0" lang="en-US" altLang="ko-KR" sz="10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주문내역에 발주하고자 하는 제품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상품 코드와 수량 및 단가를 입력한다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판가 및 공급가는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에서 제공한다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SD2.3.1-3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kern="1200" dirty="0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주문저장 및 </a:t>
                      </a:r>
                      <a:r>
                        <a:rPr kumimoji="0" lang="en-US" altLang="ko-KR" sz="1000" b="1" kern="1200" dirty="0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Interface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주문을 저장한 다음 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 자동 전송되어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내에서 주문 문서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를 생성한다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(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필드 값 중에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도착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요구일은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물류 주문마감 시간 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오후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시를 기준으로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D+1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 또는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D+2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일로 자동 설정하며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공휴일을 감안한다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.) 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 배송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도착요일 기준 화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목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금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토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Interface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실시간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15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SD2.3.1-4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dirty="0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가용성 </a:t>
                      </a:r>
                      <a:r>
                        <a:rPr kumimoji="0" lang="en-US" altLang="ko-KR" sz="1000" b="1" dirty="0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CHECK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주문에 대하여 주문 수량에 대한 가용 가능한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재고를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CHECK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하고 수량을 시스템에서 자동 할당한다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POS</a:t>
                      </a: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33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SD2.3.1-5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dirty="0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여신 </a:t>
                      </a:r>
                      <a:r>
                        <a:rPr kumimoji="0" lang="en-US" altLang="ko-KR" sz="1000" b="1" dirty="0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CHECK</a:t>
                      </a:r>
                      <a:endParaRPr kumimoji="0" lang="en-US" altLang="ko-KR" sz="10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POS 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가맹점에 대하여 여신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CHECK 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및 담보관리를 실행한다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여신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CHECK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는 할당된 재고수량 범위에서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Check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를 하고 결과를 </a:t>
                      </a:r>
                      <a:r>
                        <a:rPr kumimoji="1" lang="ko-KR" alt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피드백한다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(SAP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 POS)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POS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(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문제가 없으면 출하문서 생성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문제가 있으면 주문취소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)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28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SD2.3.1-6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출하문서 생성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자재 가용일 기준으로 하여 주문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BASED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출하문서 대상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LIST-UP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한 다음 출하 문서를 생성한다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45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SD2.3.1-7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출하작업지시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생성된 출하 문서를 기준으로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WMS 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작업지시를 위해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WMS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   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로 전송처리 한다</a:t>
                      </a: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6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SD2.3.1-8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WMS </a:t>
                      </a:r>
                      <a:r>
                        <a:rPr kumimoji="0" lang="ko-KR" altLang="en-US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출고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WMS 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출고완료 된 출하 문서를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WMS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SAP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로 전송 한다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sym typeface="Wingdings" panose="05000000000000000000" pitchFamily="2" charset="2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Activity Profile</a:t>
            </a:r>
          </a:p>
        </p:txBody>
      </p:sp>
      <p:graphicFrame>
        <p:nvGraphicFramePr>
          <p:cNvPr id="6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9776095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판매주문관리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SD2.3.1 POS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가맹점 주문관리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SD2.3 POS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가맹점주문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75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SD2.3.1 </a:t>
            </a:r>
            <a:r>
              <a:rPr lang="en-US" altLang="ko-KR" dirty="0"/>
              <a:t>POS </a:t>
            </a:r>
            <a:r>
              <a:rPr lang="ko-KR" altLang="en-US" dirty="0"/>
              <a:t>가맹점 주문관리</a:t>
            </a:r>
            <a:endParaRPr lang="ko-KR" altLang="en-US" dirty="0" smtClean="0"/>
          </a:p>
        </p:txBody>
      </p:sp>
      <p:graphicFrame>
        <p:nvGraphicFramePr>
          <p:cNvPr id="9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413119"/>
              </p:ext>
            </p:extLst>
          </p:nvPr>
        </p:nvGraphicFramePr>
        <p:xfrm>
          <a:off x="271686" y="1796827"/>
          <a:ext cx="9361263" cy="4399327"/>
        </p:xfrm>
        <a:graphic>
          <a:graphicData uri="http://schemas.openxmlformats.org/drawingml/2006/table">
            <a:tbl>
              <a:tblPr/>
              <a:tblGrid>
                <a:gridCol w="1084700"/>
                <a:gridCol w="1789023"/>
                <a:gridCol w="4183061"/>
                <a:gridCol w="931822"/>
                <a:gridCol w="1372657"/>
              </a:tblGrid>
              <a:tr h="26402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No.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Name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Description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Function</a:t>
                      </a:r>
                    </a:p>
                  </a:txBody>
                  <a:tcPr marL="99039" marR="99039" marT="0" marB="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Remarks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2729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SD2.3.1-9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 </a:t>
                      </a:r>
                      <a:r>
                        <a:rPr kumimoji="0" lang="ko-KR" altLang="en-US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출고 처리</a:t>
                      </a:r>
                      <a:endParaRPr kumimoji="0" lang="en-US" altLang="ko-KR" sz="1000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Interface ( WMS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 SAP )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전송된 출하내역을 근거로 하여 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sym typeface="Wingdings" panose="05000000000000000000" pitchFamily="2" charset="2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   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출고 전기를 처리한다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.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결과 값은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SAP POS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로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Interface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.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91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SD2.3.1-10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Billing </a:t>
                      </a:r>
                      <a:r>
                        <a:rPr kumimoji="0" lang="ko-KR" altLang="en-US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처리</a:t>
                      </a:r>
                      <a:endParaRPr kumimoji="0" lang="en-US" altLang="ko-KR" sz="1000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Billing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은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batch JOB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으로 자동 처리 함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8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SD2.3.1-11</a:t>
                      </a:r>
                      <a:endParaRPr kumimoji="0" lang="en-US" altLang="ko-KR" sz="1000" b="1" kern="1200" dirty="0" smtClean="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algn="l"/>
                      <a:r>
                        <a:rPr kumimoji="0" lang="ko-KR" altLang="en-US" sz="1000" dirty="0" smtClean="0">
                          <a:solidFill>
                            <a:srgbClr val="FF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주문진행현황</a:t>
                      </a:r>
                      <a:endParaRPr kumimoji="0" lang="en-US" altLang="ko-KR" sz="1000" dirty="0" smtClean="0">
                        <a:solidFill>
                          <a:srgbClr val="FF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POS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주문 진행현황 및 결과값을 가져가야 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(Input data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는 주문번호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 POS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 SAP)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29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SD2.3.1-12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</a:rPr>
                        <a:t>입고확정</a:t>
                      </a:r>
                      <a:endParaRPr kumimoji="0" lang="en-US" altLang="ko-KR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실물 입고에 맞춰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POS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입고확인을 처리한다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4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4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b="1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b="1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Activity Profile</a:t>
            </a:r>
          </a:p>
        </p:txBody>
      </p:sp>
      <p:graphicFrame>
        <p:nvGraphicFramePr>
          <p:cNvPr id="6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9776095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판매주문관리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SD2.3.1 POS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가맹점 주문관리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SD2.3 POS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가맹점주문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0526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7" name="Rectangle 2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SD2.3.1 </a:t>
            </a:r>
            <a:r>
              <a:rPr lang="en-US" altLang="ko-KR" dirty="0"/>
              <a:t>POS </a:t>
            </a:r>
            <a:r>
              <a:rPr lang="ko-KR" altLang="en-US" dirty="0"/>
              <a:t>가맹점 주문관리</a:t>
            </a:r>
            <a:endParaRPr lang="ko-KR" altLang="en-US" dirty="0" smtClean="0"/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Process Description</a:t>
            </a:r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268938" y="1767929"/>
            <a:ext cx="9361487" cy="4397375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252000" tIns="216000"/>
          <a:lstStyle>
            <a:lvl1pPr marL="182563" indent="-182563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marL="228600" indent="-228600" eaLnBrk="1" latinLnBrk="0" hangingPunct="1">
              <a:lnSpc>
                <a:spcPct val="120000"/>
              </a:lnSpc>
              <a:spcBef>
                <a:spcPct val="0"/>
              </a:spcBef>
              <a:buAutoNum type="arabicPeriod"/>
            </a:pPr>
            <a:r>
              <a:rPr kumimoji="0" lang="ko-KR" altLang="en-US" sz="1200" b="0" dirty="0" smtClean="0">
                <a:solidFill>
                  <a:schemeClr val="tx1"/>
                </a:solidFill>
              </a:rPr>
              <a:t>업무  </a:t>
            </a:r>
            <a:r>
              <a:rPr kumimoji="0" lang="en-US" altLang="ko-KR" sz="1200" b="0" dirty="0" smtClean="0">
                <a:solidFill>
                  <a:schemeClr val="tx1"/>
                </a:solidFill>
              </a:rPr>
              <a:t>Rule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  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>
                <a:solidFill>
                  <a:schemeClr val="tx1"/>
                </a:solidFill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    1) 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POS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가맹점 주문입력 후에 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“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여신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CHECK“ “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가용성 점검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”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을 실행하고 결과를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SAP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POS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에 </a:t>
            </a:r>
            <a:r>
              <a:rPr kumimoji="0" lang="ko-KR" altLang="en-US" sz="1000" b="0" dirty="0" err="1" smtClean="0">
                <a:solidFill>
                  <a:schemeClr val="tx1"/>
                </a:solidFill>
              </a:rPr>
              <a:t>피드백한다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.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>
                <a:solidFill>
                  <a:schemeClr val="tx1"/>
                </a:solidFill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    2) 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가맹점과 유한양행의 관계는 세금계산서 발행 주체이며 대상이다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. (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가맹점의 재고는 유한양행의 재고가 아닌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,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가맹점의 재고이다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.)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>
                <a:solidFill>
                  <a:schemeClr val="tx1"/>
                </a:solidFill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    3)  POS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주문마감 시간은 오후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2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시를 기준으로 그전에 주문 </a:t>
            </a:r>
            <a:r>
              <a:rPr kumimoji="0" lang="ko-KR" altLang="en-US" sz="1000" b="0" dirty="0" err="1" smtClean="0">
                <a:solidFill>
                  <a:schemeClr val="tx1"/>
                </a:solidFill>
              </a:rPr>
              <a:t>입력시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+1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일자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,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그 이후 </a:t>
            </a:r>
            <a:r>
              <a:rPr kumimoji="0" lang="ko-KR" altLang="en-US" sz="1000" b="0" dirty="0" err="1" smtClean="0">
                <a:solidFill>
                  <a:schemeClr val="tx1"/>
                </a:solidFill>
              </a:rPr>
              <a:t>주문시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D+2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일 도착 요구일로 문서를 생성하며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,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이때 공휴일을 감안하여</a:t>
            </a:r>
            <a:endParaRPr kumimoji="0" lang="en-US" altLang="ko-KR" sz="1000" b="0" dirty="0" smtClean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>
                <a:solidFill>
                  <a:schemeClr val="tx1"/>
                </a:solidFill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         </a:t>
            </a:r>
            <a:r>
              <a:rPr kumimoji="0" lang="ko-KR" altLang="en-US" sz="1000" b="0" dirty="0" err="1" smtClean="0">
                <a:solidFill>
                  <a:schemeClr val="tx1"/>
                </a:solidFill>
              </a:rPr>
              <a:t>요구일을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 자동으로 </a:t>
            </a:r>
            <a:r>
              <a:rPr kumimoji="0" lang="ko-KR" altLang="en-US" sz="1000" b="0" dirty="0" err="1" smtClean="0">
                <a:solidFill>
                  <a:schemeClr val="tx1"/>
                </a:solidFill>
              </a:rPr>
              <a:t>세팅한다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.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물류센터 </a:t>
            </a:r>
            <a:r>
              <a:rPr kumimoji="0" lang="ko-KR" altLang="en-US" sz="1000" b="0" dirty="0" err="1" smtClean="0">
                <a:solidFill>
                  <a:schemeClr val="tx1"/>
                </a:solidFill>
              </a:rPr>
              <a:t>피킹작업은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 주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5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일 </a:t>
            </a:r>
            <a:r>
              <a:rPr kumimoji="0" lang="ko-KR" altLang="en-US" sz="1000" b="0" dirty="0" err="1" smtClean="0">
                <a:solidFill>
                  <a:schemeClr val="tx1"/>
                </a:solidFill>
              </a:rPr>
              <a:t>기준으로한다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. (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월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,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화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,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수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,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목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,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금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),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따라서 </a:t>
            </a:r>
            <a:r>
              <a:rPr kumimoji="0" lang="ko-KR" altLang="en-US" sz="1000" b="0" dirty="0" err="1" smtClean="0">
                <a:solidFill>
                  <a:schemeClr val="tx1"/>
                </a:solidFill>
              </a:rPr>
              <a:t>매장도착일은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 화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,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수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,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목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,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금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,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토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5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일이다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.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 </a:t>
            </a:r>
            <a:endParaRPr kumimoji="0" lang="en-US" altLang="ko-KR" sz="1000" b="0" dirty="0" smtClean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>
                <a:solidFill>
                  <a:schemeClr val="tx1"/>
                </a:solidFill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    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endParaRPr kumimoji="0" lang="en-US" altLang="ko-KR" sz="1000" dirty="0">
              <a:solidFill>
                <a:srgbClr val="C00000"/>
              </a:solidFill>
              <a:sym typeface="Wingdings" panose="05000000000000000000" pitchFamily="2" charset="2"/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2. </a:t>
            </a:r>
            <a:r>
              <a:rPr kumimoji="0" lang="ko-KR" altLang="en-US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기능요구사항</a:t>
            </a:r>
            <a:endParaRPr kumimoji="0" lang="en-US" altLang="ko-KR" sz="1000" dirty="0" smtClean="0">
              <a:solidFill>
                <a:srgbClr val="C00000"/>
              </a:solidFill>
              <a:sym typeface="Wingdings" panose="05000000000000000000" pitchFamily="2" charset="2"/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dirty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kumimoji="0" lang="en-US" altLang="ko-KR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   1) </a:t>
            </a:r>
            <a:r>
              <a:rPr kumimoji="0" lang="ko-KR" altLang="en-US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여신 </a:t>
            </a:r>
            <a:r>
              <a:rPr kumimoji="0" lang="en-US" altLang="ko-KR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Check  </a:t>
            </a:r>
            <a:r>
              <a:rPr kumimoji="0" lang="ko-KR" altLang="en-US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및 가용성 점검 </a:t>
            </a:r>
            <a:r>
              <a:rPr kumimoji="0" lang="en-US" altLang="ko-KR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Logic</a:t>
            </a:r>
            <a:r>
              <a:rPr kumimoji="0" lang="ko-KR" altLang="en-US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이 </a:t>
            </a:r>
            <a:r>
              <a:rPr kumimoji="0" lang="en-US" altLang="ko-KR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SAP</a:t>
            </a:r>
            <a:r>
              <a:rPr kumimoji="0" lang="ko-KR" altLang="en-US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에서 실시 되어야 하고</a:t>
            </a:r>
            <a:r>
              <a:rPr kumimoji="0" lang="en-US" altLang="ko-KR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, </a:t>
            </a:r>
            <a:r>
              <a:rPr kumimoji="0" lang="ko-KR" altLang="en-US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이 결과 </a:t>
            </a:r>
            <a:r>
              <a:rPr kumimoji="0" lang="ko-KR" altLang="en-US" sz="1000" dirty="0">
                <a:solidFill>
                  <a:srgbClr val="C00000"/>
                </a:solidFill>
                <a:sym typeface="Wingdings" panose="05000000000000000000" pitchFamily="2" charset="2"/>
              </a:rPr>
              <a:t>값</a:t>
            </a:r>
            <a:r>
              <a:rPr kumimoji="0" lang="ko-KR" altLang="en-US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이 </a:t>
            </a:r>
            <a:r>
              <a:rPr kumimoji="0" lang="en-US" altLang="ko-KR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POS </a:t>
            </a:r>
            <a:r>
              <a:rPr kumimoji="0" lang="ko-KR" altLang="en-US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가맹점 주문관리에 정보로 제공되어야 한다</a:t>
            </a:r>
            <a:r>
              <a:rPr kumimoji="0" lang="en-US" altLang="ko-KR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.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dirty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kumimoji="0" lang="en-US" altLang="ko-KR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   2) POS System </a:t>
            </a:r>
            <a:r>
              <a:rPr kumimoji="0" lang="ko-KR" altLang="en-US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에</a:t>
            </a:r>
            <a:r>
              <a:rPr kumimoji="0" lang="en-US" altLang="ko-KR" sz="1000" dirty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kumimoji="0" lang="en-US" altLang="ko-KR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kumimoji="0" lang="ko-KR" altLang="en-US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여신 </a:t>
            </a:r>
            <a:r>
              <a:rPr kumimoji="0" lang="en-US" altLang="ko-KR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Check </a:t>
            </a:r>
            <a:r>
              <a:rPr kumimoji="0" lang="ko-KR" altLang="en-US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및 가용성 정보가  조회 될 수 있는 기능이 부여 되어야 하고</a:t>
            </a:r>
            <a:r>
              <a:rPr kumimoji="0" lang="en-US" altLang="ko-KR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, </a:t>
            </a:r>
            <a:r>
              <a:rPr kumimoji="0" lang="ko-KR" altLang="en-US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해당 주문에 대한 진행 정보를 확인 할 수 있어야 한다</a:t>
            </a:r>
            <a:r>
              <a:rPr kumimoji="0" lang="en-US" altLang="ko-KR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.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dirty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kumimoji="0" lang="en-US" altLang="ko-KR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   3) </a:t>
            </a:r>
            <a:r>
              <a:rPr kumimoji="0" lang="ko-KR" altLang="en-US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주문의 범주는  </a:t>
            </a:r>
            <a:r>
              <a:rPr kumimoji="0" lang="en-US" altLang="ko-KR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(1) </a:t>
            </a:r>
            <a:r>
              <a:rPr kumimoji="0" lang="ko-KR" altLang="en-US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정상주문  </a:t>
            </a:r>
            <a:r>
              <a:rPr kumimoji="0" lang="en-US" altLang="ko-KR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(2)</a:t>
            </a:r>
            <a:r>
              <a:rPr kumimoji="0" lang="ko-KR" altLang="en-US" sz="1000" dirty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kumimoji="0" lang="ko-KR" altLang="en-US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반품주문  </a:t>
            </a:r>
            <a:r>
              <a:rPr kumimoji="0" lang="en-US" altLang="ko-KR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(3) </a:t>
            </a:r>
            <a:r>
              <a:rPr kumimoji="0" lang="ko-KR" altLang="en-US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무상주문 이 있다</a:t>
            </a:r>
            <a:r>
              <a:rPr kumimoji="0" lang="en-US" altLang="ko-KR" sz="1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.</a:t>
            </a:r>
            <a:endParaRPr kumimoji="0" lang="en-US" altLang="ko-KR" sz="1000" dirty="0">
              <a:solidFill>
                <a:srgbClr val="C00000"/>
              </a:solidFill>
            </a:endParaRPr>
          </a:p>
        </p:txBody>
      </p:sp>
      <p:graphicFrame>
        <p:nvGraphicFramePr>
          <p:cNvPr id="6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9776095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판매주문관리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SD2.3.1 POS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가맹점 주문관리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SD2.3 POS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가맹점주문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08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Diagram Legend</a:t>
            </a:r>
            <a:endParaRPr lang="ko-KR" altLang="en-US" smtClean="0"/>
          </a:p>
        </p:txBody>
      </p:sp>
      <p:sp>
        <p:nvSpPr>
          <p:cNvPr id="9219" name="AutoShape 48"/>
          <p:cNvSpPr>
            <a:spLocks noChangeArrowheads="1"/>
          </p:cNvSpPr>
          <p:nvPr/>
        </p:nvSpPr>
        <p:spPr bwMode="auto">
          <a:xfrm>
            <a:off x="5381625" y="3640138"/>
            <a:ext cx="1295400" cy="360000"/>
          </a:xfrm>
          <a:prstGeom prst="diamond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Decision 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cxnSp>
        <p:nvCxnSpPr>
          <p:cNvPr id="17412" name="AutoShape 49"/>
          <p:cNvCxnSpPr>
            <a:cxnSpLocks noChangeShapeType="1"/>
          </p:cNvCxnSpPr>
          <p:nvPr/>
        </p:nvCxnSpPr>
        <p:spPr bwMode="auto">
          <a:xfrm>
            <a:off x="6248400" y="2698750"/>
            <a:ext cx="2514600" cy="1474788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</p:cxnSp>
      <p:sp>
        <p:nvSpPr>
          <p:cNvPr id="9221" name="Rectangle 50"/>
          <p:cNvSpPr>
            <a:spLocks noChangeArrowheads="1"/>
          </p:cNvSpPr>
          <p:nvPr/>
        </p:nvSpPr>
        <p:spPr bwMode="auto">
          <a:xfrm>
            <a:off x="593725" y="3754438"/>
            <a:ext cx="1295400" cy="3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sp>
        <p:nvSpPr>
          <p:cNvPr id="9222" name="AutoShape 52"/>
          <p:cNvSpPr>
            <a:spLocks noChangeArrowheads="1"/>
          </p:cNvSpPr>
          <p:nvPr/>
        </p:nvSpPr>
        <p:spPr bwMode="auto">
          <a:xfrm>
            <a:off x="5813425" y="1941513"/>
            <a:ext cx="381000" cy="381000"/>
          </a:xfrm>
          <a:prstGeom prst="flowChart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9223" name="AutoShape 53"/>
          <p:cNvSpPr>
            <a:spLocks noChangeArrowheads="1"/>
          </p:cNvSpPr>
          <p:nvPr/>
        </p:nvSpPr>
        <p:spPr bwMode="auto">
          <a:xfrm>
            <a:off x="593725" y="2765425"/>
            <a:ext cx="1295400" cy="360000"/>
          </a:xfrm>
          <a:prstGeom prst="flowChartPredefinedProcess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Process Name</a:t>
            </a:r>
          </a:p>
        </p:txBody>
      </p:sp>
      <p:sp>
        <p:nvSpPr>
          <p:cNvPr id="9224" name="AutoShape 54"/>
          <p:cNvSpPr>
            <a:spLocks noChangeArrowheads="1"/>
          </p:cNvSpPr>
          <p:nvPr/>
        </p:nvSpPr>
        <p:spPr bwMode="auto">
          <a:xfrm rot="16200000">
            <a:off x="1061425" y="716938"/>
            <a:ext cx="3600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Process Name</a:t>
            </a:r>
          </a:p>
        </p:txBody>
      </p:sp>
      <p:sp>
        <p:nvSpPr>
          <p:cNvPr id="17417" name="Text Box 55"/>
          <p:cNvSpPr txBox="1">
            <a:spLocks noChangeArrowheads="1"/>
          </p:cNvSpPr>
          <p:nvPr/>
        </p:nvSpPr>
        <p:spPr bwMode="auto">
          <a:xfrm>
            <a:off x="2451100" y="10112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선행 프로세스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(Previous Process)</a:t>
            </a:r>
          </a:p>
        </p:txBody>
      </p:sp>
      <p:sp>
        <p:nvSpPr>
          <p:cNvPr id="17418" name="Text Box 56"/>
          <p:cNvSpPr txBox="1">
            <a:spLocks noChangeArrowheads="1"/>
          </p:cNvSpPr>
          <p:nvPr/>
        </p:nvSpPr>
        <p:spPr bwMode="auto">
          <a:xfrm>
            <a:off x="2451100" y="278606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종속</a:t>
            </a:r>
            <a:r>
              <a:rPr kumimoji="0" lang="en-US" altLang="ko-KR" sz="1100">
                <a:solidFill>
                  <a:schemeClr val="tx1"/>
                </a:solidFill>
              </a:rPr>
              <a:t>(</a:t>
            </a:r>
            <a:r>
              <a:rPr kumimoji="0" lang="ko-KR" altLang="en-US" sz="1100">
                <a:solidFill>
                  <a:schemeClr val="tx1"/>
                </a:solidFill>
              </a:rPr>
              <a:t>후속</a:t>
            </a:r>
            <a:r>
              <a:rPr kumimoji="0" lang="en-US" altLang="ko-KR" sz="1100">
                <a:solidFill>
                  <a:schemeClr val="tx1"/>
                </a:solidFill>
              </a:rPr>
              <a:t>) </a:t>
            </a:r>
            <a:r>
              <a:rPr kumimoji="0" lang="ko-KR" altLang="en-US" sz="1100">
                <a:solidFill>
                  <a:schemeClr val="tx1"/>
                </a:solidFill>
              </a:rPr>
              <a:t>프로세스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(Next Process)</a:t>
            </a:r>
          </a:p>
        </p:txBody>
      </p:sp>
      <p:sp>
        <p:nvSpPr>
          <p:cNvPr id="17419" name="Text Box 57"/>
          <p:cNvSpPr txBox="1">
            <a:spLocks noChangeArrowheads="1"/>
          </p:cNvSpPr>
          <p:nvPr/>
        </p:nvSpPr>
        <p:spPr bwMode="auto">
          <a:xfrm>
            <a:off x="2451100" y="379571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Off-line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sp>
        <p:nvSpPr>
          <p:cNvPr id="17420" name="Text Box 58"/>
          <p:cNvSpPr txBox="1">
            <a:spLocks noChangeArrowheads="1"/>
          </p:cNvSpPr>
          <p:nvPr/>
        </p:nvSpPr>
        <p:spPr bwMode="auto">
          <a:xfrm>
            <a:off x="7138988" y="3673475"/>
            <a:ext cx="17526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판단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분기 활동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(Decision Activity Name)</a:t>
            </a:r>
          </a:p>
        </p:txBody>
      </p:sp>
      <p:sp>
        <p:nvSpPr>
          <p:cNvPr id="17421" name="Text Box 59"/>
          <p:cNvSpPr txBox="1">
            <a:spLocks noChangeArrowheads="1"/>
          </p:cNvSpPr>
          <p:nvPr/>
        </p:nvSpPr>
        <p:spPr bwMode="auto">
          <a:xfrm>
            <a:off x="7024688" y="935038"/>
            <a:ext cx="19812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데이터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정보 </a:t>
            </a:r>
            <a:r>
              <a:rPr kumimoji="0" lang="en-US" altLang="ko-KR" sz="1100">
                <a:solidFill>
                  <a:schemeClr val="tx1"/>
                </a:solidFill>
              </a:rPr>
              <a:t>Source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(Data/Information Source)</a:t>
            </a:r>
          </a:p>
        </p:txBody>
      </p:sp>
      <p:sp>
        <p:nvSpPr>
          <p:cNvPr id="17422" name="Text Box 60"/>
          <p:cNvSpPr txBox="1">
            <a:spLocks noChangeArrowheads="1"/>
          </p:cNvSpPr>
          <p:nvPr/>
        </p:nvSpPr>
        <p:spPr bwMode="auto">
          <a:xfrm>
            <a:off x="7138988" y="18494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연결자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(Connector)</a:t>
            </a:r>
          </a:p>
        </p:txBody>
      </p:sp>
      <p:sp>
        <p:nvSpPr>
          <p:cNvPr id="17423" name="Text Box 61"/>
          <p:cNvSpPr txBox="1">
            <a:spLocks noChangeArrowheads="1"/>
          </p:cNvSpPr>
          <p:nvPr/>
        </p:nvSpPr>
        <p:spPr bwMode="auto">
          <a:xfrm>
            <a:off x="7138988" y="278447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연결선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(Connection Line)</a:t>
            </a:r>
          </a:p>
        </p:txBody>
      </p:sp>
      <p:sp>
        <p:nvSpPr>
          <p:cNvPr id="17424" name="Text Box 62"/>
          <p:cNvSpPr txBox="1">
            <a:spLocks noChangeArrowheads="1"/>
          </p:cNvSpPr>
          <p:nvPr/>
        </p:nvSpPr>
        <p:spPr bwMode="auto">
          <a:xfrm>
            <a:off x="7138988" y="470852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리포트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산출물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(Report/Output)</a:t>
            </a:r>
          </a:p>
        </p:txBody>
      </p:sp>
      <p:sp>
        <p:nvSpPr>
          <p:cNvPr id="17425" name="Text Box 63"/>
          <p:cNvSpPr txBox="1">
            <a:spLocks noChangeArrowheads="1"/>
          </p:cNvSpPr>
          <p:nvPr/>
        </p:nvSpPr>
        <p:spPr bwMode="auto">
          <a:xfrm>
            <a:off x="7138988" y="5657850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데이터베이스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시스템 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(Database/System)</a:t>
            </a:r>
          </a:p>
        </p:txBody>
      </p:sp>
      <p:sp>
        <p:nvSpPr>
          <p:cNvPr id="9234" name="AutoShape 64"/>
          <p:cNvSpPr>
            <a:spLocks noChangeArrowheads="1"/>
          </p:cNvSpPr>
          <p:nvPr/>
        </p:nvSpPr>
        <p:spPr bwMode="auto">
          <a:xfrm>
            <a:off x="5381625" y="1068388"/>
            <a:ext cx="1295400" cy="360000"/>
          </a:xfrm>
          <a:prstGeom prst="flowChartOnlineStorag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Data or Infor-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err="1" smtClean="0">
                <a:solidFill>
                  <a:schemeClr val="tx1"/>
                </a:solidFill>
              </a:rPr>
              <a:t>mation</a:t>
            </a:r>
            <a:r>
              <a:rPr kumimoji="0" lang="en-US" altLang="ko-KR" sz="1000" dirty="0" smtClean="0">
                <a:solidFill>
                  <a:schemeClr val="tx1"/>
                </a:solidFill>
              </a:rPr>
              <a:t> Source</a:t>
            </a:r>
          </a:p>
        </p:txBody>
      </p:sp>
      <p:sp>
        <p:nvSpPr>
          <p:cNvPr id="9235" name="AutoShape 65"/>
          <p:cNvSpPr>
            <a:spLocks noChangeArrowheads="1"/>
          </p:cNvSpPr>
          <p:nvPr/>
        </p:nvSpPr>
        <p:spPr bwMode="auto">
          <a:xfrm>
            <a:off x="5381625" y="4797425"/>
            <a:ext cx="1295400" cy="360000"/>
          </a:xfrm>
          <a:prstGeom prst="flowChartDocumen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Report Name</a:t>
            </a:r>
          </a:p>
        </p:txBody>
      </p:sp>
      <p:sp>
        <p:nvSpPr>
          <p:cNvPr id="9236" name="AutoShape 66"/>
          <p:cNvSpPr>
            <a:spLocks noChangeArrowheads="1"/>
          </p:cNvSpPr>
          <p:nvPr/>
        </p:nvSpPr>
        <p:spPr bwMode="auto">
          <a:xfrm>
            <a:off x="5381625" y="5595938"/>
            <a:ext cx="1295400" cy="360000"/>
          </a:xfrm>
          <a:prstGeom prst="flowChartMagneticDisk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Database or</a:t>
            </a:r>
          </a:p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System Name</a:t>
            </a:r>
          </a:p>
        </p:txBody>
      </p:sp>
      <p:sp>
        <p:nvSpPr>
          <p:cNvPr id="17429" name="Text Box 67"/>
          <p:cNvSpPr txBox="1">
            <a:spLocks noChangeArrowheads="1"/>
          </p:cNvSpPr>
          <p:nvPr/>
        </p:nvSpPr>
        <p:spPr bwMode="auto">
          <a:xfrm>
            <a:off x="2451100" y="190812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 dirty="0">
                <a:solidFill>
                  <a:schemeClr val="tx1"/>
                </a:solidFill>
              </a:rPr>
              <a:t>촉발 이벤트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 dirty="0">
                <a:solidFill>
                  <a:schemeClr val="tx1"/>
                </a:solidFill>
              </a:rPr>
              <a:t>(Triggering Event)</a:t>
            </a:r>
          </a:p>
        </p:txBody>
      </p:sp>
      <p:sp>
        <p:nvSpPr>
          <p:cNvPr id="9238" name="AutoShape 68"/>
          <p:cNvSpPr>
            <a:spLocks noChangeArrowheads="1"/>
          </p:cNvSpPr>
          <p:nvPr/>
        </p:nvSpPr>
        <p:spPr bwMode="auto">
          <a:xfrm rot="16200000">
            <a:off x="1061425" y="1555138"/>
            <a:ext cx="3600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Event Name</a:t>
            </a:r>
          </a:p>
        </p:txBody>
      </p:sp>
      <p:sp>
        <p:nvSpPr>
          <p:cNvPr id="17431" name="Text Box 69"/>
          <p:cNvSpPr txBox="1">
            <a:spLocks noChangeArrowheads="1"/>
          </p:cNvSpPr>
          <p:nvPr/>
        </p:nvSpPr>
        <p:spPr bwMode="auto">
          <a:xfrm>
            <a:off x="849313" y="16129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00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17432" name="Text Box 70"/>
          <p:cNvSpPr txBox="1">
            <a:spLocks noChangeArrowheads="1"/>
          </p:cNvSpPr>
          <p:nvPr/>
        </p:nvSpPr>
        <p:spPr bwMode="auto">
          <a:xfrm>
            <a:off x="2947635" y="1537494"/>
            <a:ext cx="6096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 dirty="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9241" name="Rectangle 71"/>
          <p:cNvSpPr>
            <a:spLocks noChangeArrowheads="1"/>
          </p:cNvSpPr>
          <p:nvPr/>
        </p:nvSpPr>
        <p:spPr bwMode="auto">
          <a:xfrm>
            <a:off x="593725" y="4648200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sp>
        <p:nvSpPr>
          <p:cNvPr id="17434" name="Text Box 72"/>
          <p:cNvSpPr txBox="1">
            <a:spLocks noChangeArrowheads="1"/>
          </p:cNvSpPr>
          <p:nvPr/>
        </p:nvSpPr>
        <p:spPr bwMode="auto">
          <a:xfrm>
            <a:off x="2451100" y="47196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On-line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  <a:r>
              <a:rPr kumimoji="0" lang="en-US" altLang="ko-KR" sz="1100">
                <a:solidFill>
                  <a:srgbClr val="0000FF"/>
                </a:solidFill>
              </a:rPr>
              <a:t>(SAP)</a:t>
            </a:r>
            <a:endParaRPr kumimoji="0" lang="ko-KR" altLang="en-US" sz="1100">
              <a:solidFill>
                <a:srgbClr val="0000FF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cxnSp>
        <p:nvCxnSpPr>
          <p:cNvPr id="9243" name="AutoShape 73"/>
          <p:cNvCxnSpPr>
            <a:cxnSpLocks noChangeShapeType="1"/>
          </p:cNvCxnSpPr>
          <p:nvPr/>
        </p:nvCxnSpPr>
        <p:spPr bwMode="auto">
          <a:xfrm flipV="1">
            <a:off x="5381625" y="2847975"/>
            <a:ext cx="865188" cy="287338"/>
          </a:xfrm>
          <a:prstGeom prst="bentConnector3">
            <a:avLst>
              <a:gd name="adj1" fmla="val 49907"/>
            </a:avLst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Rectangle 71"/>
          <p:cNvSpPr>
            <a:spLocks noChangeArrowheads="1"/>
          </p:cNvSpPr>
          <p:nvPr/>
        </p:nvSpPr>
        <p:spPr bwMode="auto">
          <a:xfrm>
            <a:off x="593725" y="5584825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Activity Name</a:t>
            </a:r>
          </a:p>
        </p:txBody>
      </p:sp>
      <p:sp>
        <p:nvSpPr>
          <p:cNvPr id="17437" name="Text Box 72"/>
          <p:cNvSpPr txBox="1">
            <a:spLocks noChangeArrowheads="1"/>
          </p:cNvSpPr>
          <p:nvPr/>
        </p:nvSpPr>
        <p:spPr bwMode="auto">
          <a:xfrm>
            <a:off x="2451100" y="564356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On-line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  <a:r>
              <a:rPr kumimoji="0" lang="en-US" altLang="ko-KR" sz="1100">
                <a:solidFill>
                  <a:srgbClr val="0000FF"/>
                </a:solidFill>
              </a:rPr>
              <a:t>(Legacy)</a:t>
            </a:r>
            <a:endParaRPr kumimoji="0" lang="ko-KR" altLang="en-US" sz="1100">
              <a:solidFill>
                <a:srgbClr val="0000FF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sp>
        <p:nvSpPr>
          <p:cNvPr id="30" name="Rectangle 71"/>
          <p:cNvSpPr>
            <a:spLocks noChangeArrowheads="1"/>
          </p:cNvSpPr>
          <p:nvPr/>
        </p:nvSpPr>
        <p:spPr bwMode="auto">
          <a:xfrm>
            <a:off x="1460667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WMS</a:t>
            </a:r>
          </a:p>
        </p:txBody>
      </p:sp>
      <p:sp>
        <p:nvSpPr>
          <p:cNvPr id="31" name="Rectangle 71"/>
          <p:cNvSpPr>
            <a:spLocks noChangeArrowheads="1"/>
          </p:cNvSpPr>
          <p:nvPr/>
        </p:nvSpPr>
        <p:spPr bwMode="auto">
          <a:xfrm>
            <a:off x="1904446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CJ</a:t>
            </a:r>
          </a:p>
        </p:txBody>
      </p:sp>
      <p:sp>
        <p:nvSpPr>
          <p:cNvPr id="32" name="Rectangle 71"/>
          <p:cNvSpPr>
            <a:spLocks noChangeArrowheads="1"/>
          </p:cNvSpPr>
          <p:nvPr/>
        </p:nvSpPr>
        <p:spPr bwMode="auto">
          <a:xfrm>
            <a:off x="2348225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800" dirty="0" err="1" smtClean="0">
                <a:solidFill>
                  <a:schemeClr val="bg1"/>
                </a:solidFill>
              </a:rPr>
              <a:t>용마</a:t>
            </a:r>
            <a:endParaRPr kumimoji="0" lang="en-US" altLang="ko-KR" sz="800" dirty="0" smtClean="0">
              <a:solidFill>
                <a:schemeClr val="bg1"/>
              </a:solidFill>
            </a:endParaRPr>
          </a:p>
        </p:txBody>
      </p:sp>
      <p:sp>
        <p:nvSpPr>
          <p:cNvPr id="33" name="Rectangle 71"/>
          <p:cNvSpPr>
            <a:spLocks noChangeArrowheads="1"/>
          </p:cNvSpPr>
          <p:nvPr/>
        </p:nvSpPr>
        <p:spPr bwMode="auto">
          <a:xfrm>
            <a:off x="573109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SFA</a:t>
            </a:r>
          </a:p>
        </p:txBody>
      </p:sp>
      <p:sp>
        <p:nvSpPr>
          <p:cNvPr id="34" name="Rectangle 71"/>
          <p:cNvSpPr>
            <a:spLocks noChangeArrowheads="1"/>
          </p:cNvSpPr>
          <p:nvPr/>
        </p:nvSpPr>
        <p:spPr bwMode="auto">
          <a:xfrm>
            <a:off x="1016888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800" dirty="0" smtClean="0">
                <a:solidFill>
                  <a:schemeClr val="bg1"/>
                </a:solidFill>
              </a:rPr>
              <a:t>도매웹</a:t>
            </a:r>
            <a:endParaRPr kumimoji="0" lang="en-US" altLang="ko-KR" sz="800" dirty="0" smtClean="0">
              <a:solidFill>
                <a:schemeClr val="bg1"/>
              </a:solidFill>
            </a:endParaRPr>
          </a:p>
        </p:txBody>
      </p:sp>
      <p:sp>
        <p:nvSpPr>
          <p:cNvPr id="35" name="Rectangle 71"/>
          <p:cNvSpPr>
            <a:spLocks noChangeArrowheads="1"/>
          </p:cNvSpPr>
          <p:nvPr/>
        </p:nvSpPr>
        <p:spPr bwMode="auto">
          <a:xfrm>
            <a:off x="2792006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G/W</a:t>
            </a:r>
          </a:p>
        </p:txBody>
      </p:sp>
      <p:sp>
        <p:nvSpPr>
          <p:cNvPr id="36" name="AutoShape 52"/>
          <p:cNvSpPr>
            <a:spLocks noChangeArrowheads="1"/>
          </p:cNvSpPr>
          <p:nvPr/>
        </p:nvSpPr>
        <p:spPr bwMode="auto">
          <a:xfrm>
            <a:off x="112802" y="6145691"/>
            <a:ext cx="216000" cy="216000"/>
          </a:xfrm>
          <a:prstGeom prst="flowChartConnector">
            <a:avLst/>
          </a:prstGeom>
          <a:solidFill>
            <a:srgbClr val="FFFFCC"/>
          </a:solidFill>
          <a:ln w="6350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tx1"/>
                </a:solidFill>
              </a:rPr>
              <a:t>I/F</a:t>
            </a:r>
          </a:p>
        </p:txBody>
      </p:sp>
    </p:spTree>
    <p:extLst>
      <p:ext uri="{BB962C8B-B14F-4D97-AF65-F5344CB8AC3E}">
        <p14:creationId xmlns:p14="http://schemas.microsoft.com/office/powerpoint/2010/main" val="345843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20046</TotalTime>
  <Words>1060</Words>
  <Application>Microsoft Office PowerPoint</Application>
  <PresentationFormat>사용자 지정</PresentationFormat>
  <Paragraphs>271</Paragraphs>
  <Slides>8</Slides>
  <Notes>8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4" baseType="lpstr">
      <vt:lpstr>돋움</vt:lpstr>
      <vt:lpstr>맑은 고딕</vt:lpstr>
      <vt:lpstr>Arial</vt:lpstr>
      <vt:lpstr>Lucida Sans Unicode</vt:lpstr>
      <vt:lpstr>Wingdings</vt:lpstr>
      <vt:lpstr>기본 디자인</vt:lpstr>
      <vt:lpstr>PowerPoint 프레젠테이션</vt:lpstr>
      <vt:lpstr>문서 개정 이력 관리</vt:lpstr>
      <vt:lpstr>SD2.3.1 POS 가맹점 주문관리</vt:lpstr>
      <vt:lpstr>SD2.3.1 POS 가맹점 주문관리</vt:lpstr>
      <vt:lpstr>SD2.3.1 POS 가맹점 주문관리</vt:lpstr>
      <vt:lpstr>SD2.3.1 POS 가맹점 주문관리</vt:lpstr>
      <vt:lpstr>SD2.3.1 POS 가맹점 주문관리</vt:lpstr>
      <vt:lpstr>Diagram Legend</vt:lpstr>
    </vt:vector>
  </TitlesOfParts>
  <Company>BSG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To-be Process Scenario  [PP 1.1.1 연간 생산 계획]</dc:title>
  <dc:creator>SHIN</dc:creator>
  <cp:lastModifiedBy>SEODOSEOK</cp:lastModifiedBy>
  <cp:revision>1057</cp:revision>
  <cp:lastPrinted>2017-10-19T00:11:42Z</cp:lastPrinted>
  <dcterms:created xsi:type="dcterms:W3CDTF">2000-09-28T11:17:09Z</dcterms:created>
  <dcterms:modified xsi:type="dcterms:W3CDTF">2018-04-20T03:10:13Z</dcterms:modified>
</cp:coreProperties>
</file>