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3" r:id="rId2"/>
    <p:sldId id="514" r:id="rId3"/>
    <p:sldId id="515" r:id="rId4"/>
    <p:sldId id="521" r:id="rId5"/>
    <p:sldId id="517" r:id="rId6"/>
    <p:sldId id="523" r:id="rId7"/>
    <p:sldId id="518" r:id="rId8"/>
    <p:sldId id="519" r:id="rId9"/>
  </p:sldIdLst>
  <p:sldSz cx="9904413" cy="6858000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1"/>
            <p14:sldId id="517"/>
            <p14:sldId id="523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5667"/>
            <a:ext cx="5437168" cy="446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3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973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8747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SD2.3.1 POS </a:t>
            </a:r>
            <a:r>
              <a:rPr lang="ko-KR" altLang="en-US" sz="2000" kern="0" dirty="0" smtClean="0"/>
              <a:t>가맹점 주문관리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904532"/>
              </p:ext>
            </p:extLst>
          </p:nvPr>
        </p:nvGraphicFramePr>
        <p:xfrm>
          <a:off x="278947" y="1151278"/>
          <a:ext cx="9361487" cy="5325628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가용성체크 및 여신체크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피드백 프로세스 정정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POS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입고확정 프로세스 추가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1.2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2017.10.20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주문마감 시간은 오후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시를 기준으로 그전에 주문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입력시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+1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그 이후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주문시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D+2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 도착 요구일로 문서를 생성하며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이때 공휴일을 감안하여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요구일을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자동으로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세팅한다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물류센터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피킹작업은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주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 기준으로 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따라서 매장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도착일은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화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토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일이다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POS </a:t>
            </a:r>
            <a:r>
              <a:rPr lang="ko-KR" altLang="en-US" sz="1200" b="0" dirty="0" smtClean="0"/>
              <a:t>가맹점은 공장 출고 시점에 매출을 발생시키는 일반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대리점 프로세스와 같다</a:t>
            </a:r>
            <a:endParaRPr lang="en-US" altLang="ko-KR" sz="1200" b="0" dirty="0" smtClean="0"/>
          </a:p>
          <a:p>
            <a:pPr marL="228600" indent="-228600">
              <a:buAutoNum type="arabicPeriod" startAt="2"/>
              <a:defRPr/>
            </a:pPr>
            <a:r>
              <a:rPr lang="en-US" altLang="ko-KR" sz="1200" b="0" dirty="0" smtClean="0"/>
              <a:t>POS</a:t>
            </a:r>
            <a:r>
              <a:rPr lang="ko-KR" altLang="en-US" sz="1200" b="0" dirty="0" smtClean="0"/>
              <a:t>를 통해 가맹점 발주를 실행한다</a:t>
            </a:r>
            <a:r>
              <a:rPr lang="en-US" altLang="ko-KR" sz="1200" b="0" dirty="0" smtClean="0"/>
              <a:t>.</a:t>
            </a:r>
          </a:p>
          <a:p>
            <a:pPr marL="228600" indent="-228600">
              <a:buAutoNum type="arabicPeriod" startAt="2"/>
              <a:defRPr/>
            </a:pPr>
            <a:r>
              <a:rPr lang="en-US" altLang="ko-KR" sz="1200" b="0" dirty="0" smtClean="0"/>
              <a:t>POS </a:t>
            </a:r>
            <a:r>
              <a:rPr lang="ko-KR" altLang="en-US" sz="1200" b="0" dirty="0" smtClean="0"/>
              <a:t>가맹점의 매출 실적은 </a:t>
            </a:r>
            <a:r>
              <a:rPr lang="en-US" altLang="ko-KR" sz="1200" b="0" dirty="0" smtClean="0"/>
              <a:t>SAP</a:t>
            </a:r>
            <a:r>
              <a:rPr lang="ko-KR" altLang="en-US" sz="1200" b="0" dirty="0" smtClean="0"/>
              <a:t>내에 가맹점 매출에 대한 실적을 집계한다</a:t>
            </a:r>
            <a:r>
              <a:rPr lang="en-US" altLang="ko-KR" sz="1200" b="0" dirty="0" smtClean="0"/>
              <a:t>. </a:t>
            </a:r>
            <a:r>
              <a:rPr lang="ko-KR" altLang="en-US" sz="1200" b="0" dirty="0" smtClean="0"/>
              <a:t>단</a:t>
            </a:r>
            <a:r>
              <a:rPr lang="en-US" altLang="ko-KR" sz="1200" b="0" dirty="0" smtClean="0"/>
              <a:t>, </a:t>
            </a:r>
            <a:r>
              <a:rPr lang="ko-KR" altLang="en-US" sz="1200" b="0" dirty="0" smtClean="0"/>
              <a:t>가맹점이 판매한 </a:t>
            </a:r>
            <a:r>
              <a:rPr lang="en-US" altLang="ko-KR" sz="1200" b="0" dirty="0" smtClean="0"/>
              <a:t>END USER</a:t>
            </a:r>
            <a:r>
              <a:rPr lang="ko-KR" altLang="en-US" sz="1200" b="0" dirty="0" smtClean="0"/>
              <a:t>별 매출실적은 </a:t>
            </a:r>
            <a:r>
              <a:rPr lang="en-US" altLang="ko-KR" sz="1200" b="0" dirty="0" smtClean="0"/>
              <a:t>POS</a:t>
            </a:r>
            <a:r>
              <a:rPr lang="ko-KR" altLang="en-US" sz="1200" b="0" dirty="0" smtClean="0"/>
              <a:t>에서 관리한다</a:t>
            </a:r>
            <a:r>
              <a:rPr lang="en-US" altLang="ko-KR" sz="1200" b="0" dirty="0" smtClean="0"/>
              <a:t>.</a:t>
            </a: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POS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시스템 內 본사에 주문발주를 입력하는 기능과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발주된 주문에 대한 진행 상태를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Monitoring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할 수 있는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기능이 부과되어야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  <a:defRPr/>
            </a:pPr>
            <a:r>
              <a:rPr lang="en-US" altLang="ko-KR" sz="1200" dirty="0">
                <a:solidFill>
                  <a:srgbClr val="FF0000"/>
                </a:solidFill>
              </a:rPr>
              <a:t>2</a:t>
            </a:r>
            <a:r>
              <a:rPr lang="en-US" altLang="ko-KR" sz="1200" dirty="0" smtClean="0">
                <a:solidFill>
                  <a:srgbClr val="FF0000"/>
                </a:solidFill>
              </a:rPr>
              <a:t>. </a:t>
            </a:r>
            <a:r>
              <a:rPr lang="ko-KR" altLang="en-US" sz="1200" dirty="0" smtClean="0">
                <a:solidFill>
                  <a:srgbClr val="FF0000"/>
                </a:solidFill>
              </a:rPr>
              <a:t>가맹점에 따라 상이한 공급 가격 정책을 제시할 수 있어야 한다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1. POS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가맹점주는 내수의 일반 대리점 개념으로 유한양행의 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계산서 발행 대상은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POS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가맹점이다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(Not End User) B2B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거래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2. POS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로부터 주문 입력되고 그 주문이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SAP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통해 일반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주문 형태로 납품 되는 프로세스이다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3.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가맹점에 대한 여신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및 가용성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Check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실행하고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POS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로 정보를 공유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SD2.3.1 POS </a:t>
            </a:r>
            <a:r>
              <a:rPr lang="ko-KR" altLang="en-US" dirty="0" smtClean="0"/>
              <a:t>가맹점 주문관리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50094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SD2.3.1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auto">
          <a:xfrm>
            <a:off x="5056893" y="1870723"/>
            <a:ext cx="1641959" cy="3469721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08779"/>
              </p:ext>
            </p:extLst>
          </p:nvPr>
        </p:nvGraphicFramePr>
        <p:xfrm>
          <a:off x="252845" y="1421348"/>
          <a:ext cx="9366026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5466"/>
                <a:gridCol w="2664296"/>
                <a:gridCol w="2376264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POS sys. 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 sys  (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물류담당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SD2.3.1 </a:t>
            </a:r>
            <a:r>
              <a:rPr lang="en-US" altLang="ko-KR" dirty="0"/>
              <a:t>POS </a:t>
            </a:r>
            <a:r>
              <a:rPr lang="ko-KR" altLang="en-US" dirty="0"/>
              <a:t>가맹점 주문관리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867059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SD2.3.1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1495822" y="1988840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고객정보입력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1495822" y="2564904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주문 제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상품입력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" name="직선 화살표 연결선 101"/>
          <p:cNvCxnSpPr/>
          <p:nvPr/>
        </p:nvCxnSpPr>
        <p:spPr bwMode="auto">
          <a:xfrm>
            <a:off x="2143522" y="2348840"/>
            <a:ext cx="0" cy="19155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직선 화살표 연결선 102"/>
          <p:cNvCxnSpPr>
            <a:stCxn id="28" idx="2"/>
            <a:endCxn id="77" idx="0"/>
          </p:cNvCxnSpPr>
          <p:nvPr/>
        </p:nvCxnSpPr>
        <p:spPr bwMode="auto">
          <a:xfrm flipH="1">
            <a:off x="2141231" y="2924904"/>
            <a:ext cx="2291" cy="51431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 Box 151"/>
          <p:cNvSpPr txBox="1">
            <a:spLocks noChangeArrowheads="1"/>
          </p:cNvSpPr>
          <p:nvPr/>
        </p:nvSpPr>
        <p:spPr bwMode="auto">
          <a:xfrm>
            <a:off x="2294657" y="177281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6" name="Text Box 151"/>
          <p:cNvSpPr txBox="1">
            <a:spLocks noChangeArrowheads="1"/>
          </p:cNvSpPr>
          <p:nvPr/>
        </p:nvSpPr>
        <p:spPr bwMode="auto">
          <a:xfrm>
            <a:off x="2294657" y="237689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SD2.2.3-2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5" name="Text Box 151"/>
          <p:cNvSpPr txBox="1">
            <a:spLocks noChangeArrowheads="1"/>
          </p:cNvSpPr>
          <p:nvPr/>
        </p:nvSpPr>
        <p:spPr bwMode="auto">
          <a:xfrm>
            <a:off x="2250579" y="391887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0" name="AutoShape 48"/>
          <p:cNvSpPr>
            <a:spLocks noChangeArrowheads="1"/>
          </p:cNvSpPr>
          <p:nvPr/>
        </p:nvSpPr>
        <p:spPr bwMode="auto">
          <a:xfrm>
            <a:off x="1517699" y="4138201"/>
            <a:ext cx="1295400" cy="580950"/>
          </a:xfrm>
          <a:prstGeom prst="diamond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SAP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가용성 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CHECK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1" name="AutoShape 48"/>
          <p:cNvSpPr>
            <a:spLocks noChangeArrowheads="1"/>
          </p:cNvSpPr>
          <p:nvPr/>
        </p:nvSpPr>
        <p:spPr bwMode="auto">
          <a:xfrm>
            <a:off x="1533402" y="4961140"/>
            <a:ext cx="1295400" cy="580950"/>
          </a:xfrm>
          <a:prstGeom prst="diamond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SAP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여신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Check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2174909" y="4719151"/>
            <a:ext cx="0" cy="19155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Rectangle 71"/>
          <p:cNvSpPr>
            <a:spLocks noChangeArrowheads="1"/>
          </p:cNvSpPr>
          <p:nvPr/>
        </p:nvSpPr>
        <p:spPr bwMode="auto">
          <a:xfrm>
            <a:off x="1493531" y="3439222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주문저장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4" name="AutoShape 66"/>
          <p:cNvSpPr>
            <a:spLocks noChangeArrowheads="1"/>
          </p:cNvSpPr>
          <p:nvPr/>
        </p:nvSpPr>
        <p:spPr bwMode="auto">
          <a:xfrm>
            <a:off x="5240982" y="1968630"/>
            <a:ext cx="1295400" cy="360000"/>
          </a:xfrm>
          <a:prstGeom prst="flowChartMagneticDisk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주문문서 자동생성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6" name="Rectangle 71"/>
          <p:cNvSpPr>
            <a:spLocks noChangeArrowheads="1"/>
          </p:cNvSpPr>
          <p:nvPr/>
        </p:nvSpPr>
        <p:spPr bwMode="auto">
          <a:xfrm>
            <a:off x="5240238" y="273959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출하문서 생성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7" name="Rectangle 71"/>
          <p:cNvSpPr>
            <a:spLocks noChangeArrowheads="1"/>
          </p:cNvSpPr>
          <p:nvPr/>
        </p:nvSpPr>
        <p:spPr bwMode="auto">
          <a:xfrm>
            <a:off x="7881331" y="2708960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출하작업지시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9" name="Rectangle 71"/>
          <p:cNvSpPr>
            <a:spLocks noChangeArrowheads="1"/>
          </p:cNvSpPr>
          <p:nvPr/>
        </p:nvSpPr>
        <p:spPr bwMode="auto">
          <a:xfrm>
            <a:off x="7881331" y="3696344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WMS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출고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0" name="Rectangle 71"/>
          <p:cNvSpPr>
            <a:spLocks noChangeArrowheads="1"/>
          </p:cNvSpPr>
          <p:nvPr/>
        </p:nvSpPr>
        <p:spPr bwMode="auto">
          <a:xfrm>
            <a:off x="5240982" y="3696344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SAP 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출고 처리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1" name="Rectangle 71"/>
          <p:cNvSpPr>
            <a:spLocks noChangeArrowheads="1"/>
          </p:cNvSpPr>
          <p:nvPr/>
        </p:nvSpPr>
        <p:spPr bwMode="auto">
          <a:xfrm>
            <a:off x="5240982" y="4725184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Billing 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3" name="Text Box 151"/>
          <p:cNvSpPr txBox="1">
            <a:spLocks noChangeArrowheads="1"/>
          </p:cNvSpPr>
          <p:nvPr/>
        </p:nvSpPr>
        <p:spPr bwMode="auto">
          <a:xfrm>
            <a:off x="2354718" y="4831605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4" name="Text Box 151"/>
          <p:cNvSpPr txBox="1">
            <a:spLocks noChangeArrowheads="1"/>
          </p:cNvSpPr>
          <p:nvPr/>
        </p:nvSpPr>
        <p:spPr bwMode="auto">
          <a:xfrm>
            <a:off x="2272456" y="324578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7" name="Text Box 151"/>
          <p:cNvSpPr txBox="1">
            <a:spLocks noChangeArrowheads="1"/>
          </p:cNvSpPr>
          <p:nvPr/>
        </p:nvSpPr>
        <p:spPr bwMode="auto">
          <a:xfrm>
            <a:off x="6176342" y="246699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8" name="Text Box 151"/>
          <p:cNvSpPr txBox="1">
            <a:spLocks noChangeArrowheads="1"/>
          </p:cNvSpPr>
          <p:nvPr/>
        </p:nvSpPr>
        <p:spPr bwMode="auto">
          <a:xfrm>
            <a:off x="8636088" y="247573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SD2.3.1-7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9" name="Text Box 151"/>
          <p:cNvSpPr txBox="1">
            <a:spLocks noChangeArrowheads="1"/>
          </p:cNvSpPr>
          <p:nvPr/>
        </p:nvSpPr>
        <p:spPr bwMode="auto">
          <a:xfrm>
            <a:off x="8636088" y="344231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SD2.3.1-8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0" name="Text Box 151"/>
          <p:cNvSpPr txBox="1">
            <a:spLocks noChangeArrowheads="1"/>
          </p:cNvSpPr>
          <p:nvPr/>
        </p:nvSpPr>
        <p:spPr bwMode="auto">
          <a:xfrm>
            <a:off x="6176341" y="344231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SD2.3.1-9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4" name="Text Box 151"/>
          <p:cNvSpPr txBox="1">
            <a:spLocks noChangeArrowheads="1"/>
          </p:cNvSpPr>
          <p:nvPr/>
        </p:nvSpPr>
        <p:spPr bwMode="auto">
          <a:xfrm>
            <a:off x="6176341" y="436316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SD2.3.1-10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Text Box 151"/>
          <p:cNvSpPr txBox="1">
            <a:spLocks noChangeArrowheads="1"/>
          </p:cNvSpPr>
          <p:nvPr/>
        </p:nvSpPr>
        <p:spPr bwMode="auto">
          <a:xfrm>
            <a:off x="3747455" y="562241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SD2.3.1-11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" name="직선 화살표 연결선 8"/>
          <p:cNvCxnSpPr>
            <a:stCxn id="77" idx="2"/>
            <a:endCxn id="70" idx="0"/>
          </p:cNvCxnSpPr>
          <p:nvPr/>
        </p:nvCxnSpPr>
        <p:spPr bwMode="auto">
          <a:xfrm>
            <a:off x="2141231" y="3799222"/>
            <a:ext cx="24168" cy="338979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꺾인 연결선 10"/>
          <p:cNvCxnSpPr>
            <a:stCxn id="77" idx="3"/>
            <a:endCxn id="84" idx="1"/>
          </p:cNvCxnSpPr>
          <p:nvPr/>
        </p:nvCxnSpPr>
        <p:spPr bwMode="auto">
          <a:xfrm flipV="1">
            <a:off x="2788931" y="1968630"/>
            <a:ext cx="3099751" cy="1650592"/>
          </a:xfrm>
          <a:prstGeom prst="bentConnector4">
            <a:avLst>
              <a:gd name="adj1" fmla="val 39552"/>
              <a:gd name="adj2" fmla="val 11385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직선 화살표 연결선 107"/>
          <p:cNvCxnSpPr/>
          <p:nvPr/>
        </p:nvCxnSpPr>
        <p:spPr bwMode="auto">
          <a:xfrm>
            <a:off x="8511180" y="3077218"/>
            <a:ext cx="1" cy="619126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직선 화살표 연결선 17"/>
          <p:cNvCxnSpPr/>
          <p:nvPr/>
        </p:nvCxnSpPr>
        <p:spPr bwMode="auto">
          <a:xfrm>
            <a:off x="6536382" y="2888960"/>
            <a:ext cx="1344949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직선 화살표 연결선 24"/>
          <p:cNvCxnSpPr>
            <a:endCxn id="90" idx="3"/>
          </p:cNvCxnSpPr>
          <p:nvPr/>
        </p:nvCxnSpPr>
        <p:spPr bwMode="auto">
          <a:xfrm flipH="1">
            <a:off x="6536382" y="3875529"/>
            <a:ext cx="1344949" cy="815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직선 화살표 연결선 30"/>
          <p:cNvCxnSpPr>
            <a:stCxn id="90" idx="2"/>
            <a:endCxn id="91" idx="0"/>
          </p:cNvCxnSpPr>
          <p:nvPr/>
        </p:nvCxnSpPr>
        <p:spPr bwMode="auto">
          <a:xfrm>
            <a:off x="5888682" y="4056344"/>
            <a:ext cx="0" cy="66884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직선 화살표 연결선 44"/>
          <p:cNvCxnSpPr/>
          <p:nvPr/>
        </p:nvCxnSpPr>
        <p:spPr bwMode="auto">
          <a:xfrm>
            <a:off x="5888682" y="2348840"/>
            <a:ext cx="0" cy="390756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AutoShape 65"/>
          <p:cNvSpPr>
            <a:spLocks noChangeArrowheads="1"/>
          </p:cNvSpPr>
          <p:nvPr/>
        </p:nvSpPr>
        <p:spPr bwMode="auto">
          <a:xfrm>
            <a:off x="3043406" y="5774261"/>
            <a:ext cx="1295400" cy="360000"/>
          </a:xfrm>
          <a:prstGeom prst="flowChartDocumen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주문진행현황</a:t>
            </a:r>
            <a:endParaRPr kumimoji="0" lang="en-US" altLang="ko-KR" sz="10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" name="꺾인 연결선 2"/>
          <p:cNvCxnSpPr>
            <a:stCxn id="70" idx="3"/>
            <a:endCxn id="84" idx="2"/>
          </p:cNvCxnSpPr>
          <p:nvPr/>
        </p:nvCxnSpPr>
        <p:spPr bwMode="auto">
          <a:xfrm flipV="1">
            <a:off x="2813099" y="2148630"/>
            <a:ext cx="2427883" cy="2280046"/>
          </a:xfrm>
          <a:prstGeom prst="bentConnector3">
            <a:avLst>
              <a:gd name="adj1" fmla="val 67119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3" name="꺾인 연결선 42"/>
          <p:cNvCxnSpPr>
            <a:stCxn id="71" idx="3"/>
            <a:endCxn id="84" idx="2"/>
          </p:cNvCxnSpPr>
          <p:nvPr/>
        </p:nvCxnSpPr>
        <p:spPr bwMode="auto">
          <a:xfrm flipV="1">
            <a:off x="2828802" y="2148630"/>
            <a:ext cx="2412180" cy="3102985"/>
          </a:xfrm>
          <a:prstGeom prst="bentConnector3">
            <a:avLst>
              <a:gd name="adj1" fmla="val 67231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꺾인 연결선 14"/>
          <p:cNvCxnSpPr>
            <a:stCxn id="90" idx="1"/>
            <a:endCxn id="117" idx="3"/>
          </p:cNvCxnSpPr>
          <p:nvPr/>
        </p:nvCxnSpPr>
        <p:spPr bwMode="auto">
          <a:xfrm rot="10800000" flipV="1">
            <a:off x="4338806" y="3876343"/>
            <a:ext cx="902176" cy="2077917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652349" y="5430468"/>
            <a:ext cx="1398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실시간 </a:t>
            </a:r>
            <a:r>
              <a:rPr lang="en-US" altLang="ko-KR" dirty="0" smtClean="0"/>
              <a:t>(</a:t>
            </a:r>
            <a:r>
              <a:rPr lang="ko-KR" altLang="en-US" dirty="0" smtClean="0"/>
              <a:t>결과값도 보낸다</a:t>
            </a:r>
            <a:r>
              <a:rPr lang="en-US" altLang="ko-KR" dirty="0" smtClean="0"/>
              <a:t>.)</a:t>
            </a:r>
            <a:endParaRPr lang="ko-KR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675613" y="3284482"/>
            <a:ext cx="1398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실시간</a:t>
            </a:r>
            <a:endParaRPr lang="ko-KR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882197" y="2678560"/>
            <a:ext cx="1398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endParaRPr lang="en-US" altLang="ko-KR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6865916" y="3631521"/>
            <a:ext cx="1398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</p:txBody>
      </p:sp>
      <p:sp>
        <p:nvSpPr>
          <p:cNvPr id="64" name="Rectangle 71"/>
          <p:cNvSpPr>
            <a:spLocks noChangeArrowheads="1"/>
          </p:cNvSpPr>
          <p:nvPr/>
        </p:nvSpPr>
        <p:spPr bwMode="auto">
          <a:xfrm>
            <a:off x="869999" y="5779426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입고확정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8" name="직선 화살표 연결선 67"/>
          <p:cNvCxnSpPr>
            <a:stCxn id="117" idx="1"/>
            <a:endCxn id="64" idx="3"/>
          </p:cNvCxnSpPr>
          <p:nvPr/>
        </p:nvCxnSpPr>
        <p:spPr bwMode="auto">
          <a:xfrm flipH="1">
            <a:off x="2165399" y="5954261"/>
            <a:ext cx="878007" cy="5165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50676" y="295923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dirty="0" err="1" smtClean="0">
                <a:solidFill>
                  <a:srgbClr val="FF0000"/>
                </a:solidFill>
              </a:rPr>
              <a:t>익일도착</a:t>
            </a:r>
            <a:r>
              <a:rPr lang="ko-KR" altLang="en-US" sz="1800" dirty="0" smtClean="0">
                <a:solidFill>
                  <a:srgbClr val="FF0000"/>
                </a:solidFill>
              </a:rPr>
              <a:t> 주문마감시간은 오후 </a:t>
            </a:r>
            <a:r>
              <a:rPr lang="en-US" altLang="ko-KR" sz="1800" dirty="0" smtClean="0">
                <a:solidFill>
                  <a:srgbClr val="FF0000"/>
                </a:solidFill>
              </a:rPr>
              <a:t>2</a:t>
            </a:r>
            <a:r>
              <a:rPr lang="ko-KR" altLang="en-US" sz="1800" dirty="0" smtClean="0">
                <a:solidFill>
                  <a:srgbClr val="FF0000"/>
                </a:solidFill>
              </a:rPr>
              <a:t>시로 정의함 </a:t>
            </a:r>
            <a:r>
              <a:rPr lang="en-US" altLang="ko-KR" sz="1800" dirty="0" smtClean="0">
                <a:solidFill>
                  <a:srgbClr val="FF0000"/>
                </a:solidFill>
              </a:rPr>
              <a:t>(</a:t>
            </a:r>
            <a:r>
              <a:rPr lang="ko-KR" altLang="en-US" sz="1800" dirty="0" smtClean="0">
                <a:solidFill>
                  <a:srgbClr val="FF0000"/>
                </a:solidFill>
              </a:rPr>
              <a:t>물류협의완료</a:t>
            </a:r>
            <a:r>
              <a:rPr lang="en-US" altLang="ko-KR" sz="1800" dirty="0" smtClean="0">
                <a:solidFill>
                  <a:srgbClr val="FF0000"/>
                </a:solidFill>
              </a:rPr>
              <a:t>)</a:t>
            </a:r>
            <a:endParaRPr lang="ko-KR" altLang="en-US" sz="1800" dirty="0">
              <a:solidFill>
                <a:srgbClr val="FF0000"/>
              </a:solidFill>
            </a:endParaRPr>
          </a:p>
        </p:txBody>
      </p:sp>
      <p:sp>
        <p:nvSpPr>
          <p:cNvPr id="56" name="Text Box 151"/>
          <p:cNvSpPr txBox="1">
            <a:spLocks noChangeArrowheads="1"/>
          </p:cNvSpPr>
          <p:nvPr/>
        </p:nvSpPr>
        <p:spPr bwMode="auto">
          <a:xfrm>
            <a:off x="1621047" y="558416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SD2.3.1-12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9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SD2.3.1 </a:t>
            </a:r>
            <a:r>
              <a:rPr lang="en-US" altLang="ko-KR" dirty="0"/>
              <a:t>POS </a:t>
            </a:r>
            <a:r>
              <a:rPr lang="ko-KR" altLang="en-US" dirty="0"/>
              <a:t>가맹점 주문관리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673564"/>
              </p:ext>
            </p:extLst>
          </p:nvPr>
        </p:nvGraphicFramePr>
        <p:xfrm>
          <a:off x="271462" y="1796827"/>
          <a:ext cx="9361487" cy="4618049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41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SD2.3.1-1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고객정보입력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가맹점은 주문을 위하여 고객코드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코드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입력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SD2.3.1-2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주문 제</a:t>
                      </a: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상품입력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주문내역에 발주하고자 하는 제품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 코드와 수량 및 단가를 입력한다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및 공급가는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제공한다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SD2.3.1-3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주문저장 및 </a:t>
                      </a:r>
                      <a:r>
                        <a:rPr kumimoji="0" lang="en-US" altLang="ko-KR" sz="1000" b="1" kern="120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Interface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주문을 저장한 다음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자동 전송되어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내에서 주문 문서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생성한다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필드 값 중에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요구일은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물류 주문마감 시간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시를 기준으로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D+1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또는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D+2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일로 자동 설정하며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공휴일을 감안한다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배송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도착요일 기준 화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실시간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15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SD2.3.1-4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가용성 </a:t>
                      </a:r>
                      <a:r>
                        <a:rPr kumimoji="0" lang="en-US" altLang="ko-KR" sz="10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CHECK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주문에 대하여 주문 수량에 대한 가용 가능한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재고를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CHECK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하고 수량을 시스템에서 자동 할당한다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POS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33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SD2.3.1-5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여신 </a:t>
                      </a:r>
                      <a:r>
                        <a:rPr kumimoji="0" lang="en-US" altLang="ko-KR" sz="10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CHECK</a:t>
                      </a:r>
                      <a:endParaRPr kumimoji="0" lang="en-US" altLang="ko-KR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가맹점에 대하여 여신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CHECK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및 담보관리를 실행한다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여신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CHECK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할당된 재고수량 범위에서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Check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하고 결과를 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피드백한다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(SAP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POS)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POS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문제가 없으면 출하문서 생성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문제가 있으면 주문취소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8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SD2.3.1-6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출하문서 생성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자재 가용일 기준으로 하여 주문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BASED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출하문서 대상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LIST-UP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 다음 출하 문서를 생성한다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45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SD2.3.1-7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출하작업지시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생성된 출하 문서를 기준으로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작업지시를 위해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WMS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  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로 전송처리 한다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SD2.3.1-8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WMS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출고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출고완료 된 출하 문서를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로 전송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sym typeface="Wingdings" panose="05000000000000000000" pitchFamily="2" charset="2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77609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SD2.3.1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SD2.3.1 </a:t>
            </a:r>
            <a:r>
              <a:rPr lang="en-US" altLang="ko-KR" dirty="0"/>
              <a:t>POS </a:t>
            </a:r>
            <a:r>
              <a:rPr lang="ko-KR" altLang="en-US" dirty="0"/>
              <a:t>가맹점 주문관리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13119"/>
              </p:ext>
            </p:extLst>
          </p:nvPr>
        </p:nvGraphicFramePr>
        <p:xfrm>
          <a:off x="271686" y="1796827"/>
          <a:ext cx="9361263" cy="4399327"/>
        </p:xfrm>
        <a:graphic>
          <a:graphicData uri="http://schemas.openxmlformats.org/drawingml/2006/table">
            <a:tbl>
              <a:tblPr/>
              <a:tblGrid>
                <a:gridCol w="1084700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SD2.3.1-9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출고 처리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 ( WMS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SAP 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전송된 출하내역을 근거로 하여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출고 전기를 처리한다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.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결과 값은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SAP 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Interface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.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1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SD2.3.1-10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</a:t>
                      </a: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JOB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자동 처리 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SD2.3.1-11</a:t>
                      </a:r>
                      <a:endParaRPr kumimoji="0" lang="en-US" altLang="ko-KR" sz="1000" b="1" kern="120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/>
                      <a:r>
                        <a:rPr kumimoji="0" lang="ko-KR" altLang="en-US" sz="1000" dirty="0" smtClean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주문진행현황</a:t>
                      </a:r>
                      <a:endParaRPr kumimoji="0" lang="en-US" altLang="ko-KR" sz="1000" dirty="0" smtClean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 진행현황 및 결과값을 가져가야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(Input data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주문번호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POS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SAP)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SD2.3.1-12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입고확정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실물 입고에 맞춰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입고확인을 처리한다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77609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SD2.3.1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52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SD2.3.1 </a:t>
            </a:r>
            <a:r>
              <a:rPr lang="en-US" altLang="ko-KR" dirty="0"/>
              <a:t>POS </a:t>
            </a:r>
            <a:r>
              <a:rPr lang="ko-KR" altLang="en-US" dirty="0"/>
              <a:t>가맹점 주문관리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b="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1)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 주문입력 후에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여신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CHECK“ 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가용성 점검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”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을 실행하고 결과를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SAP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POS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에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피드백한다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2)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가맹점과 유한양행의 관계는 세금계산서 발행 주체이며 대상이다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 (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가맹점의 재고는 유한양행의 재고가 아닌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가맹점의 재고이다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3)  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주문마감 시간은 오후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2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시를 기준으로 그전에 주문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입력시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+1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일자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그 이후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주문시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D+2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일 도착 요구일로 문서를 생성하며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이때 공휴일을 감안하여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  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요구일을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자동으로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세팅한다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물류센터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피킹작업은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주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5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일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기준으로한다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 (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월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화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수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목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금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따라서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매장도착일은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화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수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목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금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토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5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일이다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2.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기능요구사항</a:t>
            </a:r>
            <a:endParaRPr kumimoji="0" lang="en-US" altLang="ko-KR" sz="10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  1)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여신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Check 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및 가용성 점검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Logic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이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SAP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에서 실시 되어야 하고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이 결과 </a:t>
            </a:r>
            <a:r>
              <a:rPr kumimoji="0" lang="ko-KR" altLang="en-US" sz="1000" dirty="0">
                <a:solidFill>
                  <a:srgbClr val="C00000"/>
                </a:solidFill>
                <a:sym typeface="Wingdings" panose="05000000000000000000" pitchFamily="2" charset="2"/>
              </a:rPr>
              <a:t>값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이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POS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가맹점 주문관리에 정보로 제공되어야 한다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  2) POS System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에</a:t>
            </a: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여신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Check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및 가용성 정보가  조회 될 수 있는 기능이 부여 되어야 하고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해당 주문에 대한 진행 정보를 확인 할 수 있어야 한다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  3)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주문의 범주는 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(1)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정상주문 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(2)</a:t>
            </a:r>
            <a:r>
              <a:rPr kumimoji="0" lang="ko-KR" altLang="en-US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반품주문 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(3)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무상주문 이 있다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.</a:t>
            </a:r>
            <a:endParaRPr kumimoji="0" lang="en-US" altLang="ko-KR" sz="1000" dirty="0">
              <a:solidFill>
                <a:srgbClr val="C00000"/>
              </a:solidFill>
            </a:endParaRP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77609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SD2.3.1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20046</TotalTime>
  <Words>1060</Words>
  <Application>Microsoft Office PowerPoint</Application>
  <PresentationFormat>사용자 지정</PresentationFormat>
  <Paragraphs>271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SD2.3.1 POS 가맹점 주문관리</vt:lpstr>
      <vt:lpstr>SD2.3.1 POS 가맹점 주문관리</vt:lpstr>
      <vt:lpstr>SD2.3.1 POS 가맹점 주문관리</vt:lpstr>
      <vt:lpstr>SD2.3.1 POS 가맹점 주문관리</vt:lpstr>
      <vt:lpstr>SD2.3.1 POS 가맹점 주문관리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1057</cp:revision>
  <cp:lastPrinted>2017-10-19T00:11:42Z</cp:lastPrinted>
  <dcterms:created xsi:type="dcterms:W3CDTF">2000-09-28T11:17:09Z</dcterms:created>
  <dcterms:modified xsi:type="dcterms:W3CDTF">2018-04-20T03:10:13Z</dcterms:modified>
</cp:coreProperties>
</file>