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13" r:id="rId2"/>
    <p:sldId id="514" r:id="rId3"/>
    <p:sldId id="515" r:id="rId4"/>
    <p:sldId id="525" r:id="rId5"/>
    <p:sldId id="526" r:id="rId6"/>
    <p:sldId id="517" r:id="rId7"/>
    <p:sldId id="518" r:id="rId8"/>
    <p:sldId id="519" r:id="rId9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5"/>
            <p14:sldId id="526"/>
            <p14:sldId id="517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57725"/>
    <a:srgbClr val="FF33CC"/>
    <a:srgbClr val="FF6699"/>
    <a:srgbClr val="FFFFCC"/>
    <a:srgbClr val="D56A19"/>
    <a:srgbClr val="DDDDDD"/>
    <a:srgbClr val="0000FF"/>
    <a:srgbClr val="93E3FF"/>
    <a:srgbClr val="C0C0C0"/>
    <a:srgbClr val="2977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5" autoAdjust="0"/>
    <p:restoredTop sz="96695" autoAdjust="0"/>
  </p:normalViewPr>
  <p:slideViewPr>
    <p:cSldViewPr showGuides="1">
      <p:cViewPr varScale="1">
        <p:scale>
          <a:sx n="116" d="100"/>
          <a:sy n="116" d="100"/>
        </p:scale>
        <p:origin x="1494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232870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983870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7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SD2.3.2 POS</a:t>
            </a:r>
            <a:r>
              <a:rPr lang="ko-KR" altLang="en-US" sz="2000" kern="0" dirty="0" smtClean="0"/>
              <a:t> 가맹점 반품주문관리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810674"/>
              </p:ext>
            </p:extLst>
          </p:nvPr>
        </p:nvGraphicFramePr>
        <p:xfrm>
          <a:off x="278947" y="1151278"/>
          <a:ext cx="9361487" cy="5174752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1.1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2017.10.18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POS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상에서 본사 담당자가 매장 반품 리스트를 승인한다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반품 최종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확정값을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SAP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POS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인터페이스하고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POS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에서 확인버튼을 통해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POS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재고 차감한다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en-US" altLang="ko-KR" sz="1200" b="0" dirty="0" smtClean="0"/>
              <a:t>POS </a:t>
            </a:r>
            <a:r>
              <a:rPr lang="ko-KR" altLang="en-US" sz="1200" b="0" dirty="0" smtClean="0"/>
              <a:t>가맹점 매출 취소는 </a:t>
            </a:r>
            <a:r>
              <a:rPr lang="en-US" altLang="ko-KR" sz="1200" b="0" dirty="0" smtClean="0"/>
              <a:t>2</a:t>
            </a:r>
            <a:r>
              <a:rPr lang="ko-KR" altLang="en-US" sz="1200" b="0" dirty="0" smtClean="0"/>
              <a:t>가지로 구분한다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1) </a:t>
            </a:r>
            <a:r>
              <a:rPr lang="ko-KR" altLang="en-US" sz="1200" b="0" dirty="0" smtClean="0"/>
              <a:t>주문입력 후  물류의 출하 지시 이전의 단순 주문 취소</a:t>
            </a:r>
            <a:r>
              <a:rPr lang="en-US" altLang="ko-KR" sz="1200" b="0" dirty="0" smtClean="0"/>
              <a:t>(</a:t>
            </a:r>
            <a:r>
              <a:rPr lang="ko-KR" altLang="en-US" sz="1200" b="0" dirty="0" smtClean="0"/>
              <a:t>단순주문취소</a:t>
            </a:r>
            <a:r>
              <a:rPr lang="en-US" altLang="ko-KR" sz="1200" b="0" dirty="0" smtClean="0"/>
              <a:t>)</a:t>
            </a:r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2) </a:t>
            </a:r>
            <a:r>
              <a:rPr lang="ko-KR" altLang="en-US" sz="1200" b="0" dirty="0" smtClean="0"/>
              <a:t>제</a:t>
            </a:r>
            <a:r>
              <a:rPr lang="en-US" altLang="ko-KR" sz="1200" b="0" dirty="0" smtClean="0"/>
              <a:t>/</a:t>
            </a:r>
            <a:r>
              <a:rPr lang="ko-KR" altLang="en-US" sz="1200" b="0" dirty="0" smtClean="0"/>
              <a:t>상품 수령 후의 실물 반품 </a:t>
            </a:r>
            <a:r>
              <a:rPr lang="en-US" altLang="ko-KR" sz="1200" b="0" dirty="0" smtClean="0"/>
              <a:t>or </a:t>
            </a:r>
            <a:r>
              <a:rPr lang="ko-KR" altLang="en-US" sz="1200" b="0" dirty="0" smtClean="0"/>
              <a:t>불량으로 인한 실제 반품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   </a:t>
            </a:r>
            <a:r>
              <a:rPr lang="ko-KR" altLang="en-US" sz="1200" b="0" dirty="0" smtClean="0"/>
              <a:t>의 경우 </a:t>
            </a:r>
            <a:r>
              <a:rPr lang="en-US" altLang="ko-KR" sz="1200" b="0" dirty="0" smtClean="0"/>
              <a:t>(</a:t>
            </a:r>
            <a:r>
              <a:rPr lang="ko-KR" altLang="en-US" sz="1200" b="0" dirty="0" smtClean="0"/>
              <a:t>인수거절</a:t>
            </a:r>
            <a:r>
              <a:rPr lang="en-US" altLang="ko-KR" sz="1200" b="0" dirty="0" smtClean="0"/>
              <a:t>, </a:t>
            </a:r>
            <a:r>
              <a:rPr lang="ko-KR" altLang="en-US" sz="1200" b="0" dirty="0" smtClean="0"/>
              <a:t>파손</a:t>
            </a:r>
            <a:r>
              <a:rPr lang="en-US" altLang="ko-KR" sz="1200" b="0" dirty="0" smtClean="0"/>
              <a:t>, </a:t>
            </a:r>
            <a:r>
              <a:rPr lang="ko-KR" altLang="en-US" sz="1200" b="0" dirty="0" smtClean="0"/>
              <a:t>불량</a:t>
            </a:r>
            <a:r>
              <a:rPr lang="en-US" altLang="ko-KR" sz="1200" b="0" dirty="0"/>
              <a:t> </a:t>
            </a:r>
            <a:r>
              <a:rPr lang="ko-KR" altLang="en-US" sz="1200" b="0" dirty="0" smtClean="0"/>
              <a:t>등등</a:t>
            </a:r>
            <a:r>
              <a:rPr lang="en-US" altLang="ko-KR" sz="1200" b="0" dirty="0" smtClean="0"/>
              <a:t>) </a:t>
            </a:r>
          </a:p>
          <a:p>
            <a:pPr marL="0" indent="0">
              <a:buNone/>
              <a:defRPr/>
            </a:pPr>
            <a:endParaRPr lang="en-US" altLang="ko-KR" sz="1200" b="0" dirty="0"/>
          </a:p>
          <a:p>
            <a:pPr marL="0" indent="0">
              <a:buNone/>
              <a:defRPr/>
            </a:pP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인수거절은 선행문서를 참고 할 수 있어야 한다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반품의 경우 가용성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Check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는 하지 않으며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여신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Check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하지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않고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Billing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이후에 채권차감의 형태로 여신한도를 개선한다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>
              <a:buNone/>
              <a:defRPr/>
            </a:pP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306388" y="39925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i="1" u="sng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단순 주문취소의 경우 해당 주문입력에 대하여 취소는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가능하지만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물류의 출하지시가 실행되었을 경우는 원칙적으로 취소가 아닌 반품으로  정리한다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228600" indent="-228600">
              <a:buAutoNum type="arabicPeriod" startAt="2"/>
              <a:defRPr/>
            </a:pP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생활용품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반품 프로세스를 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동일 하게 가져간다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 (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대리점 개념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  <a:endParaRPr lang="en-US" altLang="ko-KR" sz="12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endParaRPr lang="en-US" altLang="ko-KR" sz="1200" b="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SD2.3.2 POS </a:t>
            </a:r>
            <a:r>
              <a:rPr lang="ko-KR" altLang="en-US" dirty="0" smtClean="0"/>
              <a:t>가맹점 반품주문 관리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6025666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SD2.3.2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반품주문관리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36253"/>
              </p:ext>
            </p:extLst>
          </p:nvPr>
        </p:nvGraphicFramePr>
        <p:xfrm>
          <a:off x="266699" y="1421348"/>
          <a:ext cx="9366249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9483"/>
                <a:gridCol w="2700411"/>
                <a:gridCol w="2196355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 및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68" name="제목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SD2.3.2 </a:t>
            </a:r>
            <a:r>
              <a:rPr lang="en-US" altLang="ko-KR" dirty="0"/>
              <a:t>POS </a:t>
            </a:r>
            <a:r>
              <a:rPr lang="ko-KR" altLang="en-US" dirty="0"/>
              <a:t>가맹점 반품주문 관리</a:t>
            </a:r>
            <a:endParaRPr lang="ko-KR" altLang="en-US" dirty="0" smtClean="0"/>
          </a:p>
        </p:txBody>
      </p:sp>
      <p:sp>
        <p:nvSpPr>
          <p:cNvPr id="11271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sp>
        <p:nvSpPr>
          <p:cNvPr id="36" name="AutoShape 68"/>
          <p:cNvSpPr>
            <a:spLocks noChangeArrowheads="1"/>
          </p:cNvSpPr>
          <p:nvPr/>
        </p:nvSpPr>
        <p:spPr bwMode="auto">
          <a:xfrm rot="16200000">
            <a:off x="955411" y="1521180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정상주문입력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37" name="AutoShape 68"/>
          <p:cNvSpPr>
            <a:spLocks noChangeArrowheads="1"/>
          </p:cNvSpPr>
          <p:nvPr/>
        </p:nvSpPr>
        <p:spPr bwMode="auto">
          <a:xfrm rot="16200000">
            <a:off x="955411" y="2588636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반품사유 발생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38" name="AutoShape 48"/>
          <p:cNvSpPr>
            <a:spLocks noChangeArrowheads="1"/>
          </p:cNvSpPr>
          <p:nvPr/>
        </p:nvSpPr>
        <p:spPr bwMode="auto">
          <a:xfrm>
            <a:off x="4901649" y="1979959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SAP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출하지시</a:t>
            </a: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생성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9" name="AutoShape 66"/>
          <p:cNvSpPr>
            <a:spLocks noChangeArrowheads="1"/>
          </p:cNvSpPr>
          <p:nvPr/>
        </p:nvSpPr>
        <p:spPr bwMode="auto">
          <a:xfrm>
            <a:off x="6594921" y="2085880"/>
            <a:ext cx="776037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주문취소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6" name="직선 화살표 연결선 5"/>
          <p:cNvCxnSpPr>
            <a:stCxn id="36" idx="2"/>
            <a:endCxn id="38" idx="1"/>
          </p:cNvCxnSpPr>
          <p:nvPr/>
        </p:nvCxnSpPr>
        <p:spPr bwMode="auto">
          <a:xfrm flipV="1">
            <a:off x="1783111" y="2159959"/>
            <a:ext cx="3118538" cy="8921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꺾인 연결선 11"/>
          <p:cNvCxnSpPr>
            <a:stCxn id="39" idx="3"/>
            <a:endCxn id="36" idx="1"/>
          </p:cNvCxnSpPr>
          <p:nvPr/>
        </p:nvCxnSpPr>
        <p:spPr bwMode="auto">
          <a:xfrm rot="5400000" flipH="1">
            <a:off x="4010676" y="-526384"/>
            <a:ext cx="97000" cy="5847529"/>
          </a:xfrm>
          <a:prstGeom prst="bentConnector3">
            <a:avLst>
              <a:gd name="adj1" fmla="val -227175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Rectangle 71"/>
          <p:cNvSpPr>
            <a:spLocks noChangeArrowheads="1"/>
          </p:cNvSpPr>
          <p:nvPr/>
        </p:nvSpPr>
        <p:spPr bwMode="auto">
          <a:xfrm>
            <a:off x="2045592" y="3068960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선행 문서 참고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2" name="Rectangle 71"/>
          <p:cNvSpPr>
            <a:spLocks noChangeArrowheads="1"/>
          </p:cNvSpPr>
          <p:nvPr/>
        </p:nvSpPr>
        <p:spPr bwMode="auto">
          <a:xfrm>
            <a:off x="1135411" y="3787786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반품주문입력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5" name="AutoShape 66"/>
          <p:cNvSpPr>
            <a:spLocks noChangeArrowheads="1"/>
          </p:cNvSpPr>
          <p:nvPr/>
        </p:nvSpPr>
        <p:spPr bwMode="auto">
          <a:xfrm>
            <a:off x="5248966" y="3789080"/>
            <a:ext cx="1295400" cy="360000"/>
          </a:xfrm>
          <a:prstGeom prst="flowChartMagneticDisk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반품주문문서 생성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0" name="Rectangle 71"/>
          <p:cNvSpPr>
            <a:spLocks noChangeArrowheads="1"/>
          </p:cNvSpPr>
          <p:nvPr/>
        </p:nvSpPr>
        <p:spPr bwMode="auto">
          <a:xfrm>
            <a:off x="5240238" y="4437152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반품출하문서 생성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4" name="Rectangle 71"/>
          <p:cNvSpPr>
            <a:spLocks noChangeArrowheads="1"/>
          </p:cNvSpPr>
          <p:nvPr/>
        </p:nvSpPr>
        <p:spPr bwMode="auto">
          <a:xfrm>
            <a:off x="7872016" y="4437152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반품입고 지시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5" name="Rectangle 71"/>
          <p:cNvSpPr>
            <a:spLocks noChangeArrowheads="1"/>
          </p:cNvSpPr>
          <p:nvPr/>
        </p:nvSpPr>
        <p:spPr bwMode="auto">
          <a:xfrm>
            <a:off x="7872016" y="5157232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반품입고 처리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6" name="Rectangle 71"/>
          <p:cNvSpPr>
            <a:spLocks noChangeArrowheads="1"/>
          </p:cNvSpPr>
          <p:nvPr/>
        </p:nvSpPr>
        <p:spPr bwMode="auto">
          <a:xfrm>
            <a:off x="5248966" y="5157232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반품출하 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입고처리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7" name="Rectangle 71"/>
          <p:cNvSpPr>
            <a:spLocks noChangeArrowheads="1"/>
          </p:cNvSpPr>
          <p:nvPr/>
        </p:nvSpPr>
        <p:spPr bwMode="auto">
          <a:xfrm>
            <a:off x="5248966" y="5786299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Billing 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처리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8" name="AutoShape 53"/>
          <p:cNvSpPr>
            <a:spLocks noChangeArrowheads="1"/>
          </p:cNvSpPr>
          <p:nvPr/>
        </p:nvSpPr>
        <p:spPr bwMode="auto">
          <a:xfrm>
            <a:off x="7905278" y="5805264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재고이관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 bwMode="auto">
          <a:xfrm>
            <a:off x="474649" y="4223773"/>
            <a:ext cx="4139877" cy="981025"/>
          </a:xfrm>
          <a:prstGeom prst="rect">
            <a:avLst/>
          </a:prstGeom>
          <a:solidFill>
            <a:srgbClr val="E57725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1" lang="ko-KR" alt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돋움" pitchFamily="50" charset="-127"/>
              </a:rPr>
              <a:t>반품재고의 입고 유형은</a:t>
            </a:r>
            <a:endParaRPr kumimoji="1" lang="en-US" altLang="ko-KR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돋움" pitchFamily="50" charset="-127"/>
            </a:endParaRPr>
          </a:p>
          <a:p>
            <a:pPr marR="0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ko-KR" dirty="0">
                <a:solidFill>
                  <a:schemeClr val="bg1"/>
                </a:solidFill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</a:rPr>
              <a:t>   1) </a:t>
            </a:r>
            <a:r>
              <a:rPr lang="ko-KR" altLang="en-US" dirty="0" smtClean="0">
                <a:solidFill>
                  <a:schemeClr val="bg1"/>
                </a:solidFill>
              </a:rPr>
              <a:t>가용반품 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</a:rPr>
              <a:t>인수거절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</a:rPr>
              <a:t>,  2)</a:t>
            </a:r>
            <a:r>
              <a:rPr lang="ko-KR" altLang="en-US" dirty="0" smtClean="0">
                <a:solidFill>
                  <a:schemeClr val="bg1"/>
                </a:solidFill>
              </a:rPr>
              <a:t>보류재고</a:t>
            </a:r>
            <a:endParaRPr lang="en-US" altLang="ko-KR" dirty="0" smtClean="0">
              <a:solidFill>
                <a:schemeClr val="bg1"/>
              </a:solidFill>
            </a:endParaRPr>
          </a:p>
          <a:p>
            <a:pPr marR="0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ko-KR" dirty="0" smtClean="0">
                <a:solidFill>
                  <a:schemeClr val="bg1"/>
                </a:solidFill>
              </a:rPr>
              <a:t>2. </a:t>
            </a:r>
            <a:r>
              <a:rPr lang="ko-KR" altLang="en-US" dirty="0" smtClean="0">
                <a:solidFill>
                  <a:schemeClr val="bg1"/>
                </a:solidFill>
              </a:rPr>
              <a:t>인수거절의 경우 </a:t>
            </a:r>
            <a:r>
              <a:rPr lang="en-US" altLang="ko-KR" dirty="0" smtClean="0">
                <a:solidFill>
                  <a:schemeClr val="bg1"/>
                </a:solidFill>
              </a:rPr>
              <a:t>POS</a:t>
            </a:r>
            <a:r>
              <a:rPr lang="ko-KR" altLang="en-US" dirty="0" smtClean="0">
                <a:solidFill>
                  <a:schemeClr val="bg1"/>
                </a:solidFill>
              </a:rPr>
              <a:t>반품 주문생성 및 관리자 반품 승인 없이 </a:t>
            </a:r>
            <a:r>
              <a:rPr lang="en-US" altLang="ko-KR" dirty="0" smtClean="0">
                <a:solidFill>
                  <a:schemeClr val="bg1"/>
                </a:solidFill>
              </a:rPr>
              <a:t>WMS</a:t>
            </a:r>
            <a:r>
              <a:rPr lang="ko-KR" altLang="en-US" dirty="0" smtClean="0">
                <a:solidFill>
                  <a:schemeClr val="bg1"/>
                </a:solidFill>
              </a:rPr>
              <a:t>에서 </a:t>
            </a:r>
            <a:r>
              <a:rPr lang="ko-KR" altLang="en-US" dirty="0" err="1" smtClean="0">
                <a:solidFill>
                  <a:schemeClr val="bg1"/>
                </a:solidFill>
              </a:rPr>
              <a:t>역발행</a:t>
            </a:r>
            <a:r>
              <a:rPr lang="ko-KR" altLang="en-US" dirty="0" smtClean="0">
                <a:solidFill>
                  <a:schemeClr val="bg1"/>
                </a:solidFill>
              </a:rPr>
              <a:t> 처리 및 </a:t>
            </a:r>
            <a:r>
              <a:rPr lang="en-US" altLang="ko-KR" dirty="0" smtClean="0">
                <a:solidFill>
                  <a:schemeClr val="bg1"/>
                </a:solidFill>
              </a:rPr>
              <a:t>SAP</a:t>
            </a:r>
            <a:r>
              <a:rPr lang="ko-KR" altLang="en-US" dirty="0" smtClean="0">
                <a:solidFill>
                  <a:schemeClr val="bg1"/>
                </a:solidFill>
              </a:rPr>
              <a:t>로 인터페이스 한다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</a:p>
        </p:txBody>
      </p:sp>
      <p:cxnSp>
        <p:nvCxnSpPr>
          <p:cNvPr id="48" name="직선 화살표 연결선 47"/>
          <p:cNvCxnSpPr/>
          <p:nvPr/>
        </p:nvCxnSpPr>
        <p:spPr bwMode="auto">
          <a:xfrm>
            <a:off x="6544366" y="4617152"/>
            <a:ext cx="1310372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직선 화살표 연결선 55"/>
          <p:cNvCxnSpPr>
            <a:stCxn id="74" idx="2"/>
            <a:endCxn id="75" idx="0"/>
          </p:cNvCxnSpPr>
          <p:nvPr/>
        </p:nvCxnSpPr>
        <p:spPr bwMode="auto">
          <a:xfrm>
            <a:off x="8519716" y="4797152"/>
            <a:ext cx="0" cy="36008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직선 화살표 연결선 57"/>
          <p:cNvCxnSpPr>
            <a:stCxn id="75" idx="1"/>
          </p:cNvCxnSpPr>
          <p:nvPr/>
        </p:nvCxnSpPr>
        <p:spPr bwMode="auto">
          <a:xfrm flipH="1">
            <a:off x="6544366" y="5337232"/>
            <a:ext cx="1327650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직선 화살표 연결선 59"/>
          <p:cNvCxnSpPr>
            <a:stCxn id="76" idx="2"/>
            <a:endCxn id="77" idx="0"/>
          </p:cNvCxnSpPr>
          <p:nvPr/>
        </p:nvCxnSpPr>
        <p:spPr bwMode="auto">
          <a:xfrm>
            <a:off x="5896666" y="5517232"/>
            <a:ext cx="0" cy="269067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직선 화살표 연결선 90"/>
          <p:cNvCxnSpPr/>
          <p:nvPr/>
        </p:nvCxnSpPr>
        <p:spPr bwMode="auto">
          <a:xfrm>
            <a:off x="5896666" y="4168085"/>
            <a:ext cx="0" cy="269067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직선 화살표 연결선 91"/>
          <p:cNvCxnSpPr/>
          <p:nvPr/>
        </p:nvCxnSpPr>
        <p:spPr bwMode="auto">
          <a:xfrm>
            <a:off x="8519716" y="5536197"/>
            <a:ext cx="0" cy="269067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67" name="직선 화살표 연결선 11266"/>
          <p:cNvCxnSpPr>
            <a:stCxn id="37" idx="2"/>
            <a:endCxn id="51" idx="1"/>
          </p:cNvCxnSpPr>
          <p:nvPr/>
        </p:nvCxnSpPr>
        <p:spPr bwMode="auto">
          <a:xfrm>
            <a:off x="1783111" y="3236336"/>
            <a:ext cx="262481" cy="12624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270" name="TextBox 11269"/>
          <p:cNvSpPr txBox="1"/>
          <p:nvPr/>
        </p:nvSpPr>
        <p:spPr>
          <a:xfrm>
            <a:off x="1783111" y="1850260"/>
            <a:ext cx="2983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주문취소 요청</a:t>
            </a:r>
            <a:r>
              <a:rPr lang="en-US" altLang="ko-KR" dirty="0" smtClean="0"/>
              <a:t>(</a:t>
            </a:r>
            <a:r>
              <a:rPr lang="ko-KR" altLang="en-US" dirty="0" smtClean="0"/>
              <a:t>유선</a:t>
            </a:r>
            <a:r>
              <a:rPr lang="en-US" altLang="ko-KR" dirty="0" smtClean="0"/>
              <a:t>) / TO SAP </a:t>
            </a:r>
            <a:r>
              <a:rPr lang="ko-KR" altLang="en-US" dirty="0" smtClean="0"/>
              <a:t>담당</a:t>
            </a:r>
            <a:endParaRPr lang="ko-KR" alt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6162501" y="1871152"/>
            <a:ext cx="864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No</a:t>
            </a:r>
            <a:endParaRPr lang="ko-KR" alt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4460981" y="3804491"/>
            <a:ext cx="1288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endParaRPr lang="ko-KR" altLang="en-US" dirty="0"/>
          </a:p>
        </p:txBody>
      </p:sp>
      <p:sp>
        <p:nvSpPr>
          <p:cNvPr id="104" name="Text Box 151"/>
          <p:cNvSpPr txBox="1">
            <a:spLocks noChangeArrowheads="1"/>
          </p:cNvSpPr>
          <p:nvPr/>
        </p:nvSpPr>
        <p:spPr bwMode="auto">
          <a:xfrm>
            <a:off x="5279027" y="176457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SD2.3.2-1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5" name="Text Box 151"/>
          <p:cNvSpPr txBox="1">
            <a:spLocks noChangeArrowheads="1"/>
          </p:cNvSpPr>
          <p:nvPr/>
        </p:nvSpPr>
        <p:spPr bwMode="auto">
          <a:xfrm>
            <a:off x="2809219" y="290207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SD2.1.3-3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6" name="Text Box 151"/>
          <p:cNvSpPr txBox="1">
            <a:spLocks noChangeArrowheads="1"/>
          </p:cNvSpPr>
          <p:nvPr/>
        </p:nvSpPr>
        <p:spPr bwMode="auto">
          <a:xfrm>
            <a:off x="6722885" y="184320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SD2.3.2-2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7" name="Text Box 151"/>
          <p:cNvSpPr txBox="1">
            <a:spLocks noChangeArrowheads="1"/>
          </p:cNvSpPr>
          <p:nvPr/>
        </p:nvSpPr>
        <p:spPr bwMode="auto">
          <a:xfrm>
            <a:off x="1890062" y="3594039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SD2.1.3-4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8" name="Text Box 151"/>
          <p:cNvSpPr txBox="1">
            <a:spLocks noChangeArrowheads="1"/>
          </p:cNvSpPr>
          <p:nvPr/>
        </p:nvSpPr>
        <p:spPr bwMode="auto">
          <a:xfrm>
            <a:off x="6079087" y="356827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SD2.3.2-6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9" name="Text Box 151"/>
          <p:cNvSpPr txBox="1">
            <a:spLocks noChangeArrowheads="1"/>
          </p:cNvSpPr>
          <p:nvPr/>
        </p:nvSpPr>
        <p:spPr bwMode="auto">
          <a:xfrm>
            <a:off x="6079087" y="421512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SD2.3.2-7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0" name="Text Box 151"/>
          <p:cNvSpPr txBox="1">
            <a:spLocks noChangeArrowheads="1"/>
          </p:cNvSpPr>
          <p:nvPr/>
        </p:nvSpPr>
        <p:spPr bwMode="auto">
          <a:xfrm>
            <a:off x="8660035" y="421512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SD2.3.2-8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1" name="Text Box 151"/>
          <p:cNvSpPr txBox="1">
            <a:spLocks noChangeArrowheads="1"/>
          </p:cNvSpPr>
          <p:nvPr/>
        </p:nvSpPr>
        <p:spPr bwMode="auto">
          <a:xfrm>
            <a:off x="8660035" y="494555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SD2.3.2-9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" name="Text Box 151"/>
          <p:cNvSpPr txBox="1">
            <a:spLocks noChangeArrowheads="1"/>
          </p:cNvSpPr>
          <p:nvPr/>
        </p:nvSpPr>
        <p:spPr bwMode="auto">
          <a:xfrm>
            <a:off x="5994995" y="494555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SD2.3.2-10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3" name="Text Box 151"/>
          <p:cNvSpPr txBox="1">
            <a:spLocks noChangeArrowheads="1"/>
          </p:cNvSpPr>
          <p:nvPr/>
        </p:nvSpPr>
        <p:spPr bwMode="auto">
          <a:xfrm>
            <a:off x="5994995" y="5597379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SD2.3.2-11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726878" y="4262903"/>
            <a:ext cx="1288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  <a:endParaRPr lang="ko-KR" alt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6878950" y="4999767"/>
            <a:ext cx="1288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  <a:endParaRPr lang="ko-KR" altLang="en-US" dirty="0"/>
          </a:p>
        </p:txBody>
      </p:sp>
      <p:cxnSp>
        <p:nvCxnSpPr>
          <p:cNvPr id="59" name="꺾인 연결선 58"/>
          <p:cNvCxnSpPr>
            <a:stCxn id="51" idx="2"/>
            <a:endCxn id="52" idx="0"/>
          </p:cNvCxnSpPr>
          <p:nvPr/>
        </p:nvCxnSpPr>
        <p:spPr bwMode="auto">
          <a:xfrm rot="5400000">
            <a:off x="2058789" y="3153283"/>
            <a:ext cx="358826" cy="91018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직선 화살표 연결선 62"/>
          <p:cNvCxnSpPr>
            <a:stCxn id="52" idx="3"/>
            <a:endCxn id="55" idx="2"/>
          </p:cNvCxnSpPr>
          <p:nvPr/>
        </p:nvCxnSpPr>
        <p:spPr bwMode="auto">
          <a:xfrm>
            <a:off x="2430811" y="3967786"/>
            <a:ext cx="2818155" cy="1294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Text Box 151">
            <a:extLst>
              <a:ext uri="{FF2B5EF4-FFF2-40B4-BE49-F238E27FC236}">
                <a16:creationId xmlns:a16="http://schemas.microsoft.com/office/drawing/2014/main" xmlns="" id="{E1D96416-9C06-42FF-9EE8-51F4A967B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5846" y="1745418"/>
            <a:ext cx="2181895" cy="205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특이사항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</a:p>
          <a:p>
            <a:pPr>
              <a:lnSpc>
                <a:spcPct val="110000"/>
              </a:lnSpc>
            </a:pP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1)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인수거절 발생 시 반품이며</a:t>
            </a: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선행 문서를 참조한다</a:t>
            </a: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2)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사유 </a:t>
            </a: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파손</a:t>
            </a:r>
            <a:r>
              <a:rPr lang="en-US" altLang="ko-KR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주문오등록</a:t>
            </a:r>
            <a:r>
              <a:rPr lang="en-US" altLang="ko-KR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배송지</a:t>
            </a:r>
            <a:r>
              <a:rPr lang="ko-KR" altLang="en-US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오류</a:t>
            </a:r>
            <a:r>
              <a:rPr lang="en-US" altLang="ko-KR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휴무처</a:t>
            </a:r>
            <a:r>
              <a:rPr lang="en-US" altLang="ko-KR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발주단위오류</a:t>
            </a:r>
            <a:r>
              <a:rPr lang="en-US" altLang="ko-KR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바코드오류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등등</a:t>
            </a:r>
            <a:endParaRPr lang="en-US" altLang="ko-KR" sz="9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10000"/>
              </a:lnSpc>
            </a:pP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3) CJ</a:t>
            </a:r>
            <a:r>
              <a:rPr lang="ko-KR" altLang="en-US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에서 인수거절 정보를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제공함</a:t>
            </a:r>
            <a:endParaRPr lang="en-US" altLang="ko-KR" sz="9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10000"/>
              </a:lnSpc>
            </a:pP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4)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현행 처리 방식</a:t>
            </a:r>
            <a:endParaRPr lang="en-US" altLang="ko-KR" sz="9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10000"/>
              </a:lnSpc>
            </a:pPr>
            <a:r>
              <a:rPr lang="en-US" altLang="ko-KR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일단 </a:t>
            </a:r>
            <a:r>
              <a:rPr lang="ko-KR" altLang="en-US" sz="900" b="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기간계</a:t>
            </a:r>
            <a:r>
              <a:rPr lang="ko-KR" altLang="en-US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수량정정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처리</a:t>
            </a:r>
            <a:endParaRPr lang="en-US" altLang="ko-KR" sz="9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10000"/>
              </a:lnSpc>
            </a:pPr>
            <a:r>
              <a:rPr lang="en-US" altLang="ko-KR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차후</a:t>
            </a: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CJ</a:t>
            </a:r>
            <a:r>
              <a:rPr lang="ko-KR" altLang="en-US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에서 가용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입고처리</a:t>
            </a:r>
            <a:endParaRPr lang="en-US" altLang="ko-KR" sz="9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10000"/>
              </a:lnSpc>
            </a:pPr>
            <a:r>
              <a:rPr lang="en-US" altLang="ko-KR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</a:t>
            </a:r>
            <a:r>
              <a:rPr lang="ko-KR" altLang="en-US" sz="900" b="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재배송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 재고차이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발생</a:t>
            </a:r>
            <a:endParaRPr lang="en-US" altLang="ko-KR" sz="9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10000"/>
              </a:lnSpc>
            </a:pP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5)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판촉물</a:t>
            </a:r>
            <a:r>
              <a:rPr lang="en-US" altLang="ko-KR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샘플도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해당함</a:t>
            </a:r>
            <a:endParaRPr lang="en-US" altLang="ko-KR" sz="9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10000"/>
              </a:lnSpc>
            </a:pP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6)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한 출하 건 중 일부 품목</a:t>
            </a:r>
            <a:r>
              <a:rPr lang="en-US" altLang="ko-KR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일부 수량만 인수거절이 발생하는 경우 있음</a:t>
            </a:r>
            <a:endParaRPr lang="en-US" altLang="ko-KR" sz="900" b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0" name="꺾인 연결선 79"/>
          <p:cNvCxnSpPr>
            <a:stCxn id="38" idx="3"/>
            <a:endCxn id="39" idx="2"/>
          </p:cNvCxnSpPr>
          <p:nvPr/>
        </p:nvCxnSpPr>
        <p:spPr bwMode="auto">
          <a:xfrm>
            <a:off x="6197049" y="2159959"/>
            <a:ext cx="397872" cy="10592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꺾인 연결선 80"/>
          <p:cNvCxnSpPr>
            <a:stCxn id="38" idx="2"/>
            <a:endCxn id="51" idx="3"/>
          </p:cNvCxnSpPr>
          <p:nvPr/>
        </p:nvCxnSpPr>
        <p:spPr bwMode="auto">
          <a:xfrm rot="5400000">
            <a:off x="3990671" y="1690281"/>
            <a:ext cx="909001" cy="2208357"/>
          </a:xfrm>
          <a:prstGeom prst="bentConnector2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4905723" y="3012034"/>
            <a:ext cx="864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Yes</a:t>
            </a:r>
            <a:endParaRPr lang="ko-KR" alt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3248721" y="2447145"/>
            <a:ext cx="2983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  <a:endParaRPr lang="ko-KR" altLang="en-US" dirty="0"/>
          </a:p>
        </p:txBody>
      </p:sp>
      <p:sp>
        <p:nvSpPr>
          <p:cNvPr id="87" name="Rectangle 71"/>
          <p:cNvSpPr>
            <a:spLocks noChangeArrowheads="1"/>
          </p:cNvSpPr>
          <p:nvPr/>
        </p:nvSpPr>
        <p:spPr bwMode="auto">
          <a:xfrm>
            <a:off x="2702162" y="5773217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주문진행현황정보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88" name="직선 화살표 연결선 87"/>
          <p:cNvCxnSpPr>
            <a:stCxn id="77" idx="1"/>
            <a:endCxn id="87" idx="3"/>
          </p:cNvCxnSpPr>
          <p:nvPr/>
        </p:nvCxnSpPr>
        <p:spPr bwMode="auto">
          <a:xfrm flipH="1" flipV="1">
            <a:off x="3997562" y="5953217"/>
            <a:ext cx="1251404" cy="1308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4139355" y="5738812"/>
            <a:ext cx="1288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  <a:endParaRPr lang="ko-KR" altLang="en-US" dirty="0"/>
          </a:p>
        </p:txBody>
      </p:sp>
      <p:sp>
        <p:nvSpPr>
          <p:cNvPr id="98" name="Text Box 151"/>
          <p:cNvSpPr txBox="1">
            <a:spLocks noChangeArrowheads="1"/>
          </p:cNvSpPr>
          <p:nvPr/>
        </p:nvSpPr>
        <p:spPr bwMode="auto">
          <a:xfrm>
            <a:off x="3452610" y="5577403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SD2.3.2-12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4" name="Rectangle 71"/>
          <p:cNvSpPr>
            <a:spLocks noChangeArrowheads="1"/>
          </p:cNvSpPr>
          <p:nvPr/>
        </p:nvSpPr>
        <p:spPr bwMode="auto">
          <a:xfrm>
            <a:off x="569022" y="5773217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반품확정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defRPr/>
            </a:pP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출고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7" name="꺾인 연결선 66"/>
          <p:cNvCxnSpPr>
            <a:stCxn id="76" idx="1"/>
            <a:endCxn id="64" idx="3"/>
          </p:cNvCxnSpPr>
          <p:nvPr/>
        </p:nvCxnSpPr>
        <p:spPr bwMode="auto">
          <a:xfrm rot="10800000" flipV="1">
            <a:off x="1864422" y="5337231"/>
            <a:ext cx="3384544" cy="615985"/>
          </a:xfrm>
          <a:prstGeom prst="bentConnector3">
            <a:avLst>
              <a:gd name="adj1" fmla="val 8227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Rectangle 71"/>
          <p:cNvSpPr>
            <a:spLocks noChangeArrowheads="1"/>
          </p:cNvSpPr>
          <p:nvPr/>
        </p:nvSpPr>
        <p:spPr bwMode="auto">
          <a:xfrm>
            <a:off x="2723708" y="5188225"/>
            <a:ext cx="120986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본사담당자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반품주문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I/F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확정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Text Box 151"/>
          <p:cNvSpPr txBox="1">
            <a:spLocks noChangeArrowheads="1"/>
          </p:cNvSpPr>
          <p:nvPr/>
        </p:nvSpPr>
        <p:spPr bwMode="auto">
          <a:xfrm>
            <a:off x="3471555" y="501240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SD2.3.2-5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2" name="Text Box 151"/>
          <p:cNvSpPr txBox="1">
            <a:spLocks noChangeArrowheads="1"/>
          </p:cNvSpPr>
          <p:nvPr/>
        </p:nvSpPr>
        <p:spPr bwMode="auto">
          <a:xfrm>
            <a:off x="1306494" y="555385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SD2.3.2-13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304118" y="5180838"/>
            <a:ext cx="1288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  <a:endParaRPr lang="ko-KR" altLang="en-US" dirty="0"/>
          </a:p>
        </p:txBody>
      </p:sp>
      <p:graphicFrame>
        <p:nvGraphicFramePr>
          <p:cNvPr id="6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439733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SD2.3.2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반품주문관리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32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SD2.3.2 </a:t>
            </a:r>
            <a:r>
              <a:rPr lang="en-US" altLang="ko-KR" dirty="0"/>
              <a:t>POS </a:t>
            </a:r>
            <a:r>
              <a:rPr lang="ko-KR" altLang="en-US" dirty="0"/>
              <a:t>가맹점 반품주문 관리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003471"/>
              </p:ext>
            </p:extLst>
          </p:nvPr>
        </p:nvGraphicFramePr>
        <p:xfrm>
          <a:off x="271462" y="1796827"/>
          <a:ext cx="9361487" cy="4490390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5014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SD2.3.2-1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ctr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출하지시생성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주문진행 현황을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Check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하여 출하문서 생성여부를 확인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출하문서가 생성이 안되었으면 주문취소를 실행한다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SD2.3.2-2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주문취소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주문취소를 실행하면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통해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주문취소를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반영한다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22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SD2.3.2-3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선행 문서 참고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반품의 사유가 발생했을 경우 선행문서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정상주문문서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참조하지만 필수 사항은 아니다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인수거절은 필수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4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SD2.3.2-4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반품주문문서 생성</a:t>
                      </a: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(POS)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반품문서는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생성하여 발행한다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 때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공급가는 기준 공급가를 참조한다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.)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반품사유를 입력할 수 있어야 한다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(</a:t>
                      </a: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코드값으로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반품사유 정의는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FN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담당이 피드백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기존사업부 사유 참고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서도석 이사 체크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SD2.3.2-5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본사담당자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반품주문</a:t>
                      </a:r>
                      <a:r>
                        <a:rPr kumimoji="0" lang="en-US" altLang="ko-KR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I/F</a:t>
                      </a: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확정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시스템에서 관리자가 반품 승인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인터페이스를 전송한다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SD2.3.2-6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반품주문문서 생성</a:t>
                      </a: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(SAP)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내에서 생성된 반품주문문서는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 통해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되고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 반품주문 문서가 생성되도록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92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SD2.3.2-7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반품출하문서 생성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반품대상 주문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List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근거로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반품출하문서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”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생성한다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4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SD2.3.2-8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반품입고 지시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생성된 반품문서를 근거로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통해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반품입고 지시를 전송한다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439733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SD2.3.2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반품주문관리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47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SD2.3.2 </a:t>
            </a:r>
            <a:r>
              <a:rPr lang="en-US" altLang="ko-KR" dirty="0"/>
              <a:t>POS </a:t>
            </a:r>
            <a:r>
              <a:rPr lang="ko-KR" altLang="en-US" dirty="0"/>
              <a:t>가맹점 반품주문 관리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830218"/>
              </p:ext>
            </p:extLst>
          </p:nvPr>
        </p:nvGraphicFramePr>
        <p:xfrm>
          <a:off x="271462" y="1796827"/>
          <a:ext cx="9361487" cy="4181768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5014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SD2.3.2-9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반품입고 처리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실물반품이 입고된 경우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생용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대리점 반품 프로세스로 검수 후 반품입고를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입고 실행을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91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SD2.3.2-10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반품출하 입고처리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Interface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통해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전송하여 반품입고전기를 실행한다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SD2.3.2-11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Billing </a:t>
                      </a: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반품입고 전기를 기준으로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Billing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실행한다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반품의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Billing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기준은 납품문서 수량을 기준으로 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( Delivery related Billing 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SD2.3.2-12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주문진행현황정보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 진행 현황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(Status)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로 인터페이스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. (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조회시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)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SD2.3.2-13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1" hangingPunct="0">
                        <a:spcBef>
                          <a:spcPct val="20000"/>
                        </a:spcBef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반품확정 </a:t>
                      </a: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출고</a:t>
                      </a: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최종 처리 결과 값을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로 인터페이스 하고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매장에서 반품 확정하여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재고를 차감 반영한다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.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4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439733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SD2.3.2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반품주문관리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SD2.3.2 </a:t>
            </a:r>
            <a:r>
              <a:rPr lang="en-US" altLang="ko-KR" dirty="0"/>
              <a:t>POS </a:t>
            </a:r>
            <a:r>
              <a:rPr lang="ko-KR" altLang="en-US" dirty="0"/>
              <a:t>가맹점 반품주문 관리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</a:pPr>
            <a:r>
              <a:rPr kumimoji="0" lang="ko-KR" altLang="en-US" sz="1200" b="0" dirty="0" smtClean="0">
                <a:solidFill>
                  <a:schemeClr val="tx1"/>
                </a:solidFill>
              </a:rPr>
              <a:t>업무  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Rule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1) POS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가맹점 주문입력 후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SAP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에서 출하지시로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물류부분에  작업지시가 내려가지 않았다면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주문취소를 사용하여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SAP System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내에서 처리한다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2)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물류작업 지시 및 출고 이후는 반품의 형태로  처리한다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</a:t>
            </a:r>
            <a:r>
              <a:rPr kumimoji="0" lang="en-US" altLang="ko-KR" sz="1000" dirty="0" smtClean="0">
                <a:solidFill>
                  <a:srgbClr val="C00000"/>
                </a:solidFill>
              </a:rPr>
              <a:t>3) </a:t>
            </a:r>
            <a:r>
              <a:rPr kumimoji="0" lang="ko-KR" altLang="en-US" sz="1000" dirty="0" smtClean="0">
                <a:solidFill>
                  <a:srgbClr val="C00000"/>
                </a:solidFill>
              </a:rPr>
              <a:t>반품입고의 형태는  </a:t>
            </a:r>
            <a:r>
              <a:rPr kumimoji="0" lang="en-US" altLang="ko-KR" sz="1000" dirty="0" smtClean="0">
                <a:solidFill>
                  <a:srgbClr val="C00000"/>
                </a:solidFill>
              </a:rPr>
              <a:t>“</a:t>
            </a:r>
            <a:r>
              <a:rPr kumimoji="0" lang="ko-KR" altLang="en-US" sz="1000" dirty="0" smtClean="0">
                <a:solidFill>
                  <a:srgbClr val="C00000"/>
                </a:solidFill>
              </a:rPr>
              <a:t>가용반품</a:t>
            </a:r>
            <a:r>
              <a:rPr kumimoji="0" lang="en-US" altLang="ko-KR" sz="1000" dirty="0" smtClean="0">
                <a:solidFill>
                  <a:srgbClr val="C00000"/>
                </a:solidFill>
              </a:rPr>
              <a:t>“</a:t>
            </a:r>
            <a:r>
              <a:rPr kumimoji="0" lang="ko-KR" altLang="en-US" sz="1000" dirty="0" smtClean="0">
                <a:solidFill>
                  <a:srgbClr val="C00000"/>
                </a:solidFill>
              </a:rPr>
              <a:t>과 </a:t>
            </a:r>
            <a:r>
              <a:rPr kumimoji="0" lang="en-US" altLang="ko-KR" sz="1000" dirty="0" smtClean="0">
                <a:solidFill>
                  <a:srgbClr val="C00000"/>
                </a:solidFill>
              </a:rPr>
              <a:t>“</a:t>
            </a:r>
            <a:r>
              <a:rPr kumimoji="0" lang="ko-KR" altLang="en-US" sz="1000" dirty="0" smtClean="0">
                <a:solidFill>
                  <a:srgbClr val="C00000"/>
                </a:solidFill>
              </a:rPr>
              <a:t>보류재고</a:t>
            </a:r>
            <a:r>
              <a:rPr kumimoji="0" lang="en-US" altLang="ko-KR" sz="1000" dirty="0" smtClean="0">
                <a:solidFill>
                  <a:srgbClr val="C00000"/>
                </a:solidFill>
              </a:rPr>
              <a:t>”</a:t>
            </a:r>
            <a:r>
              <a:rPr kumimoji="0" lang="ko-KR" altLang="en-US" sz="1000" dirty="0" smtClean="0">
                <a:solidFill>
                  <a:srgbClr val="C00000"/>
                </a:solidFill>
              </a:rPr>
              <a:t>를 기준으로 한다</a:t>
            </a:r>
            <a:r>
              <a:rPr kumimoji="0" lang="en-US" altLang="ko-KR" sz="1000" dirty="0" smtClean="0">
                <a:solidFill>
                  <a:srgbClr val="C00000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>
                <a:solidFill>
                  <a:srgbClr val="C00000"/>
                </a:solidFill>
              </a:rPr>
              <a:t> </a:t>
            </a:r>
            <a:r>
              <a:rPr kumimoji="0" lang="en-US" altLang="ko-KR" sz="1000" dirty="0" smtClean="0">
                <a:solidFill>
                  <a:srgbClr val="C00000"/>
                </a:solidFill>
              </a:rPr>
              <a:t>    4) </a:t>
            </a:r>
            <a:r>
              <a:rPr kumimoji="0" lang="ko-KR" altLang="en-US" sz="1000" dirty="0" smtClean="0">
                <a:solidFill>
                  <a:srgbClr val="C00000"/>
                </a:solidFill>
              </a:rPr>
              <a:t>반품의 경우도 </a:t>
            </a:r>
            <a:r>
              <a:rPr kumimoji="0" lang="en-US" altLang="ko-KR" sz="1000" dirty="0" smtClean="0">
                <a:solidFill>
                  <a:srgbClr val="C00000"/>
                </a:solidFill>
              </a:rPr>
              <a:t>SAP</a:t>
            </a:r>
            <a:r>
              <a:rPr kumimoji="0" lang="ko-KR" altLang="en-US" sz="1000" dirty="0" smtClean="0">
                <a:solidFill>
                  <a:srgbClr val="C00000"/>
                </a:solidFill>
              </a:rPr>
              <a:t>내 출하문서 생성과 동시에 </a:t>
            </a:r>
            <a:r>
              <a:rPr kumimoji="0" lang="en-US" altLang="ko-KR" sz="1000" dirty="0" smtClean="0">
                <a:solidFill>
                  <a:srgbClr val="C00000"/>
                </a:solidFill>
              </a:rPr>
              <a:t>WMS</a:t>
            </a:r>
            <a:r>
              <a:rPr kumimoji="0" lang="ko-KR" altLang="en-US" sz="1000" dirty="0" smtClean="0">
                <a:solidFill>
                  <a:srgbClr val="C00000"/>
                </a:solidFill>
              </a:rPr>
              <a:t>로 반품입고 지시를 </a:t>
            </a:r>
            <a:r>
              <a:rPr kumimoji="0" lang="en-US" altLang="ko-KR" sz="1000" dirty="0" smtClean="0">
                <a:solidFill>
                  <a:srgbClr val="C00000"/>
                </a:solidFill>
              </a:rPr>
              <a:t>Interface</a:t>
            </a:r>
            <a:r>
              <a:rPr kumimoji="0" lang="ko-KR" altLang="en-US" sz="1000" dirty="0" smtClean="0">
                <a:solidFill>
                  <a:srgbClr val="C00000"/>
                </a:solidFill>
              </a:rPr>
              <a:t>로 전송한다</a:t>
            </a:r>
            <a:r>
              <a:rPr kumimoji="0" lang="en-US" altLang="ko-KR" sz="1000" dirty="0" smtClean="0">
                <a:solidFill>
                  <a:srgbClr val="C00000"/>
                </a:solidFill>
              </a:rPr>
              <a:t>.  ( SAP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WMS 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   5)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모든 반품은 </a:t>
            </a:r>
            <a:r>
              <a:rPr kumimoji="0" lang="ko-KR" altLang="en-US" sz="1000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백암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물류센터에서 처리하고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백암물류센터의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고객 반품창고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(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공통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)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로 입고 시킨다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.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 smtClean="0">
              <a:solidFill>
                <a:srgbClr val="C00000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2. 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주요 </a:t>
            </a:r>
            <a:r>
              <a:rPr kumimoji="0" lang="ko-KR" altLang="en-US" sz="1200" b="0" dirty="0">
                <a:solidFill>
                  <a:schemeClr val="tx1"/>
                </a:solidFill>
              </a:rPr>
              <a:t>시스템 기능 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사항</a:t>
            </a:r>
            <a:endParaRPr kumimoji="0" lang="en-US" altLang="ko-KR" sz="12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b="0" dirty="0" smtClean="0">
                <a:solidFill>
                  <a:schemeClr val="tx1"/>
                </a:solidFill>
              </a:rPr>
              <a:t>  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여신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CHECK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는  하지 않고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가용성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CHECK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도 없다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  (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반품의 경우  반품입고가 되면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Billing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이 되면서 매출차감이 되고 여신사용금액이 늘어남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2)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반품저장 창고를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Default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값으로 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POS   SAP Interface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시점에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SAP System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에서 자동 결정되도록 해야 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 startAt="3"/>
            </a:pPr>
            <a:r>
              <a:rPr kumimoji="0"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주요의사 결정 사항</a:t>
            </a:r>
            <a:endParaRPr kumimoji="0"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 startAt="3"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 1)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반품창고의 정의 및 위치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kumimoji="0" lang="ko-KR" altLang="en-US" sz="10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백암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물류 기지에서 일괄 처리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and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창고 사용여부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고객인수거절 창고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고객반품창고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439733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SD2.3.2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반품주문관리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615116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19985</TotalTime>
  <Words>1066</Words>
  <Application>Microsoft Office PowerPoint</Application>
  <PresentationFormat>사용자 지정</PresentationFormat>
  <Paragraphs>294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SD2.3.2 POS 가맹점 반품주문 관리</vt:lpstr>
      <vt:lpstr>SD2.3.2 POS 가맹점 반품주문 관리</vt:lpstr>
      <vt:lpstr>SD2.3.2 POS 가맹점 반품주문 관리</vt:lpstr>
      <vt:lpstr>SD2.3.2 POS 가맹점 반품주문 관리</vt:lpstr>
      <vt:lpstr>SD2.3.2 POS 가맹점 반품주문 관리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1070</cp:revision>
  <cp:lastPrinted>2001-03-14T06:43:19Z</cp:lastPrinted>
  <dcterms:created xsi:type="dcterms:W3CDTF">2000-09-28T11:17:09Z</dcterms:created>
  <dcterms:modified xsi:type="dcterms:W3CDTF">2018-04-20T03:15:46Z</dcterms:modified>
</cp:coreProperties>
</file>