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13" r:id="rId2"/>
    <p:sldId id="514" r:id="rId3"/>
    <p:sldId id="515" r:id="rId4"/>
    <p:sldId id="524" r:id="rId5"/>
    <p:sldId id="517" r:id="rId6"/>
    <p:sldId id="525" r:id="rId7"/>
    <p:sldId id="519" r:id="rId8"/>
  </p:sldIdLst>
  <p:sldSz cx="9904413" cy="6858000"/>
  <p:notesSz cx="6662738" cy="983297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4"/>
            <p14:sldId id="517"/>
            <p14:sldId id="525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CC"/>
    <a:srgbClr val="D56A19"/>
    <a:srgbClr val="E57725"/>
    <a:srgbClr val="DDDDDD"/>
    <a:srgbClr val="93E3FF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15" autoAdjust="0"/>
    <p:restoredTop sz="96429" autoAdjust="0"/>
  </p:normalViewPr>
  <p:slideViewPr>
    <p:cSldViewPr showGuides="1">
      <p:cViewPr varScale="1">
        <p:scale>
          <a:sx n="116" d="100"/>
          <a:sy n="116" d="100"/>
        </p:scale>
        <p:origin x="1500" y="108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B4EC9AF-CF31-459B-9451-E150C06AD598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068613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99403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131585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 smtClean="0"/>
              <a:t>TO-BE Process </a:t>
            </a:r>
            <a:r>
              <a:rPr lang="ko-KR" altLang="en-US" kern="0" dirty="0" smtClean="0"/>
              <a:t>정의서</a:t>
            </a: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sz="2000" kern="0" dirty="0"/>
              <a:t>[</a:t>
            </a:r>
            <a:r>
              <a:rPr lang="en-US" altLang="ko-KR" sz="2000" kern="0" dirty="0" smtClean="0"/>
              <a:t>SD3.1.1 Shopping Mall </a:t>
            </a:r>
            <a:r>
              <a:rPr lang="ko-KR" altLang="en-US" sz="2000" kern="0" dirty="0" smtClean="0"/>
              <a:t>재고 조회 및 보충 </a:t>
            </a:r>
            <a:r>
              <a:rPr lang="en-US" altLang="ko-KR" sz="2000" kern="0" dirty="0" smtClean="0"/>
              <a:t>]</a:t>
            </a:r>
            <a:endParaRPr lang="ko-KR" altLang="en-US" kern="0" dirty="0" smtClean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 smtClean="0"/>
              <a:t>Created by SD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176636"/>
              </p:ext>
            </p:extLst>
          </p:nvPr>
        </p:nvGraphicFramePr>
        <p:xfrm>
          <a:off x="278947" y="1151278"/>
          <a:ext cx="9361487" cy="4725994"/>
        </p:xfrm>
        <a:graphic>
          <a:graphicData uri="http://schemas.openxmlformats.org/drawingml/2006/table">
            <a:tbl>
              <a:tblPr/>
              <a:tblGrid>
                <a:gridCol w="589680"/>
                <a:gridCol w="987117"/>
                <a:gridCol w="6557281"/>
                <a:gridCol w="1227409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2017.09.19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en-US" altLang="ko-KR" sz="1200" b="0" dirty="0" smtClean="0"/>
              <a:t>Shopping Mall </a:t>
            </a:r>
            <a:r>
              <a:rPr lang="ko-KR" altLang="en-US" sz="1200" b="0" dirty="0" smtClean="0"/>
              <a:t>에서 </a:t>
            </a:r>
            <a:r>
              <a:rPr lang="en-US" altLang="ko-KR" sz="1200" b="0" dirty="0" smtClean="0"/>
              <a:t>ERP </a:t>
            </a:r>
            <a:r>
              <a:rPr lang="ko-KR" altLang="en-US" sz="1200" b="0" dirty="0" smtClean="0"/>
              <a:t>상 존재하는 </a:t>
            </a:r>
            <a:r>
              <a:rPr lang="en-US" altLang="ko-KR" sz="1200" b="0" dirty="0" smtClean="0"/>
              <a:t>Shopping Mall</a:t>
            </a:r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</a:t>
            </a:r>
            <a:r>
              <a:rPr lang="ko-KR" altLang="en-US" sz="1200" b="0" dirty="0" smtClean="0"/>
              <a:t>전용재고를 확인 하기 위해 </a:t>
            </a:r>
            <a:r>
              <a:rPr lang="en-US" altLang="ko-KR" sz="1200" b="0" dirty="0" smtClean="0"/>
              <a:t>SAP</a:t>
            </a:r>
            <a:r>
              <a:rPr lang="ko-KR" altLang="en-US" sz="1200" b="0" dirty="0" smtClean="0"/>
              <a:t>의 재고를 실시간 필요 시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 </a:t>
            </a:r>
            <a:r>
              <a:rPr lang="ko-KR" altLang="en-US" sz="1200" b="0" dirty="0" smtClean="0"/>
              <a:t>호출하여 조회 </a:t>
            </a:r>
            <a:r>
              <a:rPr lang="ko-KR" altLang="en-US" sz="1200" dirty="0" smtClean="0">
                <a:solidFill>
                  <a:srgbClr val="0000FF"/>
                </a:solidFill>
              </a:rPr>
              <a:t>및 보충하는</a:t>
            </a:r>
            <a:r>
              <a:rPr lang="ko-KR" altLang="en-US" sz="1200" b="0" dirty="0" smtClean="0"/>
              <a:t> 기능을 목적으로 한다</a:t>
            </a:r>
            <a:r>
              <a:rPr lang="en-US" altLang="ko-KR" sz="1200" b="0" dirty="0" smtClean="0"/>
              <a:t>.</a:t>
            </a:r>
          </a:p>
          <a:p>
            <a:pPr marL="228600" indent="-228600">
              <a:buAutoNum type="arabicPeriod" startAt="2"/>
              <a:defRPr/>
            </a:pPr>
            <a:r>
              <a:rPr lang="ko-KR" altLang="en-US" sz="1200" b="0" dirty="0" smtClean="0"/>
              <a:t>재고 조회 시 </a:t>
            </a:r>
            <a:r>
              <a:rPr lang="en-US" altLang="ko-KR" sz="1200" b="0" dirty="0" smtClean="0"/>
              <a:t>BATCH Level</a:t>
            </a:r>
            <a:r>
              <a:rPr lang="ko-KR" altLang="en-US" sz="1200" b="0" dirty="0" smtClean="0"/>
              <a:t>로는 조회하지 않는다</a:t>
            </a:r>
            <a:r>
              <a:rPr lang="en-US" altLang="ko-KR" sz="1200" b="0" dirty="0" smtClean="0"/>
              <a:t>.</a:t>
            </a:r>
          </a:p>
          <a:p>
            <a:pPr marL="228600" indent="-228600">
              <a:buAutoNum type="arabicPeriod" startAt="2"/>
              <a:defRPr/>
            </a:pPr>
            <a:r>
              <a:rPr lang="ko-KR" altLang="en-US" sz="1200" b="0" dirty="0" smtClean="0">
                <a:solidFill>
                  <a:srgbClr val="0000FF"/>
                </a:solidFill>
              </a:rPr>
              <a:t>재고보충 주문은 </a:t>
            </a:r>
            <a:r>
              <a:rPr lang="en-US" altLang="ko-KR" sz="1200" b="0" dirty="0" smtClean="0">
                <a:solidFill>
                  <a:srgbClr val="0000FF"/>
                </a:solidFill>
              </a:rPr>
              <a:t>SAP</a:t>
            </a:r>
            <a:r>
              <a:rPr lang="ko-KR" altLang="en-US" sz="1200" b="0" dirty="0" smtClean="0">
                <a:solidFill>
                  <a:srgbClr val="0000FF"/>
                </a:solidFill>
              </a:rPr>
              <a:t>에서 입력한다</a:t>
            </a:r>
            <a:r>
              <a:rPr lang="en-US" altLang="ko-KR" sz="1200" b="0" dirty="0" smtClean="0">
                <a:solidFill>
                  <a:srgbClr val="0000FF"/>
                </a:solidFill>
              </a:rPr>
              <a:t>.</a:t>
            </a:r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 smtClean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marL="182563" indent="-182563">
              <a:buFontTx/>
              <a:buAutoNum type="arabicPeriod"/>
              <a:defRPr/>
            </a:pPr>
            <a:r>
              <a:rPr lang="ko-KR" altLang="en-US" sz="1200" b="0" dirty="0" smtClean="0"/>
              <a:t>실시간 재고 조회를 전제 조건으로 하고</a:t>
            </a:r>
            <a:r>
              <a:rPr lang="en-US" altLang="ko-KR" sz="1200" b="0" dirty="0" smtClean="0"/>
              <a:t>, </a:t>
            </a:r>
            <a:r>
              <a:rPr lang="ko-KR" altLang="en-US" sz="1200" b="0" dirty="0" err="1" smtClean="0"/>
              <a:t>싯점별</a:t>
            </a:r>
            <a:r>
              <a:rPr lang="ko-KR" altLang="en-US" sz="1200" b="0" dirty="0" smtClean="0"/>
              <a:t> 재고</a:t>
            </a:r>
            <a:endParaRPr lang="en-US" altLang="ko-KR" sz="1200" b="0" dirty="0" smtClean="0"/>
          </a:p>
          <a:p>
            <a:pPr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</a:t>
            </a:r>
            <a:r>
              <a:rPr lang="ko-KR" altLang="en-US" sz="1200" b="0" dirty="0" smtClean="0"/>
              <a:t>이력관리는 하지 않는다</a:t>
            </a:r>
            <a:r>
              <a:rPr lang="en-US" altLang="ko-KR" sz="1200" b="0" dirty="0" smtClean="0"/>
              <a:t>.</a:t>
            </a:r>
          </a:p>
          <a:p>
            <a:pPr>
              <a:buNone/>
              <a:defRPr/>
            </a:pPr>
            <a:r>
              <a:rPr lang="en-US" altLang="ko-KR" sz="1200" b="0" dirty="0" smtClean="0"/>
              <a:t>2. </a:t>
            </a:r>
            <a:r>
              <a:rPr lang="ko-KR" altLang="en-US" sz="1200" b="0" dirty="0" err="1" smtClean="0"/>
              <a:t>백암</a:t>
            </a:r>
            <a:r>
              <a:rPr lang="ko-KR" altLang="en-US" sz="1200" b="0" dirty="0" smtClean="0"/>
              <a:t> 물류창고에 </a:t>
            </a:r>
            <a:r>
              <a:rPr lang="en-US" altLang="ko-KR" sz="1200" b="0" dirty="0" smtClean="0"/>
              <a:t>Mall </a:t>
            </a:r>
            <a:r>
              <a:rPr lang="ko-KR" altLang="en-US" sz="1200" b="0" dirty="0" smtClean="0"/>
              <a:t>전용재고의 보충은 </a:t>
            </a:r>
            <a:r>
              <a:rPr lang="en-US" altLang="ko-KR" sz="1200" b="0" dirty="0" smtClean="0"/>
              <a:t>SAP</a:t>
            </a:r>
          </a:p>
          <a:p>
            <a:pPr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</a:t>
            </a:r>
            <a:r>
              <a:rPr lang="ko-KR" altLang="en-US" sz="1200" b="0" dirty="0" smtClean="0"/>
              <a:t>에서 처리하고</a:t>
            </a:r>
            <a:r>
              <a:rPr lang="en-US" altLang="ko-KR" sz="1200" b="0" dirty="0" smtClean="0"/>
              <a:t>, Mall</a:t>
            </a:r>
            <a:r>
              <a:rPr lang="ko-KR" altLang="en-US" sz="1200" b="0" dirty="0" smtClean="0"/>
              <a:t>에서 직접적인 </a:t>
            </a:r>
            <a:r>
              <a:rPr lang="en-US" altLang="ko-KR" sz="1200" b="0" dirty="0" smtClean="0"/>
              <a:t>Transaction</a:t>
            </a:r>
            <a:r>
              <a:rPr lang="ko-KR" altLang="en-US" sz="1200" b="0" dirty="0" smtClean="0"/>
              <a:t>은 일으키지</a:t>
            </a:r>
            <a:endParaRPr lang="en-US" altLang="ko-KR" sz="1200" b="0" dirty="0" smtClean="0"/>
          </a:p>
          <a:p>
            <a:pPr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</a:t>
            </a:r>
            <a:r>
              <a:rPr lang="ko-KR" altLang="en-US" sz="1200" b="0" dirty="0" smtClean="0"/>
              <a:t>않는다</a:t>
            </a:r>
            <a:r>
              <a:rPr lang="en-US" altLang="ko-KR" sz="1200" b="0" dirty="0" smtClean="0"/>
              <a:t>.</a:t>
            </a:r>
          </a:p>
          <a:p>
            <a:pPr>
              <a:buNone/>
              <a:defRPr/>
            </a:pPr>
            <a:r>
              <a:rPr lang="en-US" altLang="ko-KR" sz="1200" b="0" dirty="0" smtClean="0"/>
              <a:t>3. </a:t>
            </a:r>
            <a:r>
              <a:rPr lang="ko-KR" altLang="en-US" sz="1200" b="0" dirty="0" smtClean="0"/>
              <a:t>쇼핑몰 관리자는 </a:t>
            </a:r>
            <a:r>
              <a:rPr lang="en-US" altLang="ko-KR" sz="1200" b="0" dirty="0" smtClean="0"/>
              <a:t>Mall </a:t>
            </a:r>
            <a:r>
              <a:rPr lang="ko-KR" altLang="en-US" sz="1200" b="0" dirty="0" smtClean="0"/>
              <a:t>전용재고의 안전재고를 관리하여</a:t>
            </a:r>
            <a:r>
              <a:rPr lang="en-US" altLang="ko-KR" sz="1200" b="0" dirty="0" smtClean="0"/>
              <a:t>, </a:t>
            </a:r>
            <a:r>
              <a:rPr lang="ko-KR" altLang="en-US" sz="1200" b="0" dirty="0" smtClean="0"/>
              <a:t>보충주문을 발행한다</a:t>
            </a:r>
            <a:r>
              <a:rPr lang="en-US" altLang="ko-KR" sz="1200" b="0" dirty="0" smtClean="0"/>
              <a:t>.</a:t>
            </a:r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SD3.1.1 Shopping Mall </a:t>
            </a:r>
            <a:r>
              <a:rPr lang="ko-KR" altLang="en-US" dirty="0" smtClean="0"/>
              <a:t>재고 조회 및 보충 </a:t>
            </a:r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6734836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SD3.1.1 Shopping Mall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 조회 및 보충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재고이전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 smtClean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endParaRPr lang="en-US" altLang="ko-KR" sz="1200" b="0" dirty="0" smtClean="0">
              <a:solidFill>
                <a:schemeClr val="tx1"/>
              </a:solidFill>
            </a:endParaRPr>
          </a:p>
        </p:txBody>
      </p:sp>
      <p:sp>
        <p:nvSpPr>
          <p:cNvPr id="10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14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 smtClean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Mall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에서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SAP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재고조회는 실시간 재고조회이다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</a:t>
            </a: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Font typeface="Wingdings" panose="05000000000000000000" pitchFamily="2" charset="2"/>
              <a:buAutoNum type="arabicPeriod"/>
              <a:defRPr/>
            </a:pPr>
            <a:r>
              <a:rPr lang="ko-KR" altLang="en-US" sz="1200" b="0" dirty="0" err="1" smtClean="0">
                <a:solidFill>
                  <a:schemeClr val="tx1"/>
                </a:solidFill>
              </a:rPr>
              <a:t>백암물류센터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 內  완제품창고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Mall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전용창고로의 이동은</a:t>
            </a:r>
            <a:endParaRPr lang="en-US" altLang="ko-KR" sz="12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이전전기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( MIGO )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이용하여 처리 한다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  <a:endParaRPr lang="en-US" altLang="ko-KR" sz="12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861441"/>
              </p:ext>
            </p:extLst>
          </p:nvPr>
        </p:nvGraphicFramePr>
        <p:xfrm>
          <a:off x="271686" y="1421348"/>
          <a:ext cx="9361262" cy="481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2953666"/>
                <a:gridCol w="2303140"/>
              </a:tblGrid>
              <a:tr h="279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Shopping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Mall Sys.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 (F&amp;N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 관리자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504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u="none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u="none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1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SD3.1.1 </a:t>
            </a:r>
            <a:r>
              <a:rPr lang="en-US" altLang="ko-KR" dirty="0"/>
              <a:t>Shopping Mall </a:t>
            </a:r>
            <a:r>
              <a:rPr lang="ko-KR" altLang="en-US" dirty="0"/>
              <a:t>재고 조회 및 보충   </a:t>
            </a:r>
            <a:endParaRPr lang="ko-KR" altLang="en-US" dirty="0" smtClean="0"/>
          </a:p>
        </p:txBody>
      </p:sp>
      <p:graphicFrame>
        <p:nvGraphicFramePr>
          <p:cNvPr id="30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8374898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SD3.1.1 Shopping Mall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 조회 및 보충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재고이전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1423958" y="2191012"/>
            <a:ext cx="1296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제품별 재고 조회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In POS</a:t>
            </a: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AutoShape 66"/>
          <p:cNvSpPr>
            <a:spLocks noChangeArrowheads="1"/>
          </p:cNvSpPr>
          <p:nvPr/>
        </p:nvSpPr>
        <p:spPr bwMode="auto">
          <a:xfrm>
            <a:off x="5384254" y="2132856"/>
            <a:ext cx="1295400" cy="492414"/>
          </a:xfrm>
          <a:prstGeom prst="flowChartMagneticDisk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SAP </a:t>
            </a:r>
            <a:r>
              <a:rPr kumimoji="0"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재고현황</a:t>
            </a:r>
            <a:endParaRPr kumimoji="0" lang="en-US" altLang="ko-KR" sz="1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/>
            <a:r>
              <a:rPr kumimoji="0"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TABLE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79998" y="2060848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INTERFACE (</a:t>
            </a:r>
            <a:r>
              <a:rPr lang="ko-KR" altLang="en-US" dirty="0" smtClean="0">
                <a:solidFill>
                  <a:srgbClr val="FF0000"/>
                </a:solidFill>
              </a:rPr>
              <a:t>배치</a:t>
            </a:r>
            <a:r>
              <a:rPr lang="en-US" altLang="ko-KR" dirty="0" smtClean="0">
                <a:solidFill>
                  <a:srgbClr val="FF0000"/>
                </a:solidFill>
              </a:rPr>
              <a:t>:mall</a:t>
            </a:r>
            <a:r>
              <a:rPr lang="ko-KR" altLang="en-US" dirty="0" smtClean="0">
                <a:solidFill>
                  <a:srgbClr val="FF0000"/>
                </a:solidFill>
              </a:rPr>
              <a:t>에서 정의한다</a:t>
            </a:r>
            <a:r>
              <a:rPr lang="en-US" altLang="ko-KR" smtClean="0">
                <a:solidFill>
                  <a:srgbClr val="FF0000"/>
                </a:solidFill>
              </a:rPr>
              <a:t>.)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5" name="AutoShape 48"/>
          <p:cNvSpPr>
            <a:spLocks noChangeArrowheads="1"/>
          </p:cNvSpPr>
          <p:nvPr/>
        </p:nvSpPr>
        <p:spPr bwMode="auto">
          <a:xfrm>
            <a:off x="1423814" y="3140967"/>
            <a:ext cx="1295400" cy="569729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재고부족 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&amp;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보충필요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?</a:t>
            </a:r>
          </a:p>
        </p:txBody>
      </p:sp>
      <p:cxnSp>
        <p:nvCxnSpPr>
          <p:cNvPr id="20" name="직선 화살표 연결선 19"/>
          <p:cNvCxnSpPr/>
          <p:nvPr/>
        </p:nvCxnSpPr>
        <p:spPr bwMode="auto">
          <a:xfrm>
            <a:off x="2036465" y="2551012"/>
            <a:ext cx="0" cy="589955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AutoShape 65"/>
          <p:cNvSpPr>
            <a:spLocks noChangeArrowheads="1"/>
          </p:cNvSpPr>
          <p:nvPr/>
        </p:nvSpPr>
        <p:spPr bwMode="auto">
          <a:xfrm>
            <a:off x="1423814" y="4365144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재고 현황 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Report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17518" y="3944089"/>
            <a:ext cx="526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algn="ctr"/>
          </a:lstStyle>
          <a:p>
            <a:r>
              <a:rPr lang="en-US" altLang="ko-KR" dirty="0"/>
              <a:t>NO</a:t>
            </a:r>
            <a:endParaRPr lang="ko-KR" altLang="en-US" dirty="0"/>
          </a:p>
        </p:txBody>
      </p:sp>
      <p:cxnSp>
        <p:nvCxnSpPr>
          <p:cNvPr id="53" name="직선 화살표 연결선 52"/>
          <p:cNvCxnSpPr/>
          <p:nvPr/>
        </p:nvCxnSpPr>
        <p:spPr bwMode="auto">
          <a:xfrm>
            <a:off x="2036465" y="3710696"/>
            <a:ext cx="0" cy="589955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6" name="Rectangle 71"/>
          <p:cNvSpPr>
            <a:spLocks noChangeArrowheads="1"/>
          </p:cNvSpPr>
          <p:nvPr/>
        </p:nvSpPr>
        <p:spPr bwMode="auto">
          <a:xfrm>
            <a:off x="5384998" y="3181769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저장위치간 </a:t>
            </a:r>
            <a:endParaRPr kumimoji="0" lang="en-US" altLang="ko-KR" sz="1000" dirty="0" smtClean="0">
              <a:solidFill>
                <a:schemeClr val="tx1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재고 이동요청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57" name="Rectangle 71"/>
          <p:cNvSpPr>
            <a:spLocks noChangeArrowheads="1"/>
          </p:cNvSpPr>
          <p:nvPr/>
        </p:nvSpPr>
        <p:spPr bwMode="auto">
          <a:xfrm>
            <a:off x="7976542" y="4243117"/>
            <a:ext cx="12960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/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WMS  </a:t>
            </a: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재고 이전</a:t>
            </a:r>
            <a:endParaRPr kumimoji="0" lang="en-US" altLang="ko-KR" sz="100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당일보충</a:t>
            </a:r>
            <a:r>
              <a:rPr kumimoji="0" lang="en-US" altLang="ko-KR" sz="100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8" name="Rectangle 71"/>
          <p:cNvSpPr>
            <a:spLocks noChangeArrowheads="1"/>
          </p:cNvSpPr>
          <p:nvPr/>
        </p:nvSpPr>
        <p:spPr bwMode="auto">
          <a:xfrm>
            <a:off x="5384998" y="5326402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Mall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전용창고 </a:t>
            </a:r>
            <a:endParaRPr kumimoji="0" lang="en-US" altLang="ko-KR" sz="1000" dirty="0" smtClean="0">
              <a:solidFill>
                <a:schemeClr val="tx1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재고 입고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766293" y="3115373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Yes</a:t>
            </a:r>
            <a:endParaRPr lang="ko-KR" altLang="en-US" dirty="0"/>
          </a:p>
        </p:txBody>
      </p:sp>
      <p:cxnSp>
        <p:nvCxnSpPr>
          <p:cNvPr id="46" name="직선 화살표 연결선 45"/>
          <p:cNvCxnSpPr>
            <a:stCxn id="35" idx="3"/>
          </p:cNvCxnSpPr>
          <p:nvPr/>
        </p:nvCxnSpPr>
        <p:spPr bwMode="auto">
          <a:xfrm>
            <a:off x="2719958" y="2371012"/>
            <a:ext cx="2592288" cy="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1" name="직선 화살표 연결선 70"/>
          <p:cNvCxnSpPr/>
          <p:nvPr/>
        </p:nvCxnSpPr>
        <p:spPr bwMode="auto">
          <a:xfrm>
            <a:off x="2719958" y="3425831"/>
            <a:ext cx="2592288" cy="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꺾인 연결선 68"/>
          <p:cNvCxnSpPr>
            <a:stCxn id="56" idx="3"/>
            <a:endCxn id="57" idx="0"/>
          </p:cNvCxnSpPr>
          <p:nvPr/>
        </p:nvCxnSpPr>
        <p:spPr bwMode="auto">
          <a:xfrm>
            <a:off x="6680398" y="3361769"/>
            <a:ext cx="1944144" cy="881348"/>
          </a:xfrm>
          <a:prstGeom prst="bentConnector2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꺾인 연결선 71"/>
          <p:cNvCxnSpPr>
            <a:stCxn id="57" idx="2"/>
            <a:endCxn id="58" idx="3"/>
          </p:cNvCxnSpPr>
          <p:nvPr/>
        </p:nvCxnSpPr>
        <p:spPr bwMode="auto">
          <a:xfrm rot="5400000">
            <a:off x="7200828" y="4082687"/>
            <a:ext cx="903285" cy="1944144"/>
          </a:xfrm>
          <a:prstGeom prst="bentConnector2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3" name="Text Box 151"/>
          <p:cNvSpPr txBox="1">
            <a:spLocks noChangeArrowheads="1"/>
          </p:cNvSpPr>
          <p:nvPr/>
        </p:nvSpPr>
        <p:spPr bwMode="auto">
          <a:xfrm>
            <a:off x="2179315" y="1988840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SD3.1.1-1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6" name="Text Box 151"/>
          <p:cNvSpPr txBox="1">
            <a:spLocks noChangeArrowheads="1"/>
          </p:cNvSpPr>
          <p:nvPr/>
        </p:nvSpPr>
        <p:spPr bwMode="auto">
          <a:xfrm>
            <a:off x="2179315" y="2977449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SD3.1.1-3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8" name="Text Box 151"/>
          <p:cNvSpPr txBox="1">
            <a:spLocks noChangeArrowheads="1"/>
          </p:cNvSpPr>
          <p:nvPr/>
        </p:nvSpPr>
        <p:spPr bwMode="auto">
          <a:xfrm>
            <a:off x="6248350" y="1916832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SD3.1.1-2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9" name="Text Box 151"/>
          <p:cNvSpPr txBox="1">
            <a:spLocks noChangeArrowheads="1"/>
          </p:cNvSpPr>
          <p:nvPr/>
        </p:nvSpPr>
        <p:spPr bwMode="auto">
          <a:xfrm>
            <a:off x="6266805" y="2905441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SD3.1.1-4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0" name="Text Box 151"/>
          <p:cNvSpPr txBox="1">
            <a:spLocks noChangeArrowheads="1"/>
          </p:cNvSpPr>
          <p:nvPr/>
        </p:nvSpPr>
        <p:spPr bwMode="auto">
          <a:xfrm>
            <a:off x="6266805" y="5042221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SD3.1.1-6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1" name="Text Box 151"/>
          <p:cNvSpPr txBox="1">
            <a:spLocks noChangeArrowheads="1"/>
          </p:cNvSpPr>
          <p:nvPr/>
        </p:nvSpPr>
        <p:spPr bwMode="auto">
          <a:xfrm>
            <a:off x="8893408" y="3989092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SD3.1.1-5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463506" y="3146913"/>
            <a:ext cx="1475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INTERFACE</a:t>
            </a:r>
          </a:p>
          <a:p>
            <a:pPr algn="ctr"/>
            <a:r>
              <a:rPr lang="ko-KR" altLang="en-US" dirty="0" smtClean="0">
                <a:solidFill>
                  <a:srgbClr val="FF0000"/>
                </a:solidFill>
              </a:rPr>
              <a:t>전날 오후</a:t>
            </a:r>
            <a:r>
              <a:rPr lang="en-US" altLang="ko-KR" dirty="0" smtClean="0">
                <a:solidFill>
                  <a:srgbClr val="FF0000"/>
                </a:solidFill>
              </a:rPr>
              <a:t>6</a:t>
            </a:r>
            <a:r>
              <a:rPr lang="ko-KR" altLang="en-US" dirty="0" smtClean="0">
                <a:solidFill>
                  <a:srgbClr val="FF0000"/>
                </a:solidFill>
              </a:rPr>
              <a:t>시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886751" y="4992320"/>
            <a:ext cx="1475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INTERFACE</a:t>
            </a:r>
          </a:p>
          <a:p>
            <a:pPr algn="ctr"/>
            <a:r>
              <a:rPr lang="ko-KR" altLang="en-US" dirty="0" smtClean="0">
                <a:solidFill>
                  <a:srgbClr val="FF0000"/>
                </a:solidFill>
              </a:rPr>
              <a:t>오전 </a:t>
            </a:r>
            <a:r>
              <a:rPr lang="en-US" altLang="ko-KR" dirty="0" smtClean="0">
                <a:solidFill>
                  <a:srgbClr val="FF0000"/>
                </a:solidFill>
              </a:rPr>
              <a:t>12</a:t>
            </a:r>
            <a:r>
              <a:rPr lang="ko-KR" altLang="en-US" dirty="0" smtClean="0">
                <a:solidFill>
                  <a:srgbClr val="FF0000"/>
                </a:solidFill>
              </a:rPr>
              <a:t>시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15902" y="3840804"/>
            <a:ext cx="5077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>
                <a:solidFill>
                  <a:srgbClr val="FF0000"/>
                </a:solidFill>
              </a:rPr>
              <a:t>쇼핑몰 재고는 </a:t>
            </a:r>
            <a:r>
              <a:rPr lang="en-US" altLang="ko-KR" dirty="0" smtClean="0">
                <a:solidFill>
                  <a:srgbClr val="FF0000"/>
                </a:solidFill>
              </a:rPr>
              <a:t>SAP</a:t>
            </a:r>
            <a:r>
              <a:rPr lang="ko-KR" altLang="en-US" dirty="0" smtClean="0">
                <a:solidFill>
                  <a:srgbClr val="FF0000"/>
                </a:solidFill>
              </a:rPr>
              <a:t>에서 정해진 시간에 인터페이스로 가져간다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ko-KR" altLang="en-US" dirty="0" smtClean="0">
                <a:solidFill>
                  <a:srgbClr val="FF0000"/>
                </a:solidFill>
              </a:rPr>
              <a:t>인터페이스 시간은 물류협의 이후 </a:t>
            </a:r>
            <a:r>
              <a:rPr lang="en-US" altLang="ko-KR" dirty="0" smtClean="0">
                <a:solidFill>
                  <a:srgbClr val="FF0000"/>
                </a:solidFill>
              </a:rPr>
              <a:t>F&amp;N </a:t>
            </a:r>
            <a:r>
              <a:rPr lang="ko-KR" altLang="en-US" dirty="0" smtClean="0">
                <a:solidFill>
                  <a:srgbClr val="FF0000"/>
                </a:solidFill>
              </a:rPr>
              <a:t>결정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91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795908"/>
              </p:ext>
            </p:extLst>
          </p:nvPr>
        </p:nvGraphicFramePr>
        <p:xfrm>
          <a:off x="271462" y="1796827"/>
          <a:ext cx="9361487" cy="3451070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5809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No.t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93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SD3.1.1-1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algn="l"/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제품별 재고 조회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/>
                      <a:r>
                        <a:rPr kumimoji="0" lang="en-US" altLang="ko-KR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In POS</a:t>
                      </a: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Shopping Mall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운영관리자가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재고를 조회 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( Interface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주기는 실시간 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Interface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SD3.1.1-2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0" latinLnBrk="1" hangingPunct="0">
                        <a:spcBef>
                          <a:spcPct val="20000"/>
                        </a:spcBef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SAP </a:t>
                      </a: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재고현황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algn="l" defTabSz="914400" rtl="0" eaLnBrk="0" latinLnBrk="1" hangingPunct="0">
                        <a:spcBef>
                          <a:spcPct val="20000"/>
                        </a:spcBef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TABLE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재고관련 실적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읽는다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 ( Shopping Mall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재고를 읽는다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SD3.1.1-3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0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buFontTx/>
                        <a:buNone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재고부족 </a:t>
                      </a: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&amp;</a:t>
                      </a:r>
                    </a:p>
                    <a:p>
                      <a:pPr marL="0" algn="l" defTabSz="914400" rtl="0" eaLnBrk="0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buFontTx/>
                        <a:buNone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보충필요</a:t>
                      </a: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?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재고에 대한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Shopping Mall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 보충이 필요한지를 판단한다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Shopping Mall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 수준에 대한 사전 정의 필요 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SD3.1.1-4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0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buFontTx/>
                        <a:buNone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저장위치간 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algn="l" defTabSz="914400" rtl="0" eaLnBrk="0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buFontTx/>
                        <a:buNone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재고 이동요청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내에서 저장위치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백암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완제품 창고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 Mall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전용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sym typeface="Wingdings" panose="05000000000000000000" pitchFamily="2" charset="2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창고간으로 재고 이전 요청을 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.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Interface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SD3.1.1-5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WMS  </a:t>
                      </a:r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재고 이전</a:t>
                      </a:r>
                      <a:endParaRPr kumimoji="0" lang="en-US" altLang="ko-KR" sz="1000" b="1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/>
                      <a:endParaRPr kumimoji="0" lang="en-US" altLang="ko-KR" sz="1000" b="1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백암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창고의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 Interface System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과 연계하여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재고이관 요청자료가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Interface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당일보충필요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3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SD3.1.1-6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Mall </a:t>
                      </a: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전용창고 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재고 입고</a:t>
                      </a: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처리된 내역을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Interface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되어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내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전용창고로 입고된다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Interface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sp>
        <p:nvSpPr>
          <p:cNvPr id="13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SD3.1.1 </a:t>
            </a:r>
            <a:r>
              <a:rPr lang="en-US" altLang="ko-KR" dirty="0"/>
              <a:t>Shopping Mall </a:t>
            </a:r>
            <a:r>
              <a:rPr lang="ko-KR" altLang="en-US" dirty="0"/>
              <a:t>재고 조회 및 보충 </a:t>
            </a:r>
            <a:endParaRPr lang="ko-KR" altLang="en-US" dirty="0" smtClean="0"/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0179273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SD3.1.1 Shopping Mall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 조회 및 보충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재고이전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7" name="Rectangle 214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SD3.1.1 </a:t>
            </a:r>
            <a:r>
              <a:rPr lang="en-US" altLang="ko-KR" dirty="0"/>
              <a:t>Shopping Mall </a:t>
            </a:r>
            <a:r>
              <a:rPr lang="ko-KR" altLang="en-US" dirty="0"/>
              <a:t>재고 조회 및 보충 </a:t>
            </a:r>
            <a:endParaRPr lang="ko-KR" altLang="en-US" dirty="0" smtClean="0"/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68938" y="1767929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AutoNum type="arabicPeriod"/>
            </a:pPr>
            <a:r>
              <a:rPr kumimoji="0" lang="ko-KR" altLang="en-US" sz="1200" dirty="0" smtClean="0">
                <a:solidFill>
                  <a:schemeClr val="tx1"/>
                </a:solidFill>
              </a:rPr>
              <a:t>업무  </a:t>
            </a:r>
            <a:r>
              <a:rPr kumimoji="0" lang="en-US" altLang="ko-KR" sz="1200" dirty="0">
                <a:solidFill>
                  <a:schemeClr val="tx1"/>
                </a:solidFill>
              </a:rPr>
              <a:t>Rule  </a:t>
            </a:r>
            <a:endParaRPr kumimoji="0" lang="en-US" altLang="ko-KR" sz="120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20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 smtClean="0">
                <a:solidFill>
                  <a:schemeClr val="tx1"/>
                </a:solidFill>
              </a:rPr>
              <a:t>    1)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ko-KR" altLang="en-US" sz="1000" b="0" dirty="0" err="1" smtClean="0">
                <a:solidFill>
                  <a:schemeClr val="tx1"/>
                </a:solidFill>
              </a:rPr>
              <a:t>오창공장의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 직접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Shopping Mall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재고 보충은 없다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.  (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모든 자사 관리 재고는  </a:t>
            </a:r>
            <a:r>
              <a:rPr kumimoji="0" lang="ko-KR" altLang="en-US" sz="1000" b="0" dirty="0" err="1" smtClean="0">
                <a:solidFill>
                  <a:schemeClr val="tx1"/>
                </a:solidFill>
              </a:rPr>
              <a:t>백암물류센터의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 완제품 창고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 Shopping Mall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전용재고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2) 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적정재고 보유 수량은 초기 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3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회전일 수준으로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관리 한다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   (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현업이 적정 보유 재고 수량 산정 필요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3) 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재고 보충 요청은 매일 </a:t>
            </a:r>
            <a:r>
              <a:rPr kumimoji="0" lang="ko-KR" altLang="en-US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오전 </a:t>
            </a:r>
            <a:r>
              <a:rPr kumimoji="0" lang="en-US" altLang="ko-KR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10</a:t>
            </a:r>
            <a:r>
              <a:rPr kumimoji="0" lang="ko-KR" altLang="en-US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시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기준으로 요청한다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 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4)  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재고 보충요청은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SAP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내에서 처리하며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,  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재고 이관에 따른 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WMS 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인터페이스는 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SAP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의 재고이전 프로세스의 기준에 따른다 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(  SAP 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업무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Rule 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필요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5)  MALL 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전용창고  </a:t>
            </a:r>
            <a:r>
              <a:rPr kumimoji="0" lang="en-US" altLang="ko-KR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 </a:t>
            </a:r>
            <a:r>
              <a:rPr kumimoji="0" lang="ko-KR" altLang="en-US" sz="1000" dirty="0" smtClean="0">
                <a:solidFill>
                  <a:schemeClr val="tx1"/>
                </a:solidFill>
                <a:sym typeface="Wingdings" panose="05000000000000000000" pitchFamily="2" charset="2"/>
              </a:rPr>
              <a:t>물류창고로  반품을 처리하는 것은 물류센터의 재고이전 프로세스를 준수 한다</a:t>
            </a:r>
            <a:endParaRPr kumimoji="0" lang="en-US" altLang="ko-KR" sz="10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200" dirty="0">
                <a:solidFill>
                  <a:schemeClr val="tx1"/>
                </a:solidFill>
              </a:rPr>
              <a:t>2</a:t>
            </a:r>
            <a:r>
              <a:rPr kumimoji="0" lang="en-US" altLang="ko-KR" sz="1200" dirty="0" smtClean="0">
                <a:solidFill>
                  <a:schemeClr val="tx1"/>
                </a:solidFill>
              </a:rPr>
              <a:t>. </a:t>
            </a:r>
            <a:r>
              <a:rPr kumimoji="0" lang="ko-KR" altLang="en-US" sz="1200" dirty="0">
                <a:solidFill>
                  <a:schemeClr val="tx1"/>
                </a:solidFill>
              </a:rPr>
              <a:t>주요 시스템 기능 </a:t>
            </a:r>
            <a:r>
              <a:rPr kumimoji="0" lang="ko-KR" altLang="en-US" sz="1200" dirty="0" smtClean="0">
                <a:solidFill>
                  <a:schemeClr val="tx1"/>
                </a:solidFill>
              </a:rPr>
              <a:t>사항</a:t>
            </a:r>
            <a:endParaRPr kumimoji="0" lang="en-US" altLang="ko-KR" sz="120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200" b="0" dirty="0">
                <a:solidFill>
                  <a:schemeClr val="tx1"/>
                </a:solidFill>
              </a:rPr>
              <a:t>  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1) SAP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내  저장위치간 이동에 따른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WMS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인터페이스 내역에  완제품 창고 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Shopping Mall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전용창고의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BIZ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유형도 포함  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(SAP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프로젝트 팀과 협의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2) 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저장위치간 재고 이동의 경우는 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BATCH Level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를 관리 한다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( Shopping Mall )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2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200" dirty="0" smtClean="0">
                <a:solidFill>
                  <a:schemeClr val="tx1"/>
                </a:solidFill>
                <a:sym typeface="Wingdings" panose="05000000000000000000" pitchFamily="2" charset="2"/>
              </a:rPr>
              <a:t>3.</a:t>
            </a:r>
            <a:r>
              <a:rPr kumimoji="0" lang="ko-KR" altLang="en-US" sz="1200" dirty="0" smtClean="0">
                <a:solidFill>
                  <a:schemeClr val="tx1"/>
                </a:solidFill>
                <a:sym typeface="Wingdings" panose="05000000000000000000" pitchFamily="2" charset="2"/>
              </a:rPr>
              <a:t>재고 할당 우선순위</a:t>
            </a:r>
            <a:endParaRPr kumimoji="0" lang="en-US" altLang="ko-KR" sz="120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1) EDI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유통업체 재고와 일반 재고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, Shopping Mall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재고에 대한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Shortage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등에 의한 재고 부족 및  전용재고 보유에 대한 업무 협의 필요   </a:t>
            </a:r>
            <a:endParaRPr kumimoji="0" lang="en-US" altLang="ko-KR" sz="10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   (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현업의 각 분야 별 담당자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)  </a:t>
            </a:r>
            <a:r>
              <a:rPr kumimoji="0" lang="ko-KR" altLang="en-US" sz="1000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채널별</a:t>
            </a:r>
            <a:r>
              <a:rPr kumimoji="0" lang="ko-KR" altLang="en-US" sz="1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 판매 계획에 따른 전체 재고 수준 정의 필요 </a:t>
            </a:r>
            <a:endParaRPr kumimoji="0" lang="en-US" altLang="ko-KR" sz="1000" dirty="0" smtClean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2691860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SD3.1.1 Shopping Mall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 조회 및 보충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SD3.1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재고이전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2017.09.19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953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Legend</a:t>
            </a:r>
            <a:endParaRPr lang="ko-KR" altLang="en-US" smtClean="0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 smtClean="0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59593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 smtClean="0">
                <a:solidFill>
                  <a:schemeClr val="bg1"/>
                </a:solidFill>
              </a:rPr>
              <a:t>용마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smtClean="0">
                <a:solidFill>
                  <a:schemeClr val="bg1"/>
                </a:solidFill>
              </a:rPr>
              <a:t>도매웹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28928</TotalTime>
  <Words>772</Words>
  <Application>Microsoft Office PowerPoint</Application>
  <PresentationFormat>사용자 지정</PresentationFormat>
  <Paragraphs>235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돋움</vt:lpstr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SD3.1.1 Shopping Mall 재고 조회 및 보충 </vt:lpstr>
      <vt:lpstr>SD3.1.1 Shopping Mall 재고 조회 및 보충   </vt:lpstr>
      <vt:lpstr>SD3.1.1 Shopping Mall 재고 조회 및 보충 </vt:lpstr>
      <vt:lpstr>SD3.1.1 Shopping Mall 재고 조회 및 보충 </vt:lpstr>
      <vt:lpstr>Diagram Legend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SEODOSEOK</cp:lastModifiedBy>
  <cp:revision>1065</cp:revision>
  <cp:lastPrinted>2001-03-14T06:43:19Z</cp:lastPrinted>
  <dcterms:created xsi:type="dcterms:W3CDTF">2000-09-28T11:17:09Z</dcterms:created>
  <dcterms:modified xsi:type="dcterms:W3CDTF">2018-04-20T05:15:02Z</dcterms:modified>
</cp:coreProperties>
</file>