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13" r:id="rId2"/>
    <p:sldId id="514" r:id="rId3"/>
    <p:sldId id="515" r:id="rId4"/>
    <p:sldId id="521" r:id="rId5"/>
    <p:sldId id="517" r:id="rId6"/>
    <p:sldId id="518" r:id="rId7"/>
    <p:sldId id="519" r:id="rId8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1"/>
            <p14:sldId id="517"/>
            <p14:sldId id="518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D56A19"/>
    <a:srgbClr val="E57725"/>
    <a:srgbClr val="DDDDDD"/>
    <a:srgbClr val="0000FF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15" autoAdjust="0"/>
    <p:restoredTop sz="96695" autoAdjust="0"/>
  </p:normalViewPr>
  <p:slideViewPr>
    <p:cSldViewPr showGuides="1">
      <p:cViewPr varScale="1">
        <p:scale>
          <a:sx n="111" d="100"/>
          <a:sy n="111" d="100"/>
        </p:scale>
        <p:origin x="1662" y="96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068613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16243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SD1.1.2 (</a:t>
            </a:r>
            <a:r>
              <a:rPr lang="ko-KR" altLang="en-US" sz="2000" kern="0" dirty="0" smtClean="0"/>
              <a:t>가맹점</a:t>
            </a:r>
            <a:r>
              <a:rPr lang="en-US" altLang="ko-KR" sz="2000" kern="0" dirty="0" smtClean="0"/>
              <a:t>,SIS )</a:t>
            </a:r>
            <a:r>
              <a:rPr lang="ko-KR" altLang="en-US" sz="2000" kern="0" dirty="0" smtClean="0"/>
              <a:t>거래처 마스터관리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987271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1.1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2017.10.18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수정 작성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Process description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수정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거래처 마스터 등록관리 일부 개별작업부분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en-US" altLang="ko-KR" sz="1200" b="0" dirty="0" smtClean="0"/>
              <a:t>SIS &amp; POS</a:t>
            </a:r>
            <a:r>
              <a:rPr lang="ko-KR" altLang="en-US" sz="1200" b="0" dirty="0" smtClean="0"/>
              <a:t>의 대표고객을 </a:t>
            </a:r>
            <a:r>
              <a:rPr lang="en-US" altLang="ko-KR" sz="1200" b="0" dirty="0" smtClean="0"/>
              <a:t>SAP</a:t>
            </a:r>
            <a:r>
              <a:rPr lang="ko-KR" altLang="en-US" sz="1200" b="0" dirty="0" smtClean="0"/>
              <a:t>에 생성하고 </a:t>
            </a:r>
            <a:r>
              <a:rPr lang="en-US" altLang="ko-KR" sz="1200" b="0" dirty="0" smtClean="0"/>
              <a:t>Interface</a:t>
            </a:r>
            <a:r>
              <a:rPr lang="ko-KR" altLang="en-US" sz="1200" b="0" dirty="0" smtClean="0"/>
              <a:t>를 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</a:t>
            </a:r>
            <a:r>
              <a:rPr lang="ko-KR" altLang="en-US" sz="1200" b="0" dirty="0" smtClean="0"/>
              <a:t>통하여  </a:t>
            </a:r>
            <a:r>
              <a:rPr lang="en-US" altLang="ko-KR" sz="1200" b="0" dirty="0" smtClean="0"/>
              <a:t>Mall &amp; POS system</a:t>
            </a:r>
            <a:r>
              <a:rPr lang="ko-KR" altLang="en-US" sz="1200" b="0" dirty="0" smtClean="0"/>
              <a:t>에</a:t>
            </a:r>
            <a:r>
              <a:rPr lang="en-US" altLang="ko-KR" sz="1200" b="0" dirty="0" smtClean="0"/>
              <a:t> </a:t>
            </a:r>
            <a:r>
              <a:rPr lang="ko-KR" altLang="en-US" sz="1200" b="0" dirty="0" smtClean="0"/>
              <a:t>전송한다</a:t>
            </a:r>
            <a:r>
              <a:rPr lang="en-US" altLang="ko-KR" sz="1200" b="0" dirty="0" smtClean="0"/>
              <a:t>.</a:t>
            </a:r>
          </a:p>
          <a:p>
            <a:pPr marL="0" indent="0">
              <a:buNone/>
              <a:defRPr/>
            </a:pPr>
            <a:r>
              <a:rPr lang="en-US" altLang="ko-KR" sz="1200" b="0" dirty="0" smtClean="0"/>
              <a:t>2. </a:t>
            </a:r>
            <a:r>
              <a:rPr lang="ko-KR" altLang="en-US" sz="1200" b="0" dirty="0" smtClean="0"/>
              <a:t>고객코드는 </a:t>
            </a:r>
            <a:r>
              <a:rPr lang="en-US" altLang="ko-KR" sz="1200" b="0" dirty="0" smtClean="0"/>
              <a:t>POS</a:t>
            </a:r>
            <a:r>
              <a:rPr lang="ko-KR" altLang="en-US" sz="1200" b="0" dirty="0"/>
              <a:t> </a:t>
            </a:r>
            <a:r>
              <a:rPr lang="ko-KR" altLang="en-US" sz="1200" b="0" dirty="0" smtClean="0"/>
              <a:t>가맹점의 </a:t>
            </a:r>
            <a:r>
              <a:rPr lang="ko-KR" altLang="en-US" sz="1200" b="0" dirty="0"/>
              <a:t> </a:t>
            </a:r>
            <a:r>
              <a:rPr lang="ko-KR" altLang="en-US" sz="1200" b="0" dirty="0" smtClean="0"/>
              <a:t>매장단위로 대표고객마스터를 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ko-KR" altLang="en-US" sz="1200" b="0" dirty="0"/>
              <a:t> </a:t>
            </a:r>
            <a:r>
              <a:rPr lang="ko-KR" altLang="en-US" sz="1200" b="0" dirty="0" smtClean="0"/>
              <a:t> </a:t>
            </a:r>
            <a:r>
              <a:rPr lang="ko-KR" altLang="en-US" sz="1200" b="0" dirty="0" err="1" smtClean="0"/>
              <a:t>채번</a:t>
            </a:r>
            <a:r>
              <a:rPr lang="ko-KR" altLang="en-US" sz="1200" b="0" dirty="0" smtClean="0"/>
              <a:t> 한다</a:t>
            </a:r>
            <a:endParaRPr lang="en-US" altLang="ko-KR" sz="1200" dirty="0">
              <a:solidFill>
                <a:srgbClr val="FF0000"/>
              </a:solidFill>
            </a:endParaRPr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가맹점은 별도의 사업자 번호가 존재하여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ISSUE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가 없으나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SIS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고객은 사업자 중복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CHECK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및 등록에 대한 처리 방안필요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2. POS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대표고객의 경우 직영점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,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가맹점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, SIS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직영점 그룹 구분이 필요함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 </a:t>
            </a: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(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고객마스터의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“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고객그룹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”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필드로 구분하여 관리함 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1268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</p:txBody>
      </p:sp>
      <p:sp>
        <p:nvSpPr>
          <p:cNvPr id="11269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1.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초기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Data Migration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은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Excel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정리하여 시스템 별 자체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   Up-Load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실시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2.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대표고객은 자동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Interface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를 실시한다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 (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 신규 매장</a:t>
            </a: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</a:t>
            </a: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생성시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SD1.1.2 (</a:t>
            </a:r>
            <a:r>
              <a:rPr lang="ko-KR" altLang="en-US" dirty="0" smtClean="0"/>
              <a:t>가맹점</a:t>
            </a:r>
            <a:r>
              <a:rPr lang="en-US" altLang="ko-KR" dirty="0" smtClean="0"/>
              <a:t>,SIS )</a:t>
            </a:r>
            <a:r>
              <a:rPr lang="ko-KR" altLang="en-US" dirty="0" smtClean="0"/>
              <a:t>거래처 마스터관리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5669942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06431"/>
                <a:gridCol w="1089537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SD1.1.2 (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,SIS )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거래처 마스터관리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 BP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168580"/>
              </p:ext>
            </p:extLst>
          </p:nvPr>
        </p:nvGraphicFramePr>
        <p:xfrm>
          <a:off x="266700" y="1421348"/>
          <a:ext cx="9366026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9802"/>
                <a:gridCol w="2016224"/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 담당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담당자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68" name="제목 5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SD1.1.2 </a:t>
            </a:r>
            <a:r>
              <a:rPr lang="en-US" altLang="ko-KR" dirty="0"/>
              <a:t>(</a:t>
            </a:r>
            <a:r>
              <a:rPr lang="ko-KR" altLang="en-US" dirty="0"/>
              <a:t>가맹점</a:t>
            </a:r>
            <a:r>
              <a:rPr lang="en-US" altLang="ko-KR" dirty="0"/>
              <a:t>,SIS )</a:t>
            </a:r>
            <a:r>
              <a:rPr lang="ko-KR" altLang="en-US" dirty="0"/>
              <a:t>거래처 마스터관리</a:t>
            </a:r>
            <a:endParaRPr lang="ko-KR" altLang="en-US" dirty="0" smtClean="0"/>
          </a:p>
        </p:txBody>
      </p:sp>
      <p:sp>
        <p:nvSpPr>
          <p:cNvPr id="11271" name="Rectangle 33"/>
          <p:cNvSpPr>
            <a:spLocks noChangeArrowheads="1"/>
          </p:cNvSpPr>
          <p:nvPr/>
        </p:nvSpPr>
        <p:spPr bwMode="auto">
          <a:xfrm>
            <a:off x="2378075" y="115888"/>
            <a:ext cx="3392488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500">
              <a:solidFill>
                <a:schemeClr val="bg1"/>
              </a:solidFill>
            </a:endParaRPr>
          </a:p>
        </p:txBody>
      </p:sp>
      <p:sp>
        <p:nvSpPr>
          <p:cNvPr id="38" name="AutoShape 68"/>
          <p:cNvSpPr>
            <a:spLocks noChangeArrowheads="1"/>
          </p:cNvSpPr>
          <p:nvPr/>
        </p:nvSpPr>
        <p:spPr bwMode="auto">
          <a:xfrm rot="16200000">
            <a:off x="1495575" y="1413064"/>
            <a:ext cx="4318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900" dirty="0" smtClean="0">
                <a:solidFill>
                  <a:schemeClr val="tx1"/>
                </a:solidFill>
              </a:rPr>
              <a:t>신규 매장 개설</a:t>
            </a:r>
            <a:endParaRPr kumimoji="0" lang="en-US" altLang="ko-KR" sz="900" dirty="0" smtClean="0">
              <a:solidFill>
                <a:schemeClr val="tx1"/>
              </a:solidFill>
            </a:endParaRPr>
          </a:p>
        </p:txBody>
      </p:sp>
      <p:cxnSp>
        <p:nvCxnSpPr>
          <p:cNvPr id="54" name="AutoShape 73"/>
          <p:cNvCxnSpPr>
            <a:cxnSpLocks noChangeShapeType="1"/>
          </p:cNvCxnSpPr>
          <p:nvPr/>
        </p:nvCxnSpPr>
        <p:spPr bwMode="auto">
          <a:xfrm>
            <a:off x="1663404" y="2370726"/>
            <a:ext cx="0" cy="278681"/>
          </a:xfrm>
          <a:prstGeom prst="straightConnector1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AutoShape 73"/>
          <p:cNvCxnSpPr>
            <a:cxnSpLocks noChangeShapeType="1"/>
          </p:cNvCxnSpPr>
          <p:nvPr/>
        </p:nvCxnSpPr>
        <p:spPr bwMode="auto">
          <a:xfrm flipH="1">
            <a:off x="1663104" y="3165903"/>
            <a:ext cx="300" cy="339851"/>
          </a:xfrm>
          <a:prstGeom prst="straightConnector1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0" name="Text Box 151"/>
          <p:cNvSpPr txBox="1">
            <a:spLocks noChangeArrowheads="1"/>
          </p:cNvSpPr>
          <p:nvPr/>
        </p:nvSpPr>
        <p:spPr bwMode="auto">
          <a:xfrm>
            <a:off x="1783854" y="246489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SD1.1.2-1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0" name="Rectangle 71"/>
          <p:cNvSpPr>
            <a:spLocks noChangeArrowheads="1"/>
          </p:cNvSpPr>
          <p:nvPr/>
        </p:nvSpPr>
        <p:spPr bwMode="auto">
          <a:xfrm>
            <a:off x="3080142" y="3573056"/>
            <a:ext cx="12960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BP</a:t>
            </a: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거래처 </a:t>
            </a:r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필드</a:t>
            </a:r>
            <a:endParaRPr kumimoji="0" lang="en-US" altLang="ko-KR" sz="1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내</a:t>
            </a: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역</a:t>
            </a:r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정리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5" name="직선 화살표 연결선 4"/>
          <p:cNvCxnSpPr/>
          <p:nvPr/>
        </p:nvCxnSpPr>
        <p:spPr bwMode="auto">
          <a:xfrm>
            <a:off x="2359918" y="3715830"/>
            <a:ext cx="630059" cy="1202"/>
          </a:xfrm>
          <a:prstGeom prst="straightConnector1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" name="Rectangle 71"/>
          <p:cNvSpPr>
            <a:spLocks noChangeArrowheads="1"/>
          </p:cNvSpPr>
          <p:nvPr/>
        </p:nvSpPr>
        <p:spPr bwMode="auto">
          <a:xfrm>
            <a:off x="1015404" y="3530616"/>
            <a:ext cx="12960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900" dirty="0" smtClean="0">
                <a:solidFill>
                  <a:schemeClr val="tx1"/>
                </a:solidFill>
              </a:rPr>
              <a:t>BP</a:t>
            </a:r>
            <a:r>
              <a:rPr kumimoji="0" lang="ko-KR" altLang="en-US" sz="900" dirty="0" smtClean="0">
                <a:solidFill>
                  <a:schemeClr val="tx1"/>
                </a:solidFill>
              </a:rPr>
              <a:t>거래처생성</a:t>
            </a:r>
            <a:endParaRPr kumimoji="0"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59" name="AutoShape 65"/>
          <p:cNvSpPr>
            <a:spLocks noChangeArrowheads="1"/>
          </p:cNvSpPr>
          <p:nvPr/>
        </p:nvSpPr>
        <p:spPr bwMode="auto">
          <a:xfrm>
            <a:off x="1063775" y="2743972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매장세부 항목정의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61" name="직선 화살표 연결선 60"/>
          <p:cNvCxnSpPr/>
          <p:nvPr/>
        </p:nvCxnSpPr>
        <p:spPr bwMode="auto">
          <a:xfrm>
            <a:off x="4466163" y="3751854"/>
            <a:ext cx="630059" cy="1202"/>
          </a:xfrm>
          <a:prstGeom prst="straightConnector1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AutoShape 65"/>
          <p:cNvSpPr>
            <a:spLocks noChangeArrowheads="1"/>
          </p:cNvSpPr>
          <p:nvPr/>
        </p:nvSpPr>
        <p:spPr bwMode="auto">
          <a:xfrm>
            <a:off x="5228766" y="3573056"/>
            <a:ext cx="152364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POS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담당자 송부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67" name="Rectangle 71"/>
          <p:cNvSpPr>
            <a:spLocks noChangeArrowheads="1"/>
          </p:cNvSpPr>
          <p:nvPr/>
        </p:nvSpPr>
        <p:spPr bwMode="auto">
          <a:xfrm>
            <a:off x="7904678" y="3573016"/>
            <a:ext cx="12960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900" dirty="0" smtClean="0">
                <a:solidFill>
                  <a:schemeClr val="tx1"/>
                </a:solidFill>
              </a:rPr>
              <a:t>POS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900" dirty="0" smtClean="0">
                <a:solidFill>
                  <a:schemeClr val="tx1"/>
                </a:solidFill>
              </a:rPr>
              <a:t>마스터 등록</a:t>
            </a:r>
            <a:endParaRPr kumimoji="0" lang="en-US" altLang="ko-KR" sz="900" dirty="0" smtClean="0">
              <a:solidFill>
                <a:schemeClr val="tx1"/>
              </a:solidFill>
            </a:endParaRPr>
          </a:p>
        </p:txBody>
      </p:sp>
      <p:cxnSp>
        <p:nvCxnSpPr>
          <p:cNvPr id="69" name="직선 화살표 연결선 68"/>
          <p:cNvCxnSpPr/>
          <p:nvPr/>
        </p:nvCxnSpPr>
        <p:spPr bwMode="auto">
          <a:xfrm>
            <a:off x="6828388" y="3751854"/>
            <a:ext cx="932130" cy="1202"/>
          </a:xfrm>
          <a:prstGeom prst="straightConnector1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" name="Text Box 151"/>
          <p:cNvSpPr txBox="1">
            <a:spLocks noChangeArrowheads="1"/>
          </p:cNvSpPr>
          <p:nvPr/>
        </p:nvSpPr>
        <p:spPr bwMode="auto">
          <a:xfrm>
            <a:off x="1783854" y="330519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SD1.1.2-2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1" name="Text Box 151"/>
          <p:cNvSpPr txBox="1">
            <a:spLocks noChangeArrowheads="1"/>
          </p:cNvSpPr>
          <p:nvPr/>
        </p:nvSpPr>
        <p:spPr bwMode="auto">
          <a:xfrm>
            <a:off x="3868666" y="337720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SD1.1.2-3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2" name="Text Box 151"/>
          <p:cNvSpPr txBox="1">
            <a:spLocks noChangeArrowheads="1"/>
          </p:cNvSpPr>
          <p:nvPr/>
        </p:nvSpPr>
        <p:spPr bwMode="auto">
          <a:xfrm>
            <a:off x="6176886" y="337720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SD1.1.2-4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21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9159620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SD1.1.2 (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,SIS )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거래처 마스터관리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 BP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958595" y="3510927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</a:p>
          <a:p>
            <a:r>
              <a:rPr lang="ko-KR" altLang="en-US" dirty="0" smtClean="0"/>
              <a:t>생성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변경시</a:t>
            </a:r>
            <a:endParaRPr lang="ko-KR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16502" y="4070133"/>
            <a:ext cx="21438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*</a:t>
            </a:r>
            <a:r>
              <a:rPr lang="ko-KR" altLang="en-US" sz="1000" dirty="0" smtClean="0"/>
              <a:t>거래처 마스터는 필수 항목 값만 인터페이스 하며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기타 추가 정보는 생성 </a:t>
            </a:r>
            <a:r>
              <a:rPr lang="ko-KR" altLang="en-US" sz="1000" dirty="0" err="1" smtClean="0"/>
              <a:t>변경시</a:t>
            </a:r>
            <a:r>
              <a:rPr lang="ko-KR" altLang="en-US" sz="1000" dirty="0" smtClean="0"/>
              <a:t> </a:t>
            </a:r>
            <a:r>
              <a:rPr lang="en-US" altLang="ko-KR" sz="1000" dirty="0" smtClean="0"/>
              <a:t>POS </a:t>
            </a:r>
            <a:r>
              <a:rPr lang="ko-KR" altLang="en-US" sz="1000" dirty="0" smtClean="0"/>
              <a:t>시스템에서 수작업으로 반영한다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  <p:sp>
        <p:nvSpPr>
          <p:cNvPr id="23" name="Text Box 151"/>
          <p:cNvSpPr txBox="1">
            <a:spLocks noChangeArrowheads="1"/>
          </p:cNvSpPr>
          <p:nvPr/>
        </p:nvSpPr>
        <p:spPr bwMode="auto">
          <a:xfrm>
            <a:off x="8660035" y="340094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SD1.1.2-5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967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SD1.1.2 </a:t>
            </a:r>
            <a:r>
              <a:rPr lang="en-US" altLang="ko-KR" dirty="0"/>
              <a:t>(</a:t>
            </a:r>
            <a:r>
              <a:rPr lang="ko-KR" altLang="en-US" dirty="0"/>
              <a:t>가맹점</a:t>
            </a:r>
            <a:r>
              <a:rPr lang="en-US" altLang="ko-KR" dirty="0"/>
              <a:t>,SIS )</a:t>
            </a:r>
            <a:r>
              <a:rPr lang="ko-KR" altLang="en-US" dirty="0"/>
              <a:t>거래처 마스터관리</a:t>
            </a:r>
            <a:endParaRPr lang="ko-KR" altLang="en-US" dirty="0" smtClean="0"/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063685"/>
              </p:ext>
            </p:extLst>
          </p:nvPr>
        </p:nvGraphicFramePr>
        <p:xfrm>
          <a:off x="271462" y="1796827"/>
          <a:ext cx="9361487" cy="4327706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640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SD1.1.2-1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</a:rPr>
                        <a:t>매장세부 항목정의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신규매장개설에 따른 고객마스터 관리 항목을 정리 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( EX :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주소지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직영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과세 구분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…. 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SD1.1.2-2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</a:rPr>
                        <a:t>BP</a:t>
                      </a: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</a:rPr>
                        <a:t>거래처생성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해당 마스터정보를 기준으로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매장대표고객을 생성한다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SD1.1.2-3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l"/>
                      <a:r>
                        <a:rPr kumimoji="0"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BP</a:t>
                      </a:r>
                      <a:r>
                        <a:rPr kumimoji="0" lang="ko-KR" altLang="en-US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거래처 필드내역 정리</a:t>
                      </a: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등록된 정보를 근거로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EXCEL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Field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내역을 정리한다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SD1.1.2-4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</a:rPr>
                        <a:t>POS </a:t>
                      </a: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</a:rPr>
                        <a:t>담당자 송부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해당 내역을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담당자에게 송부한다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SD1.1.2-5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POS</a:t>
                      </a: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마스터 등록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거래처 마스터는 필수 항목 값만 인터페이스 받아 등록하며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기타 추가 정보는 생성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변경시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시스템에서 수작업으로 반영한다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3415434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SD1.1.2 (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,SIS )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거래처 마스터관리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 BP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SD1.1.2 </a:t>
            </a:r>
            <a:r>
              <a:rPr lang="en-US" altLang="ko-KR" dirty="0"/>
              <a:t>(</a:t>
            </a:r>
            <a:r>
              <a:rPr lang="ko-KR" altLang="en-US" dirty="0"/>
              <a:t>가맹점</a:t>
            </a:r>
            <a:r>
              <a:rPr lang="en-US" altLang="ko-KR" dirty="0"/>
              <a:t>,SIS )</a:t>
            </a:r>
            <a:r>
              <a:rPr lang="ko-KR" altLang="en-US" dirty="0"/>
              <a:t>거래처 마스터관리</a:t>
            </a:r>
            <a:endParaRPr lang="ko-KR" altLang="en-US" dirty="0" smtClean="0"/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r>
              <a:rPr kumimoji="0" lang="ko-KR" altLang="en-US" sz="1000" b="0" dirty="0" smtClean="0">
                <a:solidFill>
                  <a:schemeClr val="tx1"/>
                </a:solidFill>
              </a:rPr>
              <a:t>신규 매장 대표고객  마스터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채번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규칙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endParaRPr kumimoji="0" lang="en-US" altLang="ko-KR" sz="1000" b="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endParaRPr kumimoji="0" lang="en-US" altLang="ko-KR" sz="1000" b="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endParaRPr kumimoji="0" lang="en-US" altLang="ko-KR" sz="1000" b="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ko-KR" altLang="en-US" sz="1000" b="0" dirty="0" smtClean="0">
                <a:solidFill>
                  <a:schemeClr val="tx1"/>
                </a:solidFill>
              </a:rPr>
              <a:t>매장대표 고객은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국내 거래처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”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고객 계정을 같이  사용한다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2. 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가맹점 고객 및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SIS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고객은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SAP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고객마스터의 고객그룹을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고객그룹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”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필드를 사용하여 반영한다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Key Field (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고객그룹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)  : Mall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고객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POS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직매장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, POS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가맹점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, SIS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고객</a:t>
            </a:r>
            <a:endParaRPr kumimoji="0" lang="en-US" altLang="ko-KR" sz="10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3. </a:t>
            </a:r>
            <a:r>
              <a:rPr kumimoji="0" lang="ko-KR" altLang="en-US" sz="10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매장 거래처 마스터는 </a:t>
            </a:r>
            <a:r>
              <a:rPr kumimoji="0" lang="ko-KR" altLang="en-US" sz="10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필수값만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인터페이스하며</a:t>
            </a: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, </a:t>
            </a:r>
            <a:r>
              <a:rPr kumimoji="0" lang="en-US" altLang="ko-KR" sz="1000" dirty="0">
                <a:solidFill>
                  <a:srgbClr val="FF0000"/>
                </a:solidFill>
                <a:sym typeface="Wingdings" panose="05000000000000000000" pitchFamily="2" charset="2"/>
              </a:rPr>
              <a:t>POS </a:t>
            </a:r>
            <a:r>
              <a:rPr kumimoji="0" lang="ko-KR" altLang="en-US" sz="1000" dirty="0">
                <a:solidFill>
                  <a:srgbClr val="FF0000"/>
                </a:solidFill>
                <a:sym typeface="Wingdings" panose="05000000000000000000" pitchFamily="2" charset="2"/>
              </a:rPr>
              <a:t>관리자 화면에서 </a:t>
            </a:r>
            <a:r>
              <a:rPr kumimoji="0" lang="en-US" altLang="ko-KR" sz="1000" dirty="0">
                <a:solidFill>
                  <a:srgbClr val="FF0000"/>
                </a:solidFill>
                <a:sym typeface="Wingdings" panose="05000000000000000000" pitchFamily="2" charset="2"/>
              </a:rPr>
              <a:t>ERP </a:t>
            </a:r>
            <a:r>
              <a:rPr kumimoji="0" lang="ko-KR" altLang="en-US" sz="1000" dirty="0">
                <a:solidFill>
                  <a:srgbClr val="FF0000"/>
                </a:solidFill>
                <a:sym typeface="Wingdings" panose="05000000000000000000" pitchFamily="2" charset="2"/>
              </a:rPr>
              <a:t>거래처 코드 매치 확인 및 기타 정보는 별도로 입력한다</a:t>
            </a:r>
            <a:r>
              <a:rPr kumimoji="0" lang="en-US" altLang="ko-KR" sz="1000" dirty="0">
                <a:solidFill>
                  <a:srgbClr val="FF0000"/>
                </a:solidFill>
                <a:sym typeface="Wingdings" panose="05000000000000000000" pitchFamily="2" charset="2"/>
              </a:rPr>
              <a:t>. (</a:t>
            </a:r>
            <a:r>
              <a:rPr kumimoji="0" lang="ko-KR" altLang="en-US" sz="1000" dirty="0">
                <a:solidFill>
                  <a:srgbClr val="FF0000"/>
                </a:solidFill>
                <a:sym typeface="Wingdings" panose="05000000000000000000" pitchFamily="2" charset="2"/>
              </a:rPr>
              <a:t>매장 </a:t>
            </a:r>
            <a:r>
              <a:rPr kumimoji="0" lang="ko-KR" altLang="en-US" sz="1000" dirty="0" err="1">
                <a:solidFill>
                  <a:srgbClr val="FF0000"/>
                </a:solidFill>
                <a:sym typeface="Wingdings" panose="05000000000000000000" pitchFamily="2" charset="2"/>
              </a:rPr>
              <a:t>개설시마다</a:t>
            </a:r>
            <a:r>
              <a:rPr kumimoji="0" lang="en-US" altLang="ko-KR" sz="1000" dirty="0">
                <a:solidFill>
                  <a:srgbClr val="FF0000"/>
                </a:solidFill>
                <a:sym typeface="Wingdings" panose="05000000000000000000" pitchFamily="2" charset="2"/>
              </a:rPr>
              <a:t>..)</a:t>
            </a:r>
            <a:endParaRPr kumimoji="0" lang="en-US" altLang="ko-KR" sz="1000" dirty="0">
              <a:solidFill>
                <a:srgbClr val="FF0000"/>
              </a:solidFill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997022"/>
              </p:ext>
            </p:extLst>
          </p:nvPr>
        </p:nvGraphicFramePr>
        <p:xfrm>
          <a:off x="703734" y="2276872"/>
          <a:ext cx="5616624" cy="1206960"/>
        </p:xfrm>
        <a:graphic>
          <a:graphicData uri="http://schemas.openxmlformats.org/drawingml/2006/table">
            <a:tbl>
              <a:tblPr/>
              <a:tblGrid>
                <a:gridCol w="1377116"/>
                <a:gridCol w="1490075"/>
                <a:gridCol w="576805"/>
                <a:gridCol w="1634277"/>
                <a:gridCol w="538351"/>
              </a:tblGrid>
              <a:tr h="24139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거래처분류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번호범위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채번규칙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비고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담당모듈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139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국내거래처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000" b="0" i="0" u="none" strike="noStrike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100000 ~ 399999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자동채번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약품</a:t>
                      </a:r>
                      <a:r>
                        <a:rPr lang="en-US" altLang="ko-KR" sz="1000" b="0" i="0" u="none" strike="noStrike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000" b="0" i="0" u="none" strike="noStrike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생건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92"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000" b="0" i="0" u="none" strike="noStrike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1392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1392"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3296300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SD1.1.2 (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,SIS )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거래처 마스터관리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 BP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0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19160</TotalTime>
  <Words>607</Words>
  <Application>Microsoft Office PowerPoint</Application>
  <PresentationFormat>사용자 지정</PresentationFormat>
  <Paragraphs>211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SD1.1.2 (가맹점,SIS )거래처 마스터관리</vt:lpstr>
      <vt:lpstr>SD1.1.2 (가맹점,SIS )거래처 마스터관리</vt:lpstr>
      <vt:lpstr>SD1.1.2 (가맹점,SIS )거래처 마스터관리</vt:lpstr>
      <vt:lpstr>SD1.1.2 (가맹점,SIS )거래처 마스터관리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김 종태</cp:lastModifiedBy>
  <cp:revision>929</cp:revision>
  <cp:lastPrinted>2001-03-14T06:43:19Z</cp:lastPrinted>
  <dcterms:created xsi:type="dcterms:W3CDTF">2000-09-28T11:17:09Z</dcterms:created>
  <dcterms:modified xsi:type="dcterms:W3CDTF">2017-10-18T08:47:08Z</dcterms:modified>
</cp:coreProperties>
</file>