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4" r:id="rId5"/>
    <p:sldId id="517" r:id="rId6"/>
    <p:sldId id="525" r:id="rId7"/>
    <p:sldId id="519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4"/>
            <p14:sldId id="517"/>
            <p14:sldId id="525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C"/>
    <a:srgbClr val="D56A19"/>
    <a:srgbClr val="E57725"/>
    <a:srgbClr val="DDDDDD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36" autoAdjust="0"/>
    <p:restoredTop sz="96429" autoAdjust="0"/>
  </p:normalViewPr>
  <p:slideViewPr>
    <p:cSldViewPr showGuides="1">
      <p:cViewPr varScale="1">
        <p:scale>
          <a:sx n="116" d="100"/>
          <a:sy n="116" d="100"/>
        </p:scale>
        <p:origin x="1506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31585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SD3.2.2 POS </a:t>
            </a:r>
            <a:r>
              <a:rPr lang="ko-KR" altLang="en-US" sz="2000" kern="0" dirty="0" smtClean="0"/>
              <a:t>직영점재고반환 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818821"/>
              </p:ext>
            </p:extLst>
          </p:nvPr>
        </p:nvGraphicFramePr>
        <p:xfrm>
          <a:off x="278947" y="1151278"/>
          <a:ext cx="9361487" cy="488976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2017.09.19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1.1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2017.10.19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작성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보내주는 매장에서 재고이전에 관한 승인을 한다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받는 매장에서는 실물을 받아서 입고 확정한다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.)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ko-KR" altLang="en-US" sz="1200" b="0" dirty="0" smtClean="0"/>
              <a:t>직매장내 제</a:t>
            </a:r>
            <a:r>
              <a:rPr lang="en-US" altLang="ko-KR" sz="1200" b="0" dirty="0" smtClean="0"/>
              <a:t>/</a:t>
            </a:r>
            <a:r>
              <a:rPr lang="ko-KR" altLang="en-US" sz="1200" b="0" dirty="0" smtClean="0"/>
              <a:t>상품에 대하여  유효기간의 임박</a:t>
            </a:r>
            <a:r>
              <a:rPr lang="en-US" altLang="ko-KR" sz="1200" b="0" dirty="0" smtClean="0"/>
              <a:t>, </a:t>
            </a:r>
            <a:r>
              <a:rPr lang="ko-KR" altLang="en-US" sz="1200" b="0" dirty="0" smtClean="0"/>
              <a:t>폐기 대상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또는 기타 사유로 인하여  제</a:t>
            </a:r>
            <a:r>
              <a:rPr lang="en-US" altLang="ko-KR" sz="1200" b="0" dirty="0" smtClean="0"/>
              <a:t>/</a:t>
            </a:r>
            <a:r>
              <a:rPr lang="ko-KR" altLang="en-US" sz="1200" b="0" dirty="0" smtClean="0"/>
              <a:t>상품을 본사로 반환처리 해야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할 경우에 사용함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endParaRPr lang="en-US" altLang="ko-KR" sz="1200" b="0" dirty="0"/>
          </a:p>
          <a:p>
            <a:pPr marL="0" indent="0">
              <a:buNone/>
              <a:defRPr/>
            </a:pPr>
            <a:r>
              <a:rPr lang="en-US" altLang="ko-KR" sz="1200" b="0" dirty="0" smtClean="0"/>
              <a:t>2. </a:t>
            </a:r>
            <a:r>
              <a:rPr lang="ko-KR" altLang="en-US" sz="1200" b="0" dirty="0" smtClean="0"/>
              <a:t>직매장 및 모든 제품의  반환은  </a:t>
            </a:r>
            <a:r>
              <a:rPr lang="en-US" altLang="ko-KR" sz="1200" b="0" dirty="0" smtClean="0"/>
              <a:t>“</a:t>
            </a:r>
            <a:r>
              <a:rPr lang="ko-KR" altLang="en-US" sz="1200" b="0" dirty="0" smtClean="0"/>
              <a:t>가용재고 입고</a:t>
            </a:r>
            <a:r>
              <a:rPr lang="en-US" altLang="ko-KR" sz="1200" b="0" dirty="0" smtClean="0"/>
              <a:t>＂</a:t>
            </a:r>
            <a:r>
              <a:rPr lang="ko-KR" altLang="en-US" sz="1200" b="0" dirty="0" smtClean="0"/>
              <a:t>를 원칙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 smtClean="0"/>
              <a:t>3. F&amp;N </a:t>
            </a:r>
            <a:r>
              <a:rPr lang="ko-KR" altLang="en-US" sz="1200" b="0" dirty="0" err="1" smtClean="0"/>
              <a:t>사업팀의</a:t>
            </a:r>
            <a:r>
              <a:rPr lang="ko-KR" altLang="en-US" sz="1200" b="0" dirty="0" smtClean="0"/>
              <a:t> 모든 재고의 반환 및 반품은 </a:t>
            </a:r>
            <a:r>
              <a:rPr lang="ko-KR" altLang="en-US" sz="1200" b="0" dirty="0" err="1" smtClean="0"/>
              <a:t>오창공장</a:t>
            </a:r>
            <a:r>
              <a:rPr lang="ko-KR" altLang="en-US" sz="1200" b="0" dirty="0" smtClean="0"/>
              <a:t> 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“7000” </a:t>
            </a:r>
            <a:r>
              <a:rPr lang="ko-KR" altLang="en-US" sz="1200" b="0" dirty="0" smtClean="0"/>
              <a:t>으로 입고 처리함</a:t>
            </a:r>
            <a:endParaRPr lang="en-US" altLang="ko-KR" sz="1200" b="0" dirty="0" smtClean="0"/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smtClean="0"/>
              <a:t>직매장의 반환 및 반품은 </a:t>
            </a:r>
            <a:r>
              <a:rPr lang="en-US" altLang="ko-KR" sz="1200" b="0" dirty="0" smtClean="0"/>
              <a:t>POS</a:t>
            </a:r>
            <a:r>
              <a:rPr lang="ko-KR" altLang="en-US" sz="1200" b="0" dirty="0" smtClean="0"/>
              <a:t>시스템에서 반환 주문을</a:t>
            </a:r>
            <a:endParaRPr lang="en-US" altLang="ko-KR" sz="1200" b="0" dirty="0" smtClean="0"/>
          </a:p>
          <a:p>
            <a:pPr>
              <a:buNone/>
              <a:defRPr/>
            </a:pP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입력 후 확정 처리한다</a:t>
            </a:r>
            <a:r>
              <a:rPr lang="en-US" altLang="ko-KR" sz="1200" b="0" dirty="0" smtClean="0"/>
              <a:t>.</a:t>
            </a:r>
          </a:p>
          <a:p>
            <a:pPr>
              <a:buNone/>
              <a:defRPr/>
            </a:pPr>
            <a:endParaRPr lang="en-US" altLang="ko-KR" sz="1200" b="0" dirty="0"/>
          </a:p>
          <a:p>
            <a:pPr>
              <a:buNone/>
              <a:defRPr/>
            </a:pPr>
            <a:r>
              <a:rPr lang="ko-KR" altLang="en-US" sz="1200" b="0" dirty="0" smtClean="0"/>
              <a:t>즉</a:t>
            </a:r>
            <a:r>
              <a:rPr lang="en-US" altLang="ko-KR" sz="1200" b="0" dirty="0" smtClean="0"/>
              <a:t>] SAP</a:t>
            </a:r>
            <a:r>
              <a:rPr lang="ko-KR" altLang="en-US" sz="1200" b="0" dirty="0" smtClean="0"/>
              <a:t>內에서 직접적인 반품</a:t>
            </a:r>
            <a:r>
              <a:rPr lang="en-US" altLang="ko-KR" sz="1200" b="0" dirty="0" smtClean="0"/>
              <a:t>/ </a:t>
            </a:r>
            <a:r>
              <a:rPr lang="ko-KR" altLang="en-US" sz="1200" b="0" dirty="0" smtClean="0"/>
              <a:t>반환 주문입력은 없다</a:t>
            </a:r>
            <a:endParaRPr lang="en-US" altLang="ko-KR" sz="1200" b="0" dirty="0" smtClean="0"/>
          </a:p>
          <a:p>
            <a:pPr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( POS</a:t>
            </a:r>
            <a:r>
              <a:rPr lang="ko-KR" altLang="en-US" sz="1200" b="0" dirty="0" smtClean="0"/>
              <a:t>를 사용하는 모든 고객 </a:t>
            </a:r>
            <a:r>
              <a:rPr lang="en-US" altLang="ko-KR" sz="1200" b="0" dirty="0" smtClean="0"/>
              <a:t>)</a:t>
            </a: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SD3.2.2 POS </a:t>
            </a:r>
            <a:r>
              <a:rPr lang="ko-KR" altLang="en-US" dirty="0" smtClean="0"/>
              <a:t>직영점 재고반환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5120116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SD3.2.2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직영점재고반환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endParaRPr lang="en-US" altLang="ko-KR" sz="1200" b="0" dirty="0" smtClean="0">
              <a:solidFill>
                <a:schemeClr val="tx1"/>
              </a:solidFill>
            </a:endParaRPr>
          </a:p>
        </p:txBody>
      </p:sp>
      <p:sp>
        <p:nvSpPr>
          <p:cNvPr id="10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/>
              <a:defRPr/>
            </a:pPr>
            <a:r>
              <a:rPr lang="ko-KR" altLang="en-US" sz="1200" b="0" dirty="0" smtClean="0">
                <a:sym typeface="Wingdings" panose="05000000000000000000" pitchFamily="2" charset="2"/>
              </a:rPr>
              <a:t>운반비는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FI </a:t>
            </a:r>
            <a:r>
              <a:rPr lang="ko-KR" altLang="en-US" sz="1200" b="0" dirty="0" err="1" smtClean="0">
                <a:sym typeface="Wingdings" panose="05000000000000000000" pitchFamily="2" charset="2"/>
              </a:rPr>
              <a:t>직기표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  처리</a:t>
            </a:r>
            <a:endParaRPr lang="en-US" altLang="ko-KR" sz="1200" b="0" dirty="0" smtClean="0">
              <a:sym typeface="Wingdings" panose="05000000000000000000" pitchFamily="2" charset="2"/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/>
              <a:defRPr/>
            </a:pPr>
            <a:r>
              <a:rPr lang="ko-KR" altLang="en-US" sz="1200" b="0" dirty="0" smtClean="0">
                <a:sym typeface="Wingdings" panose="05000000000000000000" pitchFamily="2" charset="2"/>
              </a:rPr>
              <a:t>반품재고에 대한 물류 담당자의 실사를 거치기 전까지는</a:t>
            </a:r>
            <a:endParaRPr lang="en-US" altLang="ko-KR" sz="1200" b="0" dirty="0" smtClean="0">
              <a:sym typeface="Wingdings" panose="05000000000000000000" pitchFamily="2" charset="2"/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   “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가용재고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”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로 관리하고  </a:t>
            </a:r>
            <a:r>
              <a:rPr lang="ko-KR" altLang="en-US" sz="1200" b="0" dirty="0" err="1" smtClean="0">
                <a:sym typeface="Wingdings" panose="05000000000000000000" pitchFamily="2" charset="2"/>
              </a:rPr>
              <a:t>오창공장에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 집결시킨다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505790"/>
              </p:ext>
            </p:extLst>
          </p:nvPr>
        </p:nvGraphicFramePr>
        <p:xfrm>
          <a:off x="271685" y="1484784"/>
          <a:ext cx="9361263" cy="4810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553"/>
                <a:gridCol w="4392710"/>
              </a:tblGrid>
              <a:tr h="21602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직매장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담당자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POS 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매장 재고관리 책임자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본사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u="none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1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SD3.2.2 </a:t>
            </a:r>
            <a:r>
              <a:rPr lang="en-US" altLang="ko-KR" dirty="0"/>
              <a:t>POS </a:t>
            </a:r>
            <a:r>
              <a:rPr lang="ko-KR" altLang="en-US" dirty="0"/>
              <a:t>직영점 재고반환   </a:t>
            </a:r>
            <a:endParaRPr lang="ko-KR" altLang="en-US" dirty="0" smtClean="0"/>
          </a:p>
        </p:txBody>
      </p:sp>
      <p:sp>
        <p:nvSpPr>
          <p:cNvPr id="29" name="AutoShape 65"/>
          <p:cNvSpPr>
            <a:spLocks noChangeArrowheads="1"/>
          </p:cNvSpPr>
          <p:nvPr/>
        </p:nvSpPr>
        <p:spPr bwMode="auto">
          <a:xfrm>
            <a:off x="1136526" y="2491760"/>
            <a:ext cx="1295400" cy="360000"/>
          </a:xfrm>
          <a:prstGeom prst="flowChartDocumen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재고 현황 </a:t>
            </a: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Report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135782" y="3645024"/>
            <a:ext cx="1295400" cy="360000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매장재고반환</a:t>
            </a:r>
            <a:endParaRPr kumimoji="0" lang="en-US" altLang="ko-KR" sz="10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주문입력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43" name="Rectangle 71"/>
          <p:cNvSpPr>
            <a:spLocks noChangeArrowheads="1"/>
          </p:cNvSpPr>
          <p:nvPr/>
        </p:nvSpPr>
        <p:spPr bwMode="auto">
          <a:xfrm>
            <a:off x="7257206" y="3563784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STO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생성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61" name="Text Box 151"/>
          <p:cNvSpPr txBox="1">
            <a:spLocks noChangeArrowheads="1"/>
          </p:cNvSpPr>
          <p:nvPr/>
        </p:nvSpPr>
        <p:spPr bwMode="auto">
          <a:xfrm>
            <a:off x="7904161" y="336035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SD3.2.2-3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Rectangle 71"/>
          <p:cNvSpPr>
            <a:spLocks noChangeArrowheads="1"/>
          </p:cNvSpPr>
          <p:nvPr/>
        </p:nvSpPr>
        <p:spPr bwMode="auto">
          <a:xfrm>
            <a:off x="1135782" y="4949949"/>
            <a:ext cx="1295400" cy="360000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매장재고반환 승인</a:t>
            </a:r>
            <a:endParaRPr kumimoji="0" lang="en-US" altLang="ko-KR" sz="10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(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입고확정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6" name="직선 화살표 연결선 5"/>
          <p:cNvCxnSpPr>
            <a:stCxn id="29" idx="2"/>
          </p:cNvCxnSpPr>
          <p:nvPr/>
        </p:nvCxnSpPr>
        <p:spPr bwMode="auto">
          <a:xfrm flipH="1">
            <a:off x="1783482" y="2827960"/>
            <a:ext cx="744" cy="807298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꺾인 연결선 12"/>
          <p:cNvCxnSpPr/>
          <p:nvPr/>
        </p:nvCxnSpPr>
        <p:spPr bwMode="auto">
          <a:xfrm flipV="1">
            <a:off x="2431181" y="3797861"/>
            <a:ext cx="4753273" cy="1378571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Rectangle 5"/>
          <p:cNvSpPr>
            <a:spLocks noChangeArrowheads="1"/>
          </p:cNvSpPr>
          <p:nvPr/>
        </p:nvSpPr>
        <p:spPr bwMode="auto">
          <a:xfrm>
            <a:off x="2071886" y="1902410"/>
            <a:ext cx="1368152" cy="3000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ko-KR" altLang="en-US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매장 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8" name="Text Box 151"/>
          <p:cNvSpPr txBox="1">
            <a:spLocks noChangeArrowheads="1"/>
          </p:cNvSpPr>
          <p:nvPr/>
        </p:nvSpPr>
        <p:spPr bwMode="auto">
          <a:xfrm>
            <a:off x="1890538" y="342900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SD3.2.2-1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1" name="Text Box 151"/>
          <p:cNvSpPr txBox="1">
            <a:spLocks noChangeArrowheads="1"/>
          </p:cNvSpPr>
          <p:nvPr/>
        </p:nvSpPr>
        <p:spPr bwMode="auto">
          <a:xfrm>
            <a:off x="1890538" y="4754623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SD3.2.2-2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7040438" y="1902410"/>
            <a:ext cx="1368152" cy="3000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ko-KR" altLang="en-US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본사관리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76539" y="360302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  <a:p>
            <a:r>
              <a:rPr lang="ko-KR" altLang="en-US" dirty="0" smtClean="0"/>
              <a:t>실시간</a:t>
            </a:r>
            <a:endParaRPr lang="ko-KR" altLang="en-US" dirty="0"/>
          </a:p>
        </p:txBody>
      </p:sp>
      <p:sp>
        <p:nvSpPr>
          <p:cNvPr id="27" name="Rectangle 71"/>
          <p:cNvSpPr>
            <a:spLocks noChangeArrowheads="1"/>
          </p:cNvSpPr>
          <p:nvPr/>
        </p:nvSpPr>
        <p:spPr bwMode="auto">
          <a:xfrm>
            <a:off x="7257206" y="4293096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STO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출고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7257206" y="505303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STO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입고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7257206" y="5804988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STO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결과 수신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135782" y="5707947"/>
            <a:ext cx="1295400" cy="360000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매장재고반환 입고</a:t>
            </a:r>
            <a:endParaRPr kumimoji="0" lang="en-US" altLang="ko-KR" sz="10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확인 및 수불정리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4" name="직선 화살표 연결선 3"/>
          <p:cNvCxnSpPr>
            <a:stCxn id="43" idx="2"/>
            <a:endCxn id="27" idx="0"/>
          </p:cNvCxnSpPr>
          <p:nvPr/>
        </p:nvCxnSpPr>
        <p:spPr bwMode="auto">
          <a:xfrm>
            <a:off x="7904906" y="3923784"/>
            <a:ext cx="0" cy="36931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직선 화살표 연결선 31"/>
          <p:cNvCxnSpPr/>
          <p:nvPr/>
        </p:nvCxnSpPr>
        <p:spPr bwMode="auto">
          <a:xfrm>
            <a:off x="7904906" y="4683718"/>
            <a:ext cx="0" cy="36931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직선 화살표 연결선 32"/>
          <p:cNvCxnSpPr/>
          <p:nvPr/>
        </p:nvCxnSpPr>
        <p:spPr bwMode="auto">
          <a:xfrm>
            <a:off x="7904906" y="5413030"/>
            <a:ext cx="0" cy="36931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꺾인 연결선 6"/>
          <p:cNvCxnSpPr>
            <a:endCxn id="31" idx="3"/>
          </p:cNvCxnSpPr>
          <p:nvPr/>
        </p:nvCxnSpPr>
        <p:spPr bwMode="auto">
          <a:xfrm rot="10800000">
            <a:off x="2431182" y="5887948"/>
            <a:ext cx="4826024" cy="97041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563028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SD3.2.2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직영점재고반환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6" name="직선 화살표 연결선 35"/>
          <p:cNvCxnSpPr/>
          <p:nvPr/>
        </p:nvCxnSpPr>
        <p:spPr bwMode="auto">
          <a:xfrm flipH="1">
            <a:off x="1783482" y="4061862"/>
            <a:ext cx="744" cy="807298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 Box 151"/>
          <p:cNvSpPr txBox="1">
            <a:spLocks noChangeArrowheads="1"/>
          </p:cNvSpPr>
          <p:nvPr/>
        </p:nvSpPr>
        <p:spPr bwMode="auto">
          <a:xfrm>
            <a:off x="7904161" y="407172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SD3.2.2-4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8" name="Text Box 151"/>
          <p:cNvSpPr txBox="1">
            <a:spLocks noChangeArrowheads="1"/>
          </p:cNvSpPr>
          <p:nvPr/>
        </p:nvSpPr>
        <p:spPr bwMode="auto">
          <a:xfrm>
            <a:off x="7904161" y="484400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SD3.2.2-5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Text Box 151"/>
          <p:cNvSpPr txBox="1">
            <a:spLocks noChangeArrowheads="1"/>
          </p:cNvSpPr>
          <p:nvPr/>
        </p:nvSpPr>
        <p:spPr bwMode="auto">
          <a:xfrm>
            <a:off x="7904161" y="563516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SD3.2.2-6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1" name="Text Box 151"/>
          <p:cNvSpPr txBox="1">
            <a:spLocks noChangeArrowheads="1"/>
          </p:cNvSpPr>
          <p:nvPr/>
        </p:nvSpPr>
        <p:spPr bwMode="auto">
          <a:xfrm>
            <a:off x="1866007" y="551261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SD3.2.2-7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76539" y="546880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  <a:p>
            <a:r>
              <a:rPr lang="ko-KR" altLang="en-US" dirty="0" smtClean="0"/>
              <a:t>실시간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7791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629339"/>
              </p:ext>
            </p:extLst>
          </p:nvPr>
        </p:nvGraphicFramePr>
        <p:xfrm>
          <a:off x="271462" y="1796827"/>
          <a:ext cx="9361487" cy="4102598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5809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93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SD3.2.2-1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ctr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</a:rPr>
                        <a:t>매장재고반환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</a:rPr>
                        <a:t>주문입력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직매장 시스템에서 반품주문을 입력하여 처리한다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07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SD3.2.2-2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매장재고반환 승인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algn="ctr" defTabSz="914400" rtl="0" eaLnBrk="0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입고확정</a:t>
                      </a: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내 반품주문 확정을 통한다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반품승인 확정은 본사 관리 담당자가 실행을 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SD3.2.2-3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STO </a:t>
                      </a: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생성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I/F Logic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을 통해   반품대상  주문을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LIST – Up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하면 이를 대상으로 하여 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STO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생성한다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SD3.2.2-4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STO </a:t>
                      </a: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출고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생성된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STO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문서를 근거 하여 직매장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저장위치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상품을 출고 처리한다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SD3.2.2-5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STO </a:t>
                      </a: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입고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STO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출고처리가 이루어 지면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오창반환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창고에 입고 시키기 위해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STO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입고 처리를 실행한다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SD3.2.2-5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STO </a:t>
                      </a: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결과 수신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STO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입고처리가 완료되면  그 결과값을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I/F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통해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전송함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sp>
        <p:nvSpPr>
          <p:cNvPr id="13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SD3.2.2 </a:t>
            </a:r>
            <a:r>
              <a:rPr lang="en-US" altLang="ko-KR" dirty="0"/>
              <a:t>POS </a:t>
            </a:r>
            <a:r>
              <a:rPr lang="ko-KR" altLang="en-US" dirty="0"/>
              <a:t>직영점 재고반환 </a:t>
            </a:r>
            <a:endParaRPr lang="ko-KR" altLang="en-US" dirty="0" smtClean="0"/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563028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SD3.2.2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직영점재고반환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SD3.2.2 </a:t>
            </a:r>
            <a:r>
              <a:rPr lang="en-US" altLang="ko-KR" dirty="0"/>
              <a:t>POS </a:t>
            </a:r>
            <a:r>
              <a:rPr lang="ko-KR" altLang="en-US" dirty="0"/>
              <a:t>직영점 재고반환 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/>
            </a:pPr>
            <a:r>
              <a:rPr kumimoji="0" lang="ko-KR" altLang="en-US" sz="1200" dirty="0" smtClean="0">
                <a:solidFill>
                  <a:schemeClr val="tx1"/>
                </a:solidFill>
              </a:rPr>
              <a:t>업무  </a:t>
            </a:r>
            <a:r>
              <a:rPr kumimoji="0" lang="en-US" altLang="ko-KR" sz="1200" dirty="0">
                <a:solidFill>
                  <a:schemeClr val="tx1"/>
                </a:solidFill>
              </a:rPr>
              <a:t>Rule  </a:t>
            </a:r>
            <a:endParaRPr kumimoji="0" lang="en-US" altLang="ko-KR" sz="120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20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    1)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매장반환 재고의 형태는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가용재고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형태로  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오창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반환  입고 처리 시킴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2) 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매장 과 본사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매장 과 공장의 물동의 흐름은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STO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를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근거로 하여 처리함 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3) 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매장재고는  배치관리를 하지 않으므로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Dummy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Batch “0000” 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을 통해 처리 함</a:t>
            </a: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563028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SD3.2.2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직영점재고반환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53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29225</TotalTime>
  <Words>575</Words>
  <Application>Microsoft Office PowerPoint</Application>
  <PresentationFormat>사용자 지정</PresentationFormat>
  <Paragraphs>209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SD3.2.2 POS 직영점 재고반환</vt:lpstr>
      <vt:lpstr>SD3.2.2 POS 직영점 재고반환   </vt:lpstr>
      <vt:lpstr>SD3.2.2 POS 직영점 재고반환 </vt:lpstr>
      <vt:lpstr>SD3.2.2 POS 직영점 재고반환 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1122</cp:revision>
  <cp:lastPrinted>2001-03-14T06:43:19Z</cp:lastPrinted>
  <dcterms:created xsi:type="dcterms:W3CDTF">2000-09-28T11:17:09Z</dcterms:created>
  <dcterms:modified xsi:type="dcterms:W3CDTF">2018-04-20T07:37:28Z</dcterms:modified>
</cp:coreProperties>
</file>