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4" r:id="rId5"/>
    <p:sldId id="517" r:id="rId6"/>
    <p:sldId id="525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4"/>
            <p14:sldId id="517"/>
            <p14:sldId id="525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C"/>
    <a:srgbClr val="D56A19"/>
    <a:srgbClr val="E57725"/>
    <a:srgbClr val="DDDDDD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36" autoAdjust="0"/>
    <p:restoredTop sz="96429" autoAdjust="0"/>
  </p:normalViewPr>
  <p:slideViewPr>
    <p:cSldViewPr showGuides="1">
      <p:cViewPr varScale="1">
        <p:scale>
          <a:sx n="116" d="100"/>
          <a:sy n="116" d="100"/>
        </p:scale>
        <p:origin x="1506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31585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SD3.2.3 POS </a:t>
            </a:r>
            <a:r>
              <a:rPr lang="ko-KR" altLang="en-US" sz="2000" kern="0" dirty="0" smtClean="0"/>
              <a:t>기타출고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542018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2017.09.19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1.1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2017.10.20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기타입출고 사유 입력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sz="1200" b="0" dirty="0" smtClean="0"/>
              <a:t>매장 내 재고관리 과정에서 발생된 제</a:t>
            </a:r>
            <a:r>
              <a:rPr lang="en-US" altLang="ko-KR" sz="1200" b="0" dirty="0" smtClean="0"/>
              <a:t>/</a:t>
            </a:r>
            <a:r>
              <a:rPr lang="ko-KR" altLang="en-US" sz="1200" b="0" dirty="0" smtClean="0"/>
              <a:t>상품의  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폐기</a:t>
            </a:r>
            <a:r>
              <a:rPr lang="en-US" altLang="ko-KR" sz="1200" b="0" dirty="0" smtClean="0"/>
              <a:t>“</a:t>
            </a:r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및 기타 재고의 출고 </a:t>
            </a:r>
            <a:r>
              <a:rPr lang="en-US" altLang="ko-KR" sz="1200" b="0" dirty="0" smtClean="0"/>
              <a:t>( </a:t>
            </a:r>
            <a:r>
              <a:rPr lang="ko-KR" altLang="en-US" sz="1200" b="0" dirty="0" smtClean="0"/>
              <a:t>시식</a:t>
            </a:r>
            <a:r>
              <a:rPr lang="en-US" altLang="ko-KR" sz="1200" b="0" dirty="0" smtClean="0"/>
              <a:t>, Sample </a:t>
            </a:r>
            <a:r>
              <a:rPr lang="ko-KR" altLang="en-US" sz="1200" b="0" dirty="0" smtClean="0"/>
              <a:t>체험 </a:t>
            </a:r>
            <a:r>
              <a:rPr lang="en-US" altLang="ko-KR" sz="1200" b="0" dirty="0" smtClean="0"/>
              <a:t>- </a:t>
            </a:r>
            <a:r>
              <a:rPr lang="ko-KR" altLang="en-US" sz="1200" b="0" dirty="0" smtClean="0">
                <a:solidFill>
                  <a:srgbClr val="0000FF"/>
                </a:solidFill>
                <a:sym typeface="Wingdings" panose="05000000000000000000" pitchFamily="2" charset="2"/>
              </a:rPr>
              <a:t>견본은 사전 본사 정책에 의함으로 기타 출고에 해당하지 않음</a:t>
            </a:r>
            <a:r>
              <a:rPr lang="en-US" altLang="ko-KR" sz="1200" b="0" dirty="0" smtClean="0"/>
              <a:t>), </a:t>
            </a:r>
            <a:r>
              <a:rPr lang="ko-KR" altLang="en-US" sz="1200" b="0" dirty="0" smtClean="0"/>
              <a:t>입고</a:t>
            </a:r>
            <a:r>
              <a:rPr lang="en-US" altLang="ko-KR" sz="1200" b="0" dirty="0" smtClean="0"/>
              <a:t> </a:t>
            </a:r>
            <a:r>
              <a:rPr lang="ko-KR" altLang="en-US" sz="1200" b="0" dirty="0" smtClean="0"/>
              <a:t>등을 실시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하는 재고의 가감 요인을 의미한다</a:t>
            </a:r>
            <a:r>
              <a:rPr lang="en-US" altLang="ko-KR" sz="1200" b="0" dirty="0" smtClean="0"/>
              <a:t>.</a:t>
            </a: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/>
              <a:t>사전에 기타 출고에 대한 승인을 득해야 한다</a:t>
            </a:r>
            <a:r>
              <a:rPr lang="en-US" altLang="ko-KR" sz="1200" b="0" dirty="0" smtClean="0"/>
              <a:t>.</a:t>
            </a: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/>
              <a:t>기타출고</a:t>
            </a:r>
            <a:r>
              <a:rPr lang="ko-KR" altLang="en-US" sz="1200" b="0" dirty="0" smtClean="0">
                <a:solidFill>
                  <a:srgbClr val="0000FF"/>
                </a:solidFill>
              </a:rPr>
              <a:t> </a:t>
            </a:r>
            <a:r>
              <a:rPr lang="ko-KR" altLang="en-US" sz="1200" b="0" dirty="0" smtClean="0"/>
              <a:t>등에 대한 이력을 관리 할 수 있어야 된다</a:t>
            </a:r>
            <a:r>
              <a:rPr lang="en-US" altLang="ko-KR" sz="1200" b="0" dirty="0" smtClean="0"/>
              <a:t>.</a:t>
            </a: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/>
              <a:t>매장 內에서 이루어 지는 </a:t>
            </a:r>
            <a:r>
              <a:rPr lang="en-US" altLang="ko-KR" sz="1200" b="0" dirty="0"/>
              <a:t> </a:t>
            </a:r>
            <a:r>
              <a:rPr lang="ko-KR" altLang="en-US" sz="1200" b="0" dirty="0" smtClean="0"/>
              <a:t>감소 및 출고를 의미한다</a:t>
            </a:r>
            <a:r>
              <a:rPr lang="en-US" altLang="ko-KR" sz="1200" b="0" dirty="0" smtClean="0"/>
              <a:t>.</a:t>
            </a:r>
          </a:p>
          <a:p>
            <a:pPr>
              <a:buNone/>
              <a:defRPr/>
            </a:pPr>
            <a:r>
              <a:rPr lang="en-US" altLang="ko-KR" sz="1200" b="0" dirty="0" smtClean="0"/>
              <a:t>※   Mall</a:t>
            </a:r>
            <a:r>
              <a:rPr lang="ko-KR" altLang="en-US" sz="1200" b="0" dirty="0"/>
              <a:t> </a:t>
            </a:r>
            <a:r>
              <a:rPr lang="ko-KR" altLang="en-US" sz="1200" b="0" dirty="0" smtClean="0"/>
              <a:t>재고는 </a:t>
            </a:r>
            <a:r>
              <a:rPr lang="ko-KR" altLang="en-US" sz="1200" b="0" dirty="0" err="1" smtClean="0"/>
              <a:t>물류팀의</a:t>
            </a:r>
            <a:r>
              <a:rPr lang="ko-KR" altLang="en-US" sz="1200" b="0" dirty="0" smtClean="0"/>
              <a:t> 기타출고</a:t>
            </a:r>
            <a:r>
              <a:rPr lang="ko-KR" altLang="en-US" sz="1200" b="0" dirty="0" smtClean="0">
                <a:solidFill>
                  <a:srgbClr val="0000FF"/>
                </a:solidFill>
              </a:rPr>
              <a:t> </a:t>
            </a:r>
            <a:r>
              <a:rPr lang="ko-KR" altLang="en-US" sz="1200" b="0" dirty="0" smtClean="0"/>
              <a:t>프로세스를 준수함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SD3.2.3 POS </a:t>
            </a:r>
            <a:r>
              <a:rPr lang="ko-KR" altLang="en-US" dirty="0" smtClean="0"/>
              <a:t>기타 출고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09852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SD3.2.3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기타출고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10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  <a:defRPr/>
            </a:pPr>
            <a:r>
              <a:rPr lang="ko-KR" altLang="en-US" sz="1200" b="0" dirty="0" smtClean="0">
                <a:sym typeface="Wingdings" panose="05000000000000000000" pitchFamily="2" charset="2"/>
              </a:rPr>
              <a:t>매장 내에서 소진  또는 감소되는 재고변화로 사전 본사의</a:t>
            </a:r>
            <a:endParaRPr lang="en-US" altLang="ko-KR" sz="1200" b="0" dirty="0" smtClean="0">
              <a:sym typeface="Wingdings" panose="05000000000000000000" pitchFamily="2" charset="2"/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  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품의를 득한 후 매장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/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본사 직원이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SAP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를 통해 처리한다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.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en-US" altLang="ko-KR" sz="1200" b="0" dirty="0">
              <a:sym typeface="Wingdings" panose="05000000000000000000" pitchFamily="2" charset="2"/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ym typeface="Wingdings" panose="05000000000000000000" pitchFamily="2" charset="2"/>
              </a:rPr>
              <a:t>2.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기타 출고는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“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폐기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“ “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시식행사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“ </a:t>
            </a:r>
            <a:r>
              <a:rPr lang="en-US" altLang="ko-KR" sz="1200" b="0" dirty="0" smtClean="0">
                <a:solidFill>
                  <a:srgbClr val="0000FF"/>
                </a:solidFill>
                <a:sym typeface="Wingdings" panose="05000000000000000000" pitchFamily="2" charset="2"/>
              </a:rPr>
              <a:t>“</a:t>
            </a:r>
            <a:r>
              <a:rPr lang="ko-KR" altLang="en-US" sz="1200" b="0" dirty="0" smtClean="0">
                <a:solidFill>
                  <a:srgbClr val="0000FF"/>
                </a:solidFill>
                <a:sym typeface="Wingdings" panose="05000000000000000000" pitchFamily="2" charset="2"/>
              </a:rPr>
              <a:t>체험행사용 견본</a:t>
            </a:r>
            <a:r>
              <a:rPr lang="en-US" altLang="ko-KR" sz="1200" b="0" dirty="0" smtClean="0">
                <a:solidFill>
                  <a:srgbClr val="0000FF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1200" b="0" dirty="0" smtClean="0">
                <a:solidFill>
                  <a:srgbClr val="0000FF"/>
                </a:solidFill>
                <a:sym typeface="Wingdings" panose="05000000000000000000" pitchFamily="2" charset="2"/>
              </a:rPr>
              <a:t>견본 사전 본사 정책에 의함으로 기타출고에 해당하지 않음</a:t>
            </a:r>
            <a:r>
              <a:rPr lang="en-US" altLang="ko-KR" sz="1200" b="0" dirty="0" smtClean="0">
                <a:solidFill>
                  <a:srgbClr val="0000FF"/>
                </a:solidFill>
                <a:sym typeface="Wingdings" panose="05000000000000000000" pitchFamily="2" charset="2"/>
              </a:rPr>
              <a:t>)“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등을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 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주요 사항으로 하고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,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기타 출고 때  반드시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“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코스트 센터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“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및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“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비용계정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＂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을 입력하도록 한다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59987"/>
              </p:ext>
            </p:extLst>
          </p:nvPr>
        </p:nvGraphicFramePr>
        <p:xfrm>
          <a:off x="271685" y="1484784"/>
          <a:ext cx="9361263" cy="4810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3"/>
                <a:gridCol w="4392710"/>
              </a:tblGrid>
              <a:tr h="2160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매장 재고관리 책임자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본사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u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1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SD3.2.3 </a:t>
            </a:r>
            <a:r>
              <a:rPr lang="en-US" altLang="ko-KR" dirty="0"/>
              <a:t>POS </a:t>
            </a:r>
            <a:r>
              <a:rPr lang="ko-KR" altLang="en-US" dirty="0"/>
              <a:t>기타 출고   </a:t>
            </a:r>
            <a:endParaRPr lang="ko-KR" altLang="en-US" dirty="0" smtClean="0"/>
          </a:p>
        </p:txBody>
      </p:sp>
      <p:graphicFrame>
        <p:nvGraphicFramePr>
          <p:cNvPr id="30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2083233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SD3.2.3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기타출고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" name="Rectangle 71"/>
          <p:cNvSpPr>
            <a:spLocks noChangeArrowheads="1"/>
          </p:cNvSpPr>
          <p:nvPr/>
        </p:nvSpPr>
        <p:spPr bwMode="auto">
          <a:xfrm>
            <a:off x="3296022" y="364504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</a:rPr>
              <a:t>관리자 승인</a:t>
            </a:r>
            <a:endParaRPr kumimoji="0" lang="en-US" altLang="ko-KR" sz="1000" dirty="0" smtClean="0">
              <a:solidFill>
                <a:schemeClr val="bg1"/>
              </a:solidFill>
            </a:endParaRPr>
          </a:p>
        </p:txBody>
      </p:sp>
      <p:sp>
        <p:nvSpPr>
          <p:cNvPr id="29" name="AutoShape 65"/>
          <p:cNvSpPr>
            <a:spLocks noChangeArrowheads="1"/>
          </p:cNvSpPr>
          <p:nvPr/>
        </p:nvSpPr>
        <p:spPr bwMode="auto">
          <a:xfrm>
            <a:off x="1136526" y="2491760"/>
            <a:ext cx="1295400" cy="360000"/>
          </a:xfrm>
          <a:prstGeom prst="flowChartDocumen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재고 현황 </a:t>
            </a: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Report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135782" y="3645024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</a:rPr>
              <a:t>기타출고 요청</a:t>
            </a:r>
            <a:endParaRPr kumimoji="0" lang="en-US" altLang="ko-KR" sz="1000" dirty="0" smtClean="0">
              <a:solidFill>
                <a:schemeClr val="bg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bg1"/>
                </a:solidFill>
              </a:rPr>
              <a:t>(</a:t>
            </a:r>
            <a:r>
              <a:rPr kumimoji="0" lang="ko-KR" altLang="en-US" sz="1000" dirty="0" smtClean="0">
                <a:solidFill>
                  <a:schemeClr val="bg1"/>
                </a:solidFill>
              </a:rPr>
              <a:t>사유 입력</a:t>
            </a:r>
            <a:r>
              <a:rPr kumimoji="0" lang="en-US" altLang="ko-KR" sz="1000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3" name="Rectangle 71"/>
          <p:cNvSpPr>
            <a:spLocks noChangeArrowheads="1"/>
          </p:cNvSpPr>
          <p:nvPr/>
        </p:nvSpPr>
        <p:spPr bwMode="auto">
          <a:xfrm>
            <a:off x="7064849" y="3645024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기타 출고 처리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61" name="Text Box 151"/>
          <p:cNvSpPr txBox="1">
            <a:spLocks noChangeArrowheads="1"/>
          </p:cNvSpPr>
          <p:nvPr/>
        </p:nvSpPr>
        <p:spPr bwMode="auto">
          <a:xfrm>
            <a:off x="7819605" y="347209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SD3.2.3-4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6" name="AutoShape 68"/>
          <p:cNvSpPr>
            <a:spLocks noChangeArrowheads="1"/>
          </p:cNvSpPr>
          <p:nvPr/>
        </p:nvSpPr>
        <p:spPr bwMode="auto">
          <a:xfrm rot="16200000">
            <a:off x="7688530" y="1988860"/>
            <a:ext cx="360000" cy="1368152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기타 출고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필요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6" name="직선 화살표 연결선 5"/>
          <p:cNvCxnSpPr>
            <a:stCxn id="29" idx="2"/>
          </p:cNvCxnSpPr>
          <p:nvPr/>
        </p:nvCxnSpPr>
        <p:spPr bwMode="auto">
          <a:xfrm flipH="1">
            <a:off x="1783482" y="2827960"/>
            <a:ext cx="744" cy="80729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꺾인 연결선 12"/>
          <p:cNvCxnSpPr>
            <a:stCxn id="56" idx="3"/>
            <a:endCxn id="43" idx="1"/>
          </p:cNvCxnSpPr>
          <p:nvPr/>
        </p:nvCxnSpPr>
        <p:spPr bwMode="auto">
          <a:xfrm flipV="1">
            <a:off x="4591422" y="3825024"/>
            <a:ext cx="2473427" cy="2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꺾인 연결선 24"/>
          <p:cNvCxnSpPr/>
          <p:nvPr/>
        </p:nvCxnSpPr>
        <p:spPr bwMode="auto">
          <a:xfrm rot="10800000" flipV="1">
            <a:off x="1783484" y="2636912"/>
            <a:ext cx="5400970" cy="57606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 Box 151"/>
          <p:cNvSpPr txBox="1">
            <a:spLocks noChangeArrowheads="1"/>
          </p:cNvSpPr>
          <p:nvPr/>
        </p:nvSpPr>
        <p:spPr bwMode="auto">
          <a:xfrm>
            <a:off x="1890538" y="342900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SD3.2.3-1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9" name="Text Box 151"/>
          <p:cNvSpPr txBox="1">
            <a:spLocks noChangeArrowheads="1"/>
          </p:cNvSpPr>
          <p:nvPr/>
        </p:nvSpPr>
        <p:spPr bwMode="auto">
          <a:xfrm>
            <a:off x="4019591" y="342898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SD3.2.3-2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7040438" y="1902410"/>
            <a:ext cx="1368152" cy="3000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본사관리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AutoShape 65"/>
          <p:cNvSpPr>
            <a:spLocks noChangeArrowheads="1"/>
          </p:cNvSpPr>
          <p:nvPr/>
        </p:nvSpPr>
        <p:spPr bwMode="auto">
          <a:xfrm>
            <a:off x="7257206" y="5365967"/>
            <a:ext cx="1295400" cy="360000"/>
          </a:xfrm>
          <a:prstGeom prst="flowChartDocumen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기타출고 이력조회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" name="꺾인 연결선 3"/>
          <p:cNvCxnSpPr>
            <a:stCxn id="43" idx="2"/>
            <a:endCxn id="26" idx="1"/>
          </p:cNvCxnSpPr>
          <p:nvPr/>
        </p:nvCxnSpPr>
        <p:spPr bwMode="auto">
          <a:xfrm rot="5400000">
            <a:off x="6714407" y="4547824"/>
            <a:ext cx="1540943" cy="455343"/>
          </a:xfrm>
          <a:prstGeom prst="bentConnector4">
            <a:avLst>
              <a:gd name="adj1" fmla="val 44159"/>
              <a:gd name="adj2" fmla="val 150204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 Box 151"/>
          <p:cNvSpPr txBox="1">
            <a:spLocks noChangeArrowheads="1"/>
          </p:cNvSpPr>
          <p:nvPr/>
        </p:nvSpPr>
        <p:spPr bwMode="auto">
          <a:xfrm>
            <a:off x="8011963" y="515719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SD3.2.3-6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0770" y="3573016"/>
            <a:ext cx="1027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실시간</a:t>
            </a:r>
            <a:endParaRPr lang="ko-KR" altLang="en-US" dirty="0"/>
          </a:p>
        </p:txBody>
      </p:sp>
      <p:sp>
        <p:nvSpPr>
          <p:cNvPr id="31" name="AutoShape 65"/>
          <p:cNvSpPr>
            <a:spLocks noChangeArrowheads="1"/>
          </p:cNvSpPr>
          <p:nvPr/>
        </p:nvSpPr>
        <p:spPr bwMode="auto">
          <a:xfrm>
            <a:off x="3290472" y="5425014"/>
            <a:ext cx="1295400" cy="360000"/>
          </a:xfrm>
          <a:prstGeom prst="flowChartDocumen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기타출고 이력조회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2" name="꺾인 연결선 31"/>
          <p:cNvCxnSpPr>
            <a:stCxn id="36" idx="2"/>
            <a:endCxn id="31" idx="0"/>
          </p:cNvCxnSpPr>
          <p:nvPr/>
        </p:nvCxnSpPr>
        <p:spPr bwMode="auto">
          <a:xfrm rot="5400000">
            <a:off x="3657355" y="5143112"/>
            <a:ext cx="562720" cy="1085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꺾인 연결선 17"/>
          <p:cNvCxnSpPr>
            <a:stCxn id="34" idx="3"/>
            <a:endCxn id="56" idx="1"/>
          </p:cNvCxnSpPr>
          <p:nvPr/>
        </p:nvCxnSpPr>
        <p:spPr bwMode="auto">
          <a:xfrm>
            <a:off x="2431182" y="3825024"/>
            <a:ext cx="864840" cy="21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Text Box 151"/>
          <p:cNvSpPr txBox="1">
            <a:spLocks noChangeArrowheads="1"/>
          </p:cNvSpPr>
          <p:nvPr/>
        </p:nvSpPr>
        <p:spPr bwMode="auto">
          <a:xfrm>
            <a:off x="4088492" y="522920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SD3.2.3-5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6182" y="4005024"/>
            <a:ext cx="2074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재고 가감사유 선택 값을 </a:t>
            </a:r>
            <a:r>
              <a:rPr lang="en-US" altLang="ko-KR" dirty="0" smtClean="0"/>
              <a:t>POS</a:t>
            </a:r>
            <a:r>
              <a:rPr lang="ko-KR" altLang="en-US" dirty="0" smtClean="0"/>
              <a:t>에서 </a:t>
            </a:r>
            <a:r>
              <a:rPr lang="ko-KR" altLang="en-US" dirty="0" err="1" smtClean="0"/>
              <a:t>넘겨줘야하고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>SAP</a:t>
            </a:r>
            <a:r>
              <a:rPr lang="ko-KR" altLang="en-US" dirty="0" smtClean="0"/>
              <a:t>에서는 사유에 대한 계정과목 정의가 되어야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6" name="Rectangle 71"/>
          <p:cNvSpPr>
            <a:spLocks noChangeArrowheads="1"/>
          </p:cNvSpPr>
          <p:nvPr/>
        </p:nvSpPr>
        <p:spPr bwMode="auto">
          <a:xfrm>
            <a:off x="3291557" y="4502294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</a:rPr>
              <a:t>기타 출고 처리</a:t>
            </a:r>
            <a:endParaRPr kumimoji="0" lang="en-US" altLang="ko-KR" sz="1000" dirty="0" smtClean="0">
              <a:solidFill>
                <a:schemeClr val="bg1"/>
              </a:solidFill>
            </a:endParaRPr>
          </a:p>
        </p:txBody>
      </p:sp>
      <p:sp>
        <p:nvSpPr>
          <p:cNvPr id="37" name="Text Box 151"/>
          <p:cNvSpPr txBox="1">
            <a:spLocks noChangeArrowheads="1"/>
          </p:cNvSpPr>
          <p:nvPr/>
        </p:nvSpPr>
        <p:spPr bwMode="auto">
          <a:xfrm>
            <a:off x="4015126" y="428623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SD3.2.3-3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8" name="직선 화살표 연결선 37"/>
          <p:cNvCxnSpPr>
            <a:stCxn id="56" idx="2"/>
            <a:endCxn id="36" idx="0"/>
          </p:cNvCxnSpPr>
          <p:nvPr/>
        </p:nvCxnSpPr>
        <p:spPr bwMode="auto">
          <a:xfrm flipH="1">
            <a:off x="3939257" y="4005045"/>
            <a:ext cx="4465" cy="497249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7791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496233"/>
              </p:ext>
            </p:extLst>
          </p:nvPr>
        </p:nvGraphicFramePr>
        <p:xfrm>
          <a:off x="271462" y="1796827"/>
          <a:ext cx="9361487" cy="3611087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5809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93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SD3.2.3-1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기타출고 요청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내에서 기타 출고에 대한 내역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수량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및 사유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입력한다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SD3.2.3-2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관리자 승인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 출고 요청된 내역의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내에서 본사 담당자의 승인과정을 거친다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승인권자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특정 필요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607"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SD3.2.3-3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기타 출고 처리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 기타출고를 처리한다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CBO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SD3.2.3-4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기타 출고 처리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통한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 기타출고처리를 처리한다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사유에 대한 계정과목이 정의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되어야한다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CBO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SD3.2.3-5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기타출고 이력조회 </a:t>
                      </a:r>
                      <a:r>
                        <a:rPr kumimoji="0" lang="en-US" altLang="ko-KR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(POS)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제품 단위로  기타 출고내역을 조회 할 수 있어야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SD3.2.3-6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기타출고 이력조회 </a:t>
                      </a:r>
                      <a:r>
                        <a:rPr kumimoji="0" lang="en-US" altLang="ko-KR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(SAP)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sp>
        <p:nvSpPr>
          <p:cNvPr id="13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SD3.2.3 </a:t>
            </a:r>
            <a:r>
              <a:rPr lang="en-US" altLang="ko-KR" dirty="0"/>
              <a:t>POS </a:t>
            </a:r>
            <a:r>
              <a:rPr lang="ko-KR" altLang="en-US" dirty="0"/>
              <a:t>기타 출고 </a:t>
            </a:r>
            <a:endParaRPr lang="ko-KR" altLang="en-US" dirty="0" smtClean="0"/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5922171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SD3.2.3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기타출고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SD3.2.3 </a:t>
            </a:r>
            <a:r>
              <a:rPr lang="en-US" altLang="ko-KR" dirty="0"/>
              <a:t>POS </a:t>
            </a:r>
            <a:r>
              <a:rPr lang="ko-KR" altLang="en-US" dirty="0"/>
              <a:t>기타 출고 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</a:pPr>
            <a:r>
              <a:rPr kumimoji="0" lang="ko-KR" altLang="en-US" sz="1200" dirty="0" smtClean="0">
                <a:solidFill>
                  <a:schemeClr val="tx1"/>
                </a:solidFill>
              </a:rPr>
              <a:t>업무  </a:t>
            </a:r>
            <a:r>
              <a:rPr kumimoji="0" lang="en-US" altLang="ko-KR" sz="1200" dirty="0">
                <a:solidFill>
                  <a:schemeClr val="tx1"/>
                </a:solidFill>
              </a:rPr>
              <a:t>Rule  </a:t>
            </a:r>
            <a:endParaRPr kumimoji="0" lang="en-US" altLang="ko-KR" sz="120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2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    1)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본사 담당자의 승인과정을 거쳐 이관 승인을 득한 후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POS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SAP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인터페이스를 통해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기타출고를 실시한다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2) POS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시스템을 사용하여 인터페이스 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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코스트센터는 매장관리 </a:t>
            </a:r>
            <a:r>
              <a:rPr kumimoji="0" lang="ko-KR" altLang="en-US" sz="10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영업팀으로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입력 처리하고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계정은 기타출고 사유에 근거하여 처리한다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[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기타 출고 사유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]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(1) 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폐기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/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불량     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계정과목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? – </a:t>
            </a:r>
            <a:r>
              <a:rPr kumimoji="0" lang="ko-KR" altLang="en-US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제 </a:t>
            </a:r>
            <a:r>
              <a:rPr kumimoji="0" lang="en-US" altLang="ko-KR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/ </a:t>
            </a:r>
            <a:r>
              <a:rPr kumimoji="0" lang="ko-KR" altLang="en-US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상품 원가 </a:t>
            </a:r>
            <a:endParaRPr kumimoji="0" lang="en-US" altLang="ko-KR" sz="1000" dirty="0" smtClean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(2) 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제품 훼손     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계정과목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?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– </a:t>
            </a:r>
            <a:r>
              <a:rPr kumimoji="0" lang="ko-KR" altLang="en-US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제 </a:t>
            </a:r>
            <a:r>
              <a:rPr kumimoji="0" lang="en-US" altLang="ko-KR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/ </a:t>
            </a:r>
            <a:r>
              <a:rPr kumimoji="0" lang="ko-KR" altLang="en-US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상품 원가</a:t>
            </a:r>
            <a:r>
              <a:rPr kumimoji="0" lang="en-US" altLang="ko-KR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(</a:t>
            </a:r>
            <a:r>
              <a:rPr kumimoji="0" lang="ko-KR" altLang="en-US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불량</a:t>
            </a:r>
            <a:r>
              <a:rPr kumimoji="0" lang="en-US" altLang="ko-KR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폐기에 해당</a:t>
            </a:r>
            <a:r>
              <a:rPr kumimoji="0" lang="en-US" altLang="ko-KR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)</a:t>
            </a:r>
            <a:r>
              <a:rPr kumimoji="0" lang="ko-KR" altLang="en-US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kumimoji="0" lang="en-US" altLang="ko-KR" sz="10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(3) 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견본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Sample </a:t>
            </a:r>
            <a:r>
              <a:rPr kumimoji="0" lang="ko-KR" altLang="en-US" sz="1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계정과목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: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광고선전비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– </a:t>
            </a:r>
            <a:r>
              <a:rPr kumimoji="0" lang="ko-KR" altLang="en-US" sz="10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견본비</a:t>
            </a:r>
            <a:r>
              <a:rPr kumimoji="0" lang="en-US" altLang="ko-KR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(</a:t>
            </a:r>
            <a:r>
              <a:rPr kumimoji="0" lang="ko-KR" altLang="en-US" sz="10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견본비는</a:t>
            </a:r>
            <a:r>
              <a:rPr kumimoji="0" lang="ko-KR" altLang="en-US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 사전에 정의 함으로 </a:t>
            </a:r>
            <a:r>
              <a:rPr kumimoji="0" lang="en-US" altLang="ko-KR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POS</a:t>
            </a:r>
            <a:r>
              <a:rPr kumimoji="0" lang="ko-KR" altLang="en-US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내에서 기타 출고 항목에 포함되지는 않음</a:t>
            </a:r>
            <a:r>
              <a:rPr kumimoji="0" lang="en-US" altLang="ko-KR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) </a:t>
            </a:r>
            <a:r>
              <a:rPr kumimoji="0" lang="ko-KR" altLang="en-US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(4) 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시식 행사     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계정과목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?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– </a:t>
            </a:r>
            <a:r>
              <a:rPr kumimoji="0" lang="ko-KR" altLang="en-US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판매 </a:t>
            </a:r>
            <a:r>
              <a:rPr kumimoji="0" lang="ko-KR" altLang="en-US" sz="10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촉진비</a:t>
            </a:r>
            <a:r>
              <a:rPr kumimoji="0" lang="en-US" altLang="ko-KR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2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dirty="0">
                <a:solidFill>
                  <a:schemeClr val="tx1"/>
                </a:solidFill>
                <a:sym typeface="Wingdings" panose="05000000000000000000" pitchFamily="2" charset="2"/>
              </a:rPr>
              <a:t>2</a:t>
            </a:r>
            <a:r>
              <a:rPr kumimoji="0" lang="en-US" altLang="ko-KR" sz="120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  <a:r>
              <a:rPr kumimoji="0" lang="ko-KR" altLang="en-US" sz="1200" dirty="0" smtClean="0">
                <a:solidFill>
                  <a:schemeClr val="tx1"/>
                </a:solidFill>
                <a:sym typeface="Wingdings" panose="05000000000000000000" pitchFamily="2" charset="2"/>
              </a:rPr>
              <a:t>기능요구 사항</a:t>
            </a:r>
            <a:endParaRPr kumimoji="0" lang="en-US" altLang="ko-KR" sz="12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1)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기타출고 요청  및 승인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기타출고 내역을 조회 할 수 있어야 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2)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기타입고에 대한 내역도 병행하여 처리할 수 있어야 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005364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SD3.2.3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기타출고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53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29212</TotalTime>
  <Words>687</Words>
  <Application>Microsoft Office PowerPoint</Application>
  <PresentationFormat>사용자 지정</PresentationFormat>
  <Paragraphs>212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SD3.2.3 POS 기타 출고</vt:lpstr>
      <vt:lpstr>SD3.2.3 POS 기타 출고   </vt:lpstr>
      <vt:lpstr>SD3.2.3 POS 기타 출고 </vt:lpstr>
      <vt:lpstr>SD3.2.3 POS 기타 출고 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1121</cp:revision>
  <cp:lastPrinted>2001-03-14T06:43:19Z</cp:lastPrinted>
  <dcterms:created xsi:type="dcterms:W3CDTF">2000-09-28T11:17:09Z</dcterms:created>
  <dcterms:modified xsi:type="dcterms:W3CDTF">2018-04-20T06:42:09Z</dcterms:modified>
</cp:coreProperties>
</file>