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4" r:id="rId5"/>
    <p:sldId id="526" r:id="rId6"/>
    <p:sldId id="525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26"/>
            <p14:sldId id="525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D56A19"/>
    <a:srgbClr val="E57725"/>
    <a:srgbClr val="DDDDDD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6" autoAdjust="0"/>
    <p:restoredTop sz="96429" autoAdjust="0"/>
  </p:normalViewPr>
  <p:slideViewPr>
    <p:cSldViewPr showGuides="1">
      <p:cViewPr varScale="1">
        <p:scale>
          <a:sx n="116" d="100"/>
          <a:sy n="116" d="100"/>
        </p:scale>
        <p:origin x="1506" y="10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068613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389712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13158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90"/>
            <a:ext cx="728027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SD3.2.4 POS </a:t>
            </a:r>
            <a:r>
              <a:rPr lang="ko-KR" altLang="en-US" sz="2000" kern="0" dirty="0" smtClean="0"/>
              <a:t>재고 정보 및 실사 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166690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2017.09.19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smtClean="0"/>
              <a:t>매장 내 재고관리 과정에서 발생된 제</a:t>
            </a:r>
            <a:r>
              <a:rPr lang="en-US" altLang="ko-KR" sz="1200" b="0" dirty="0" smtClean="0"/>
              <a:t>/</a:t>
            </a:r>
            <a:r>
              <a:rPr lang="ko-KR" altLang="en-US" sz="1200" b="0" dirty="0" smtClean="0"/>
              <a:t>상품의 </a:t>
            </a:r>
            <a:r>
              <a:rPr lang="ko-KR" altLang="en-US" sz="1200" b="0" dirty="0"/>
              <a:t>과부족 내역을 정기적으로 관리하고 실물</a:t>
            </a:r>
            <a:r>
              <a:rPr lang="en-US" altLang="ko-KR" sz="1200" b="0" dirty="0"/>
              <a:t>, </a:t>
            </a:r>
            <a:r>
              <a:rPr lang="ko-KR" altLang="en-US" sz="1200" b="0" dirty="0"/>
              <a:t>전산 </a:t>
            </a:r>
            <a:r>
              <a:rPr lang="ko-KR" altLang="en-US" sz="1200" b="0" dirty="0" smtClean="0"/>
              <a:t>일치 작업을 통해 재고자산의 투명성을 확보하고자 </a:t>
            </a:r>
            <a:r>
              <a:rPr lang="ko-KR" altLang="en-US" sz="1200" b="0" dirty="0" smtClean="0"/>
              <a:t>함</a:t>
            </a:r>
            <a:endParaRPr lang="en-US" altLang="ko-KR" sz="1200" b="0" dirty="0"/>
          </a:p>
          <a:p>
            <a:pPr marL="228600" indent="-228600">
              <a:buFontTx/>
              <a:buAutoNum type="arabicPeriod"/>
              <a:defRPr/>
            </a:pPr>
            <a:r>
              <a:rPr lang="ko-KR" altLang="en-US" sz="1200" b="0" dirty="0" smtClean="0"/>
              <a:t>직매장이 주문발주에 필요한 물류센터 내 재고 정보를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     </a:t>
            </a:r>
            <a:r>
              <a:rPr lang="ko-KR" altLang="en-US" sz="1200" b="0" dirty="0" smtClean="0"/>
              <a:t>전송처리 매일 전송 처리함 </a:t>
            </a:r>
            <a:endParaRPr lang="en-US" altLang="ko-KR" sz="1200" b="0" dirty="0" smtClean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사전에 재고 실사 작업에 대한 매장 업무 </a:t>
            </a:r>
            <a:r>
              <a:rPr lang="en-US" altLang="ko-KR" sz="1200" b="0" dirty="0" smtClean="0"/>
              <a:t>R&amp;R</a:t>
            </a:r>
            <a:r>
              <a:rPr lang="ko-KR" altLang="en-US" sz="1200" b="0" dirty="0" smtClean="0"/>
              <a:t> 필요 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월</a:t>
            </a:r>
            <a:r>
              <a:rPr lang="en-US" altLang="ko-KR" sz="1200" b="0" dirty="0" smtClean="0"/>
              <a:t>1</a:t>
            </a:r>
            <a:r>
              <a:rPr lang="ko-KR" altLang="en-US" sz="1200" b="0" dirty="0" smtClean="0"/>
              <a:t>회</a:t>
            </a:r>
            <a:r>
              <a:rPr lang="en-US" altLang="ko-KR" sz="1200" b="0" dirty="0" smtClean="0"/>
              <a:t>, </a:t>
            </a:r>
            <a:r>
              <a:rPr lang="ko-KR" altLang="en-US" sz="1200" b="0" dirty="0" smtClean="0"/>
              <a:t>기말</a:t>
            </a:r>
            <a:r>
              <a:rPr lang="en-US" altLang="ko-KR" sz="1200" b="0" dirty="0" smtClean="0"/>
              <a:t>)</a:t>
            </a:r>
          </a:p>
          <a:p>
            <a:pPr marL="182563" indent="-182563">
              <a:buFontTx/>
              <a:buAutoNum type="arabicPeriod"/>
              <a:defRPr/>
            </a:pPr>
            <a:r>
              <a:rPr lang="ko-KR" altLang="en-US" sz="1200" b="0" dirty="0" smtClean="0"/>
              <a:t>재고실사 차이내역 추적과 </a:t>
            </a:r>
            <a:r>
              <a:rPr lang="en-US" altLang="ko-KR" sz="1200" b="0" dirty="0" smtClean="0"/>
              <a:t>LOSS</a:t>
            </a:r>
            <a:r>
              <a:rPr lang="ko-KR" altLang="en-US" sz="1200" b="0" dirty="0" smtClean="0"/>
              <a:t>분 사유 관리 </a:t>
            </a:r>
            <a:r>
              <a:rPr lang="ko-KR" altLang="en-US" sz="1200" b="0" dirty="0" smtClean="0"/>
              <a:t>필요</a:t>
            </a:r>
            <a:r>
              <a:rPr lang="en-US" altLang="ko-KR" sz="1200" b="0" dirty="0" smtClean="0"/>
              <a:t>.</a:t>
            </a:r>
            <a:endParaRPr lang="en-US" altLang="ko-KR" sz="1200" b="0" dirty="0" smtClean="0"/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SD3.2.4 </a:t>
            </a:r>
            <a:r>
              <a:rPr lang="en-US" altLang="ko-KR" dirty="0" smtClean="0"/>
              <a:t>P</a:t>
            </a:r>
            <a:r>
              <a:rPr lang="en-US" altLang="ko-KR" dirty="0" smtClean="0"/>
              <a:t>OS </a:t>
            </a:r>
            <a:r>
              <a:rPr lang="ko-KR" altLang="en-US" dirty="0"/>
              <a:t>재고정보 및 재고 실사</a:t>
            </a:r>
            <a:endParaRPr lang="ko-KR" alt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262322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SD3.2.4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정보 및 재고 실사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0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  <a:defRPr/>
            </a:pPr>
            <a:r>
              <a:rPr lang="ko-KR" altLang="en-US" sz="1200" b="0" dirty="0" smtClean="0">
                <a:sym typeface="Wingdings" panose="05000000000000000000" pitchFamily="2" charset="2"/>
              </a:rPr>
              <a:t>매월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기말 재고현황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( SAP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에서 </a:t>
            </a:r>
            <a:r>
              <a:rPr lang="ko-KR" altLang="en-US" sz="1200" b="0" dirty="0" err="1" smtClean="0">
                <a:sym typeface="Wingdings" panose="05000000000000000000" pitchFamily="2" charset="2"/>
              </a:rPr>
              <a:t>매장별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 저장위치 재고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) 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의 현황을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POS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에 전송처리 함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.</a:t>
            </a: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endParaRPr lang="en-US" altLang="ko-KR" sz="1200" b="0" dirty="0">
              <a:sym typeface="Wingdings" panose="05000000000000000000" pitchFamily="2" charset="2"/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 startAt="2"/>
              <a:defRPr/>
            </a:pPr>
            <a:r>
              <a:rPr lang="ko-KR" altLang="en-US" sz="1200" b="0" dirty="0" smtClean="0">
                <a:sym typeface="Wingdings" panose="05000000000000000000" pitchFamily="2" charset="2"/>
              </a:rPr>
              <a:t>발주에 필요한 기반 정보인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</a:t>
            </a:r>
            <a:r>
              <a:rPr lang="ko-KR" altLang="en-US" sz="1200" b="0" dirty="0" err="1" smtClean="0">
                <a:sym typeface="Wingdings" panose="05000000000000000000" pitchFamily="2" charset="2"/>
              </a:rPr>
              <a:t>백암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 물류센터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“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재고 현황을</a:t>
            </a:r>
            <a:endParaRPr lang="en-US" altLang="ko-KR" sz="1200" b="0" dirty="0" smtClean="0">
              <a:sym typeface="Wingdings" panose="05000000000000000000" pitchFamily="2" charset="2"/>
            </a:endParaRPr>
          </a:p>
          <a:p>
            <a:pPr eaLnBrk="1" latinLnBrk="0" hangingPunct="1">
              <a:lnSpc>
                <a:spcPct val="120000"/>
              </a:lnSpc>
              <a:spcBef>
                <a:spcPct val="0"/>
              </a:spcBef>
              <a:buNone/>
              <a:defRPr/>
            </a:pPr>
            <a:r>
              <a:rPr lang="en-US" altLang="ko-KR" sz="1200" b="0" dirty="0"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ym typeface="Wingdings" panose="05000000000000000000" pitchFamily="2" charset="2"/>
              </a:rPr>
              <a:t>매일 전송 처리 함 </a:t>
            </a:r>
            <a:endParaRPr lang="en-US" altLang="ko-KR" sz="1200" b="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503918"/>
              </p:ext>
            </p:extLst>
          </p:nvPr>
        </p:nvGraphicFramePr>
        <p:xfrm>
          <a:off x="271685" y="1484784"/>
          <a:ext cx="9361263" cy="481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9"/>
                <a:gridCol w="5328814"/>
              </a:tblGrid>
              <a:tr h="2160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매장 재고관리 책임자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본사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en-US" altLang="ko-KR" sz="1200" dirty="0" smtClean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u="none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135782" y="3766401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</a:rPr>
              <a:t>기말 실사 </a:t>
            </a:r>
            <a:endParaRPr kumimoji="0" lang="en-US" altLang="ko-KR" sz="1000" dirty="0" smtClean="0">
              <a:solidFill>
                <a:schemeClr val="bg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</a:rPr>
              <a:t>재고 입력</a:t>
            </a:r>
            <a:endParaRPr kumimoji="0" lang="en-US" altLang="ko-KR" sz="1000" dirty="0" smtClean="0">
              <a:solidFill>
                <a:schemeClr val="bg1"/>
              </a:solidFill>
            </a:endParaRPr>
          </a:p>
        </p:txBody>
      </p:sp>
      <p:sp>
        <p:nvSpPr>
          <p:cNvPr id="46" name="AutoShape 68"/>
          <p:cNvSpPr>
            <a:spLocks noChangeArrowheads="1"/>
          </p:cNvSpPr>
          <p:nvPr/>
        </p:nvSpPr>
        <p:spPr bwMode="auto">
          <a:xfrm rot="16200000">
            <a:off x="7710790" y="2597707"/>
            <a:ext cx="360000" cy="1368152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월말 재고 정보전송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9" name="Text Box 151"/>
          <p:cNvSpPr txBox="1">
            <a:spLocks noChangeArrowheads="1"/>
          </p:cNvSpPr>
          <p:nvPr/>
        </p:nvSpPr>
        <p:spPr bwMode="auto">
          <a:xfrm>
            <a:off x="6174105" y="2580245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AutoShape 65"/>
          <p:cNvSpPr>
            <a:spLocks noChangeArrowheads="1"/>
          </p:cNvSpPr>
          <p:nvPr/>
        </p:nvSpPr>
        <p:spPr bwMode="auto">
          <a:xfrm>
            <a:off x="7257206" y="5365967"/>
            <a:ext cx="1295400" cy="360000"/>
          </a:xfrm>
          <a:prstGeom prst="flowChartDocumen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기타 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출고 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이력조회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" name="꺾인 연결선 3"/>
          <p:cNvCxnSpPr>
            <a:stCxn id="64" idx="3"/>
            <a:endCxn id="26" idx="1"/>
          </p:cNvCxnSpPr>
          <p:nvPr/>
        </p:nvCxnSpPr>
        <p:spPr bwMode="auto">
          <a:xfrm>
            <a:off x="6739674" y="5463226"/>
            <a:ext cx="517532" cy="8274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 Box 151"/>
          <p:cNvSpPr txBox="1">
            <a:spLocks noChangeArrowheads="1"/>
          </p:cNvSpPr>
          <p:nvPr/>
        </p:nvSpPr>
        <p:spPr bwMode="auto">
          <a:xfrm>
            <a:off x="8011963" y="5157192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SD3.2.4-8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8268" y="3717032"/>
            <a:ext cx="1027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실행 배치</a:t>
            </a:r>
            <a:endParaRPr lang="ko-KR" altLang="en-US" dirty="0"/>
          </a:p>
        </p:txBody>
      </p:sp>
      <p:sp>
        <p:nvSpPr>
          <p:cNvPr id="31" name="AutoShape 65"/>
          <p:cNvSpPr>
            <a:spLocks noChangeArrowheads="1"/>
          </p:cNvSpPr>
          <p:nvPr/>
        </p:nvSpPr>
        <p:spPr bwMode="auto">
          <a:xfrm>
            <a:off x="1161660" y="5465157"/>
            <a:ext cx="1295400" cy="360000"/>
          </a:xfrm>
          <a:prstGeom prst="flowChartDocumen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기타출고 이력조회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2" name="꺾인 연결선 31"/>
          <p:cNvCxnSpPr>
            <a:stCxn id="74" idx="2"/>
            <a:endCxn id="31" idx="0"/>
          </p:cNvCxnSpPr>
          <p:nvPr/>
        </p:nvCxnSpPr>
        <p:spPr bwMode="auto">
          <a:xfrm rot="5400000">
            <a:off x="1479961" y="5135724"/>
            <a:ext cx="658832" cy="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 Box 151"/>
          <p:cNvSpPr txBox="1">
            <a:spLocks noChangeArrowheads="1"/>
          </p:cNvSpPr>
          <p:nvPr/>
        </p:nvSpPr>
        <p:spPr bwMode="auto">
          <a:xfrm>
            <a:off x="6241299" y="506106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5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en-US" altLang="ko-KR" dirty="0" smtClean="0"/>
              <a:t>SD3.2.4 </a:t>
            </a:r>
            <a:r>
              <a:rPr lang="en-US" altLang="ko-KR" dirty="0"/>
              <a:t>POS </a:t>
            </a:r>
            <a:r>
              <a:rPr lang="ko-KR" altLang="en-US" dirty="0"/>
              <a:t>재고정보 및 재고 실사</a:t>
            </a:r>
            <a:endParaRPr lang="ko-KR" altLang="en-US" dirty="0" smtClean="0"/>
          </a:p>
        </p:txBody>
      </p:sp>
      <p:cxnSp>
        <p:nvCxnSpPr>
          <p:cNvPr id="59" name="직선 화살표 연결선 58"/>
          <p:cNvCxnSpPr>
            <a:stCxn id="82" idx="2"/>
          </p:cNvCxnSpPr>
          <p:nvPr/>
        </p:nvCxnSpPr>
        <p:spPr bwMode="auto">
          <a:xfrm flipH="1">
            <a:off x="6098236" y="4969499"/>
            <a:ext cx="605" cy="29550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Rectangle 71"/>
          <p:cNvSpPr>
            <a:spLocks noChangeArrowheads="1"/>
          </p:cNvSpPr>
          <p:nvPr/>
        </p:nvSpPr>
        <p:spPr bwMode="auto">
          <a:xfrm>
            <a:off x="5444274" y="3763365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차이내역 조회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4" name="Rectangle 71"/>
          <p:cNvSpPr>
            <a:spLocks noChangeArrowheads="1"/>
          </p:cNvSpPr>
          <p:nvPr/>
        </p:nvSpPr>
        <p:spPr bwMode="auto">
          <a:xfrm>
            <a:off x="5444274" y="5283226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기타출고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처리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67" name="꺾인 연결선 66"/>
          <p:cNvCxnSpPr>
            <a:stCxn id="64" idx="1"/>
            <a:endCxn id="74" idx="3"/>
          </p:cNvCxnSpPr>
          <p:nvPr/>
        </p:nvCxnSpPr>
        <p:spPr bwMode="auto">
          <a:xfrm rot="10800000">
            <a:off x="2457094" y="4626326"/>
            <a:ext cx="2987180" cy="83690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꺾인 연결선 69"/>
          <p:cNvCxnSpPr>
            <a:stCxn id="34" idx="3"/>
            <a:endCxn id="62" idx="1"/>
          </p:cNvCxnSpPr>
          <p:nvPr/>
        </p:nvCxnSpPr>
        <p:spPr bwMode="auto">
          <a:xfrm flipV="1">
            <a:off x="2431182" y="3943365"/>
            <a:ext cx="3013092" cy="303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386721" y="4386236"/>
            <a:ext cx="1027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실행 배치</a:t>
            </a:r>
            <a:endParaRPr lang="ko-KR" altLang="en-US" dirty="0"/>
          </a:p>
        </p:txBody>
      </p:sp>
      <p:sp>
        <p:nvSpPr>
          <p:cNvPr id="74" name="Rectangle 71"/>
          <p:cNvSpPr>
            <a:spLocks noChangeArrowheads="1"/>
          </p:cNvSpPr>
          <p:nvPr/>
        </p:nvSpPr>
        <p:spPr bwMode="auto">
          <a:xfrm>
            <a:off x="1161694" y="44463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</a:rPr>
              <a:t>기타출고 </a:t>
            </a:r>
            <a:r>
              <a:rPr kumimoji="0" lang="ko-KR" altLang="en-US" sz="1000" dirty="0" smtClean="0">
                <a:solidFill>
                  <a:schemeClr val="bg1"/>
                </a:solidFill>
              </a:rPr>
              <a:t>처리반영</a:t>
            </a:r>
            <a:endParaRPr kumimoji="0" lang="en-US" altLang="ko-KR" sz="1000" dirty="0" smtClean="0">
              <a:solidFill>
                <a:schemeClr val="bg1"/>
              </a:solidFill>
            </a:endParaRPr>
          </a:p>
        </p:txBody>
      </p:sp>
      <p:sp>
        <p:nvSpPr>
          <p:cNvPr id="82" name="Rectangle 50"/>
          <p:cNvSpPr>
            <a:spLocks noChangeArrowheads="1"/>
          </p:cNvSpPr>
          <p:nvPr/>
        </p:nvSpPr>
        <p:spPr bwMode="auto">
          <a:xfrm>
            <a:off x="5451141" y="4609499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매장재고 조정 품의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84" name="직선 화살표 연결선 83"/>
          <p:cNvCxnSpPr>
            <a:endCxn id="82" idx="0"/>
          </p:cNvCxnSpPr>
          <p:nvPr/>
        </p:nvCxnSpPr>
        <p:spPr bwMode="auto">
          <a:xfrm flipH="1">
            <a:off x="6098841" y="4298848"/>
            <a:ext cx="606" cy="31065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7" name="Text Box 151"/>
          <p:cNvSpPr txBox="1">
            <a:spLocks noChangeArrowheads="1"/>
          </p:cNvSpPr>
          <p:nvPr/>
        </p:nvSpPr>
        <p:spPr bwMode="auto">
          <a:xfrm>
            <a:off x="6169692" y="438623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8" name="Text Box 151"/>
          <p:cNvSpPr txBox="1">
            <a:spLocks noChangeArrowheads="1"/>
          </p:cNvSpPr>
          <p:nvPr/>
        </p:nvSpPr>
        <p:spPr bwMode="auto">
          <a:xfrm>
            <a:off x="1890537" y="4232817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Rectangle 71"/>
          <p:cNvSpPr>
            <a:spLocks noChangeArrowheads="1"/>
          </p:cNvSpPr>
          <p:nvPr/>
        </p:nvSpPr>
        <p:spPr bwMode="auto">
          <a:xfrm>
            <a:off x="1155410" y="2444378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</a:rPr>
              <a:t>실시간 수불 관리</a:t>
            </a:r>
            <a:endParaRPr kumimoji="0" lang="en-US" altLang="ko-KR" sz="1000" dirty="0" smtClean="0">
              <a:solidFill>
                <a:schemeClr val="bg1"/>
              </a:solidFill>
            </a:endParaRPr>
          </a:p>
        </p:txBody>
      </p:sp>
      <p:sp>
        <p:nvSpPr>
          <p:cNvPr id="41" name="Text Box 151"/>
          <p:cNvSpPr txBox="1">
            <a:spLocks noChangeArrowheads="1"/>
          </p:cNvSpPr>
          <p:nvPr/>
        </p:nvSpPr>
        <p:spPr bwMode="auto">
          <a:xfrm>
            <a:off x="1890537" y="294515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AutoShape 68"/>
          <p:cNvSpPr>
            <a:spLocks noChangeArrowheads="1"/>
          </p:cNvSpPr>
          <p:nvPr/>
        </p:nvSpPr>
        <p:spPr bwMode="auto">
          <a:xfrm rot="16200000">
            <a:off x="7710790" y="2060868"/>
            <a:ext cx="360000" cy="1368152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일자 별 재고 정보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전송</a:t>
            </a:r>
            <a:endParaRPr kumimoji="0" lang="en-US" altLang="ko-KR" sz="1000" dirty="0">
              <a:solidFill>
                <a:schemeClr val="tx1"/>
              </a:solidFill>
            </a:endParaRPr>
          </a:p>
        </p:txBody>
      </p:sp>
      <p:cxnSp>
        <p:nvCxnSpPr>
          <p:cNvPr id="10" name="직선 화살표 연결선 9"/>
          <p:cNvCxnSpPr>
            <a:stCxn id="34" idx="2"/>
          </p:cNvCxnSpPr>
          <p:nvPr/>
        </p:nvCxnSpPr>
        <p:spPr bwMode="auto">
          <a:xfrm>
            <a:off x="1783482" y="4126401"/>
            <a:ext cx="0" cy="302230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Rectangle 71"/>
          <p:cNvSpPr>
            <a:spLocks noChangeArrowheads="1"/>
          </p:cNvSpPr>
          <p:nvPr/>
        </p:nvSpPr>
        <p:spPr bwMode="auto">
          <a:xfrm>
            <a:off x="1155410" y="3154534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</a:rPr>
              <a:t>월말 전산재고 </a:t>
            </a:r>
            <a:r>
              <a:rPr kumimoji="0" lang="ko-KR" altLang="en-US" sz="1000" dirty="0" smtClean="0">
                <a:solidFill>
                  <a:schemeClr val="bg1"/>
                </a:solidFill>
              </a:rPr>
              <a:t>화인</a:t>
            </a:r>
            <a:endParaRPr kumimoji="0" lang="en-US" altLang="ko-KR" sz="1000" dirty="0" smtClean="0">
              <a:solidFill>
                <a:schemeClr val="bg1"/>
              </a:solidFill>
            </a:endParaRPr>
          </a:p>
        </p:txBody>
      </p:sp>
      <p:sp>
        <p:nvSpPr>
          <p:cNvPr id="48" name="AutoShape 68"/>
          <p:cNvSpPr>
            <a:spLocks noChangeArrowheads="1"/>
          </p:cNvSpPr>
          <p:nvPr/>
        </p:nvSpPr>
        <p:spPr bwMode="auto">
          <a:xfrm rot="16200000">
            <a:off x="7710790" y="1514348"/>
            <a:ext cx="360000" cy="1368152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SAP 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재고 입출고</a:t>
            </a:r>
            <a:endParaRPr kumimoji="0" lang="en-US" altLang="ko-KR" sz="1000" dirty="0" smtClean="0">
              <a:solidFill>
                <a:schemeClr val="tx1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내역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POS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전송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17" name="꺾인 연결선 16"/>
          <p:cNvCxnSpPr>
            <a:endCxn id="40" idx="0"/>
          </p:cNvCxnSpPr>
          <p:nvPr/>
        </p:nvCxnSpPr>
        <p:spPr bwMode="auto">
          <a:xfrm rot="10800000" flipV="1">
            <a:off x="1803110" y="2090856"/>
            <a:ext cx="5380600" cy="353522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5584976" y="1844472"/>
            <a:ext cx="1455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발생시 실시간</a:t>
            </a:r>
            <a:endParaRPr lang="ko-KR" altLang="en-US" dirty="0"/>
          </a:p>
        </p:txBody>
      </p:sp>
      <p:graphicFrame>
        <p:nvGraphicFramePr>
          <p:cNvPr id="60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525949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SD3.2.4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정보 및 재고 실사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1" name="직선 화살표 연결선 20"/>
          <p:cNvCxnSpPr>
            <a:endCxn id="47" idx="0"/>
          </p:cNvCxnSpPr>
          <p:nvPr/>
        </p:nvCxnSpPr>
        <p:spPr bwMode="auto">
          <a:xfrm>
            <a:off x="1803110" y="2804378"/>
            <a:ext cx="0" cy="350156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직선 화살표 연결선 22"/>
          <p:cNvCxnSpPr>
            <a:stCxn id="47" idx="2"/>
          </p:cNvCxnSpPr>
          <p:nvPr/>
        </p:nvCxnSpPr>
        <p:spPr bwMode="auto">
          <a:xfrm>
            <a:off x="1803110" y="3514534"/>
            <a:ext cx="0" cy="202498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 Box 151"/>
          <p:cNvSpPr txBox="1">
            <a:spLocks noChangeArrowheads="1"/>
          </p:cNvSpPr>
          <p:nvPr/>
        </p:nvSpPr>
        <p:spPr bwMode="auto">
          <a:xfrm>
            <a:off x="8529829" y="1855154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6" name="Text Box 151"/>
          <p:cNvSpPr txBox="1">
            <a:spLocks noChangeArrowheads="1"/>
          </p:cNvSpPr>
          <p:nvPr/>
        </p:nvSpPr>
        <p:spPr bwMode="auto">
          <a:xfrm>
            <a:off x="8529829" y="307857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Text Box 151"/>
          <p:cNvSpPr txBox="1">
            <a:spLocks noChangeArrowheads="1"/>
          </p:cNvSpPr>
          <p:nvPr/>
        </p:nvSpPr>
        <p:spPr bwMode="auto">
          <a:xfrm>
            <a:off x="8529829" y="2573711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SD3.2.4-2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" name="AutoShape 53"/>
          <p:cNvSpPr>
            <a:spLocks noChangeArrowheads="1"/>
          </p:cNvSpPr>
          <p:nvPr/>
        </p:nvSpPr>
        <p:spPr bwMode="auto">
          <a:xfrm>
            <a:off x="3008734" y="2564904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재고보충발주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cxnSp>
        <p:nvCxnSpPr>
          <p:cNvPr id="33" name="직선 화살표 연결선 32"/>
          <p:cNvCxnSpPr>
            <a:stCxn id="42" idx="0"/>
          </p:cNvCxnSpPr>
          <p:nvPr/>
        </p:nvCxnSpPr>
        <p:spPr bwMode="auto">
          <a:xfrm flipH="1" flipV="1">
            <a:off x="4413844" y="2744943"/>
            <a:ext cx="2792870" cy="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직선 화살표 연결선 44"/>
          <p:cNvCxnSpPr>
            <a:stCxn id="46" idx="0"/>
          </p:cNvCxnSpPr>
          <p:nvPr/>
        </p:nvCxnSpPr>
        <p:spPr bwMode="auto">
          <a:xfrm flipH="1" flipV="1">
            <a:off x="2503934" y="3281782"/>
            <a:ext cx="4702780" cy="1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4777538" y="2511440"/>
            <a:ext cx="1455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발생시 실시간</a:t>
            </a:r>
            <a:endParaRPr lang="ko-KR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584976" y="3029881"/>
            <a:ext cx="1455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발생시 실시간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7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772250"/>
              </p:ext>
            </p:extLst>
          </p:nvPr>
        </p:nvGraphicFramePr>
        <p:xfrm>
          <a:off x="271462" y="1796827"/>
          <a:ext cx="9361487" cy="4359719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580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93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SD3.2.4-1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en-US" altLang="ko-KR" sz="1000" b="0" dirty="0" smtClean="0">
                          <a:solidFill>
                            <a:schemeClr val="tx1"/>
                          </a:solidFill>
                          <a:latin typeface="맑은고딕"/>
                        </a:rPr>
                        <a:t>SAP  </a:t>
                      </a:r>
                      <a:r>
                        <a:rPr kumimoji="0" lang="ko-KR" altLang="en-US" sz="1000" b="0" dirty="0" smtClean="0">
                          <a:solidFill>
                            <a:schemeClr val="tx1"/>
                          </a:solidFill>
                          <a:latin typeface="맑은고딕"/>
                        </a:rPr>
                        <a:t>재고 입출고</a:t>
                      </a:r>
                      <a:endParaRPr kumimoji="0" lang="en-US" altLang="ko-KR" sz="1000" b="0" dirty="0" smtClean="0">
                        <a:solidFill>
                          <a:schemeClr val="tx1"/>
                        </a:solidFill>
                        <a:latin typeface="맑은고딕"/>
                      </a:endParaRPr>
                    </a:p>
                    <a:p>
                      <a:pPr algn="ctr" latinLnBrk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0" dirty="0" smtClean="0">
                          <a:solidFill>
                            <a:schemeClr val="tx1"/>
                          </a:solidFill>
                          <a:latin typeface="맑은고딕"/>
                        </a:rPr>
                        <a:t>내역 </a:t>
                      </a:r>
                      <a:r>
                        <a:rPr kumimoji="0" lang="en-US" altLang="ko-KR" sz="1000" b="0" dirty="0" smtClean="0">
                          <a:solidFill>
                            <a:schemeClr val="tx1"/>
                          </a:solidFill>
                          <a:latin typeface="맑은고딕"/>
                        </a:rPr>
                        <a:t>POS </a:t>
                      </a:r>
                      <a:r>
                        <a:rPr kumimoji="0" lang="ko-KR" altLang="en-US" sz="1000" b="0" dirty="0" smtClean="0">
                          <a:solidFill>
                            <a:schemeClr val="tx1"/>
                          </a:solidFill>
                          <a:latin typeface="맑은고딕"/>
                        </a:rPr>
                        <a:t>전송</a:t>
                      </a:r>
                      <a:endParaRPr kumimoji="0" lang="en-US" altLang="ko-KR" sz="1000" b="0" dirty="0" smtClean="0">
                        <a:solidFill>
                          <a:schemeClr val="tx1"/>
                        </a:solidFill>
                        <a:latin typeface="맑은고딕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와 연계된 모든 수불의 입출고 내역은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처리 후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전송처리 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SD3.2.4-2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0" kern="1200" dirty="0" smtClean="0">
                          <a:solidFill>
                            <a:schemeClr val="tx1"/>
                          </a:solidFill>
                          <a:latin typeface="맑은고딕"/>
                          <a:ea typeface="맑은 고딕" panose="020B0503020000020004" pitchFamily="50" charset="-127"/>
                          <a:cs typeface="+mn-cs"/>
                        </a:rPr>
                        <a:t>일자 별 재고 정보</a:t>
                      </a: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algn="ctr" defTabSz="914400" rtl="0" eaLnBrk="0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FontTx/>
                        <a:buNone/>
                        <a:defRPr/>
                      </a:pPr>
                      <a:r>
                        <a:rPr kumimoji="0" lang="ko-KR" altLang="en-US" sz="1000" b="0" kern="1200" dirty="0" smtClean="0">
                          <a:solidFill>
                            <a:schemeClr val="tx1"/>
                          </a:solidFill>
                          <a:latin typeface="맑은고딕"/>
                          <a:ea typeface="맑은 고딕" panose="020B0503020000020004" pitchFamily="50" charset="-127"/>
                          <a:cs typeface="+mn-cs"/>
                        </a:rPr>
                        <a:t>전송</a:t>
                      </a: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가맹점 및 직매장의 재고 보충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 주문처리를 위해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매일 재고현황을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전송처리한다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607"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SD3.2.4-3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0" kern="1200" dirty="0" smtClean="0">
                          <a:solidFill>
                            <a:schemeClr val="tx1"/>
                          </a:solidFill>
                          <a:latin typeface="맑은고딕"/>
                          <a:ea typeface="맑은 고딕" panose="020B0503020000020004" pitchFamily="50" charset="-127"/>
                          <a:cs typeface="+mn-cs"/>
                        </a:rPr>
                        <a:t>월말 재고 정보전송</a:t>
                      </a: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월말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아침에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있는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매장별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재고 현황을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전송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SD3.2.4-4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0" kern="1200" dirty="0" smtClean="0">
                          <a:solidFill>
                            <a:schemeClr val="tx1"/>
                          </a:solidFill>
                          <a:latin typeface="맑은고딕"/>
                          <a:ea typeface="맑은 고딕" panose="020B0503020000020004" pitchFamily="50" charset="-127"/>
                          <a:cs typeface="+mn-cs"/>
                        </a:rPr>
                        <a:t>월말 전산재고 화인</a:t>
                      </a: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시스템은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시스템내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자체 수불 관리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Report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와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넘어온 재고 현황을 기준으로 재고 수불 차이 반영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SD3.2.4-5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0" kern="1200" dirty="0" smtClean="0">
                          <a:solidFill>
                            <a:schemeClr val="tx1"/>
                          </a:solidFill>
                          <a:latin typeface="맑은고딕"/>
                          <a:ea typeface="맑은 고딕" panose="020B0503020000020004" pitchFamily="50" charset="-127"/>
                          <a:cs typeface="+mn-cs"/>
                        </a:rPr>
                        <a:t>기타출고 처리반영</a:t>
                      </a: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차이 금액을 기타 출고 형태로 정리 함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원재로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투입분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SD3.2.4-6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0" kern="1200" dirty="0" smtClean="0">
                          <a:solidFill>
                            <a:schemeClr val="tx1"/>
                          </a:solidFill>
                          <a:latin typeface="맑은고딕"/>
                          <a:ea typeface="맑은 고딕" panose="020B0503020000020004" pitchFamily="50" charset="-127"/>
                          <a:cs typeface="+mn-cs"/>
                        </a:rPr>
                        <a:t>매장재고 조정 품의</a:t>
                      </a: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 건강식품의 수불의 경우는  실사 부족분 만큼은 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오창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반품 후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실물 없는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폐기 처리 한다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그것의 근거를 마련하기 위한 전제 조건으로 매장재고 조정품의를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받는다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4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SD3.2.4-7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0" kern="1200" dirty="0" smtClean="0">
                          <a:solidFill>
                            <a:schemeClr val="tx1"/>
                          </a:solidFill>
                          <a:latin typeface="맑은고딕"/>
                          <a:ea typeface="맑은 고딕" panose="020B0503020000020004" pitchFamily="50" charset="-127"/>
                          <a:cs typeface="+mn-cs"/>
                        </a:rPr>
                        <a:t>기타출고 처리</a:t>
                      </a: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0" kern="1200" dirty="0" smtClean="0">
                        <a:solidFill>
                          <a:schemeClr val="tx1"/>
                        </a:solidFill>
                        <a:latin typeface="맑은고딕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입력된 기타 출고 요청을 가지고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출고처리함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4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kern="12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SD3.2.4-8</a:t>
                      </a:r>
                      <a:endParaRPr kumimoji="0" lang="en-US" altLang="ko-KR" sz="1000" b="1" kern="12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latin typeface="맑은 고딕" pitchFamily="50" charset="-127"/>
                          <a:ea typeface="맑은 고딕" pitchFamily="50" charset="-127"/>
                        </a:rPr>
                        <a:t>기타 출고 이력조회</a:t>
                      </a:r>
                      <a:endParaRPr kumimoji="0" lang="en-US" altLang="ko-KR" sz="10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일자별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제품별   기타 출고 처리 및 반품처리 현황을 조회함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sp>
        <p:nvSpPr>
          <p:cNvPr id="7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en-US" altLang="ko-KR" dirty="0" smtClean="0"/>
              <a:t>SD3.2.4 </a:t>
            </a:r>
            <a:r>
              <a:rPr lang="en-US" altLang="ko-KR" dirty="0"/>
              <a:t>POS </a:t>
            </a:r>
            <a:r>
              <a:rPr lang="ko-KR" altLang="en-US" dirty="0"/>
              <a:t>재고정보 및 재고 실사</a:t>
            </a:r>
            <a:endParaRPr lang="ko-KR" alt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525949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SD3.2.4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정보 및 재고 실사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72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eriod"/>
            </a:pPr>
            <a:r>
              <a:rPr kumimoji="0" lang="ko-KR" altLang="en-US" sz="1200" dirty="0" smtClean="0">
                <a:solidFill>
                  <a:schemeClr val="tx1"/>
                </a:solidFill>
              </a:rPr>
              <a:t>업무  </a:t>
            </a:r>
            <a:r>
              <a:rPr kumimoji="0" lang="en-US" altLang="ko-KR" sz="1200" dirty="0">
                <a:solidFill>
                  <a:schemeClr val="tx1"/>
                </a:solidFill>
              </a:rPr>
              <a:t>Rule  </a:t>
            </a:r>
            <a:endParaRPr kumimoji="0" lang="en-US" altLang="ko-KR" sz="1200" dirty="0" smtClean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200" dirty="0">
              <a:solidFill>
                <a:schemeClr val="tx1"/>
              </a:solidFill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arenR"/>
            </a:pP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정보는  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Daily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백암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물류센터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정보를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POS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 전송 처리하고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, 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월초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일날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직매장별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재고 정보를 전송처리 한다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AutoNum type="arabicParenR"/>
            </a:pP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재고 차이로 인한  조정의 </a:t>
            </a:r>
            <a:r>
              <a:rPr kumimoji="0" lang="en-US" altLang="ko-KR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Caes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는 크게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원재료 투입에 대한  차이 조정  과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2)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건강식품재고의 수불 차이가 있다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(1) 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원재료 투입에 대한 차이 조정은  기타 출고 형태로   처리함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(2) 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건강식품재</a:t>
            </a:r>
            <a:r>
              <a:rPr kumimoji="0" lang="ko-KR" altLang="en-US" sz="1000" b="0" dirty="0" err="1">
                <a:solidFill>
                  <a:schemeClr val="tx1"/>
                </a:solidFill>
                <a:sym typeface="Wingdings" panose="05000000000000000000" pitchFamily="2" charset="2"/>
              </a:rPr>
              <a:t>품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의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수불 차이는   부족분의 경우는   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“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실물이 없는 오창재고 반환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”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처리를 하고   </a:t>
            </a:r>
            <a:r>
              <a:rPr kumimoji="0" lang="ko-KR" altLang="en-US" sz="1000" b="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오창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공장 내에서 폐기 처리한다</a:t>
            </a:r>
            <a:endParaRPr kumimoji="0" lang="en-US" altLang="ko-KR" sz="10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  </a:t>
            </a:r>
            <a:r>
              <a:rPr kumimoji="0" lang="ko-KR" altLang="en-US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이 경우   사전 품의를 획득한다</a:t>
            </a: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8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en-US" altLang="ko-KR" dirty="0" smtClean="0"/>
              <a:t>SD3.2.4 </a:t>
            </a:r>
            <a:r>
              <a:rPr lang="en-US" altLang="ko-KR" dirty="0"/>
              <a:t>POS </a:t>
            </a:r>
            <a:r>
              <a:rPr lang="ko-KR" altLang="en-US" dirty="0"/>
              <a:t>재고정보 및 재고 실사</a:t>
            </a:r>
            <a:endParaRPr lang="ko-KR" altLang="en-US" dirty="0" smtClean="0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525949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SD3.2.4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POS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 정보 및 재고 실사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SD3.2 POS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재고관리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2017.09.19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53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29488</TotalTime>
  <Words>687</Words>
  <Application>Microsoft Office PowerPoint</Application>
  <PresentationFormat>사용자 지정</PresentationFormat>
  <Paragraphs>223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돋움</vt:lpstr>
      <vt:lpstr>맑은 고딕</vt:lpstr>
      <vt:lpstr>맑은고딕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SD3.2.4 POS 재고정보 및 재고 실사</vt:lpstr>
      <vt:lpstr>SD3.2.4 POS 재고정보 및 재고 실사</vt:lpstr>
      <vt:lpstr>SD3.2.4 POS 재고정보 및 재고 실사</vt:lpstr>
      <vt:lpstr>SD3.2.4 POS 재고정보 및 재고 실사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SEODOSEOK</cp:lastModifiedBy>
  <cp:revision>1143</cp:revision>
  <cp:lastPrinted>2001-03-14T06:43:19Z</cp:lastPrinted>
  <dcterms:created xsi:type="dcterms:W3CDTF">2000-09-28T11:17:09Z</dcterms:created>
  <dcterms:modified xsi:type="dcterms:W3CDTF">2018-04-27T01:49:36Z</dcterms:modified>
</cp:coreProperties>
</file>