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13" r:id="rId2"/>
    <p:sldId id="514" r:id="rId3"/>
    <p:sldId id="515" r:id="rId4"/>
    <p:sldId id="530" r:id="rId5"/>
    <p:sldId id="517" r:id="rId6"/>
    <p:sldId id="528" r:id="rId7"/>
    <p:sldId id="518" r:id="rId8"/>
    <p:sldId id="519" r:id="rId9"/>
  </p:sldIdLst>
  <p:sldSz cx="9904413" cy="6858000"/>
  <p:notesSz cx="6797675" cy="992822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30"/>
            <p14:sldId id="517"/>
            <p14:sldId id="528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5" autoAdjust="0"/>
    <p:restoredTop sz="96695" autoAdjust="0"/>
  </p:normalViewPr>
  <p:slideViewPr>
    <p:cSldViewPr showGuides="1">
      <p:cViewPr varScale="1">
        <p:scale>
          <a:sx n="116" d="100"/>
          <a:sy n="116" d="100"/>
        </p:scale>
        <p:origin x="1494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0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0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715667"/>
            <a:ext cx="5437168" cy="446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3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973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566298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530512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7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SD4.1.1 </a:t>
            </a:r>
            <a:r>
              <a:rPr lang="ko-KR" altLang="en-US" sz="2000" kern="0" dirty="0" smtClean="0"/>
              <a:t>쇼핑몰 판매반품주문 관리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62043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ko-KR" altLang="en-US" sz="1200" b="0" dirty="0" smtClean="0"/>
              <a:t>고객이 주문한 제품을 매출 처리한 이후 반송  및 반품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되어  매출 차감을 하는 목적으로 한다</a:t>
            </a:r>
            <a:endParaRPr lang="en-US" altLang="ko-KR" sz="1200" b="0" dirty="0" smtClean="0"/>
          </a:p>
          <a:p>
            <a:pPr marL="228600" indent="-228600">
              <a:buAutoNum type="arabicPeriod" startAt="2"/>
              <a:defRPr/>
            </a:pPr>
            <a:r>
              <a:rPr lang="en-US" altLang="ko-KR" sz="1200" b="0" dirty="0" smtClean="0"/>
              <a:t>Shopping Mall </a:t>
            </a:r>
            <a:r>
              <a:rPr lang="ko-KR" altLang="en-US" sz="1200" b="0" dirty="0" smtClean="0"/>
              <a:t>판매 제 </a:t>
            </a:r>
            <a:r>
              <a:rPr lang="en-US" altLang="ko-KR" sz="1200" b="0" dirty="0" smtClean="0"/>
              <a:t>/ </a:t>
            </a:r>
            <a:r>
              <a:rPr lang="ko-KR" altLang="en-US" sz="1200" b="0" dirty="0" smtClean="0"/>
              <a:t>상품은 전용 저장창고로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회수할 목적으로 한다</a:t>
            </a:r>
            <a:r>
              <a:rPr lang="en-US" altLang="ko-KR" sz="1200" b="0" dirty="0" smtClean="0"/>
              <a:t>.</a:t>
            </a:r>
          </a:p>
          <a:p>
            <a:pPr marL="0" indent="0">
              <a:buNone/>
              <a:defRPr/>
            </a:pPr>
            <a:r>
              <a:rPr lang="en-US" altLang="ko-KR" sz="1200" b="0" dirty="0" smtClean="0"/>
              <a:t>3. </a:t>
            </a:r>
            <a:r>
              <a:rPr lang="ko-KR" altLang="en-US" sz="1200" b="0" dirty="0" smtClean="0"/>
              <a:t>고객반품에 대한 진행 정보를 관리 할 수 있다</a:t>
            </a:r>
            <a:endParaRPr lang="en-US" altLang="ko-KR" sz="1200" b="0" dirty="0" smtClean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반품재고는 일단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반품재고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”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로 관리한다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2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본사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CS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팀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( Customer Service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팀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)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이 반품에 대한 처리방법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및 반품요인 등의 사항을 확인한다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3. On-Line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반품은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SAP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에서 먼저 처리한 후 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입고의 결과값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을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WMS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로 전달 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4. 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물류센터는 반품 차량의 수배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,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절차에 대한 업무에 관여하지</a:t>
            </a:r>
            <a:endParaRPr lang="en-US" altLang="ko-KR" sz="1200" b="0" dirty="0" smtClean="0">
              <a:solidFill>
                <a:srgbClr val="FF0000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rgbClr val="FF0000"/>
                </a:solidFill>
              </a:rPr>
              <a:t>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  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않는다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i="1" u="sng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반품에 대한 제반 처리사항은 본사의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CS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팀에서 관리함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ko-KR" altLang="en-US" sz="1200" b="0" dirty="0" smtClean="0">
                <a:solidFill>
                  <a:srgbClr val="FF0000"/>
                </a:solidFill>
              </a:rPr>
              <a:t>반품은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On-Line 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전용창고로 가용반품으로 입고 처리함</a:t>
            </a:r>
            <a:endParaRPr lang="en-US" altLang="ko-KR" sz="1200" b="0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System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상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반품의 처리 결과는 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SAP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에서 입고 처리한 후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    WMS</a:t>
            </a:r>
            <a:r>
              <a:rPr lang="ko-KR" altLang="en-US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( </a:t>
            </a:r>
            <a:r>
              <a:rPr lang="ko-KR" altLang="en-US" sz="1200" b="0" dirty="0" err="1" smtClean="0">
                <a:solidFill>
                  <a:schemeClr val="tx1"/>
                </a:solidFill>
              </a:rPr>
              <a:t>백암</a:t>
            </a:r>
            <a:r>
              <a:rPr lang="ko-KR" altLang="en-US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Shopping Mall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창고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)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로 전송 처리하여 준다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  <a:p>
            <a:pPr marL="228600" indent="-228600">
              <a:buAutoNum type="arabicPeriod" startAt="4"/>
              <a:defRPr/>
            </a:pPr>
            <a:r>
              <a:rPr lang="ko-KR" altLang="en-US" sz="1200" b="0" dirty="0" smtClean="0">
                <a:solidFill>
                  <a:srgbClr val="FF0000"/>
                </a:solidFill>
              </a:rPr>
              <a:t>반품에 대한 차량 수배 및 배차는 본사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CS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팀에서 관리함</a:t>
            </a:r>
            <a:endParaRPr lang="en-US" altLang="ko-KR" sz="1200" b="0" dirty="0" smtClean="0">
              <a:solidFill>
                <a:srgbClr val="FF0000"/>
              </a:solidFill>
            </a:endParaRP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SD4.1.1 </a:t>
            </a:r>
            <a:r>
              <a:rPr lang="ko-KR" altLang="en-US" dirty="0" smtClean="0"/>
              <a:t>쇼핑몰 반품주문관리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1827005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판매반품주문관리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2017.10.22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07790" y="6511865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err="1" smtClean="0"/>
              <a:t>배송중</a:t>
            </a:r>
            <a:r>
              <a:rPr lang="en-US" altLang="ko-KR" dirty="0" smtClean="0"/>
              <a:t>=</a:t>
            </a:r>
            <a:r>
              <a:rPr lang="ko-KR" altLang="en-US" dirty="0" smtClean="0"/>
              <a:t>출고완료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862718"/>
              </p:ext>
            </p:extLst>
          </p:nvPr>
        </p:nvGraphicFramePr>
        <p:xfrm>
          <a:off x="266700" y="1421348"/>
          <a:ext cx="9366026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7354"/>
                <a:gridCol w="4464496"/>
                <a:gridCol w="1584176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Shopping Mall  ( CS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및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</a:t>
                      </a:r>
                      <a:r>
                        <a:rPr lang="ko-KR" altLang="en-US" sz="1200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오창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용인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SD2.4.1 </a:t>
            </a:r>
            <a:r>
              <a:rPr lang="ko-KR" altLang="en-US" dirty="0"/>
              <a:t>쇼핑몰 반품주문관리</a:t>
            </a:r>
            <a:endParaRPr lang="ko-KR" altLang="en-US" dirty="0" smtClean="0"/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graphicFrame>
        <p:nvGraphicFramePr>
          <p:cNvPr id="21" name="Group 4"/>
          <p:cNvGraphicFramePr>
            <a:graphicFrameLocks/>
          </p:cNvGraphicFramePr>
          <p:nvPr>
            <p:extLst/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판매반품주문관리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Rectangle 71"/>
          <p:cNvSpPr>
            <a:spLocks noChangeArrowheads="1"/>
          </p:cNvSpPr>
          <p:nvPr/>
        </p:nvSpPr>
        <p:spPr bwMode="auto">
          <a:xfrm>
            <a:off x="2108051" y="2012996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CS 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반품 접수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AutoShape 66"/>
          <p:cNvSpPr>
            <a:spLocks noChangeArrowheads="1"/>
          </p:cNvSpPr>
          <p:nvPr/>
        </p:nvSpPr>
        <p:spPr bwMode="auto">
          <a:xfrm>
            <a:off x="307107" y="2491403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개별 고객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DB</a:t>
            </a:r>
          </a:p>
        </p:txBody>
      </p:sp>
      <p:sp>
        <p:nvSpPr>
          <p:cNvPr id="27" name="Rectangle 71"/>
          <p:cNvSpPr>
            <a:spLocks noChangeArrowheads="1"/>
          </p:cNvSpPr>
          <p:nvPr/>
        </p:nvSpPr>
        <p:spPr bwMode="auto">
          <a:xfrm>
            <a:off x="2100560" y="2613571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고객정보입력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및 반품 주문접수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2100560" y="318963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err="1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배송비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결제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운송장발행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택배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AutoShape 64"/>
          <p:cNvSpPr>
            <a:spLocks noChangeArrowheads="1"/>
          </p:cNvSpPr>
          <p:nvPr/>
        </p:nvSpPr>
        <p:spPr bwMode="auto">
          <a:xfrm>
            <a:off x="307107" y="3191002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카드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은행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2100560" y="3794973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반품주문생성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2" name="Rectangle 71"/>
          <p:cNvSpPr>
            <a:spLocks noChangeArrowheads="1"/>
          </p:cNvSpPr>
          <p:nvPr/>
        </p:nvSpPr>
        <p:spPr bwMode="auto">
          <a:xfrm>
            <a:off x="2209155" y="5064320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결제 취소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Rectangle 71"/>
          <p:cNvSpPr>
            <a:spLocks noChangeArrowheads="1"/>
          </p:cNvSpPr>
          <p:nvPr/>
        </p:nvSpPr>
        <p:spPr bwMode="auto">
          <a:xfrm>
            <a:off x="2209155" y="5733296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신용카드 결제 취소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5230056" y="2492936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반품출하 생성 및</a:t>
            </a:r>
            <a:endParaRPr kumimoji="0"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반품입고전기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3" name="Rectangle 71"/>
          <p:cNvSpPr>
            <a:spLocks noChangeArrowheads="1"/>
          </p:cNvSpPr>
          <p:nvPr/>
        </p:nvSpPr>
        <p:spPr bwMode="auto">
          <a:xfrm>
            <a:off x="5222565" y="3536992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매출처리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76" name="직선 화살표 연결선 75"/>
          <p:cNvCxnSpPr>
            <a:stCxn id="68" idx="2"/>
            <a:endCxn id="73" idx="0"/>
          </p:cNvCxnSpPr>
          <p:nvPr/>
        </p:nvCxnSpPr>
        <p:spPr bwMode="auto">
          <a:xfrm flipH="1">
            <a:off x="5870265" y="2852936"/>
            <a:ext cx="7491" cy="684056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64" name="꺾인 연결선 11263"/>
          <p:cNvCxnSpPr>
            <a:stCxn id="24" idx="4"/>
          </p:cNvCxnSpPr>
          <p:nvPr/>
        </p:nvCxnSpPr>
        <p:spPr bwMode="auto">
          <a:xfrm>
            <a:off x="1602507" y="2671403"/>
            <a:ext cx="458850" cy="122168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69" name="직선 연결선 11268"/>
          <p:cNvCxnSpPr>
            <a:stCxn id="30" idx="3"/>
            <a:endCxn id="28" idx="1"/>
          </p:cNvCxnSpPr>
          <p:nvPr/>
        </p:nvCxnSpPr>
        <p:spPr bwMode="auto">
          <a:xfrm flipV="1">
            <a:off x="1386607" y="3369635"/>
            <a:ext cx="713953" cy="1367"/>
          </a:xfrm>
          <a:prstGeom prst="lin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1" name="직선 화살표 연결선 100"/>
          <p:cNvCxnSpPr/>
          <p:nvPr/>
        </p:nvCxnSpPr>
        <p:spPr bwMode="auto">
          <a:xfrm>
            <a:off x="2748260" y="2408869"/>
            <a:ext cx="0" cy="19155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직선 화살표 연결선 101"/>
          <p:cNvCxnSpPr/>
          <p:nvPr/>
        </p:nvCxnSpPr>
        <p:spPr bwMode="auto">
          <a:xfrm>
            <a:off x="2748260" y="2973571"/>
            <a:ext cx="0" cy="19155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직선 화살표 연결선 102"/>
          <p:cNvCxnSpPr/>
          <p:nvPr/>
        </p:nvCxnSpPr>
        <p:spPr bwMode="auto">
          <a:xfrm>
            <a:off x="2748260" y="3573403"/>
            <a:ext cx="0" cy="19155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0" name="Text Box 151"/>
          <p:cNvSpPr txBox="1">
            <a:spLocks noChangeArrowheads="1"/>
          </p:cNvSpPr>
          <p:nvPr/>
        </p:nvSpPr>
        <p:spPr bwMode="auto">
          <a:xfrm>
            <a:off x="2899395" y="181718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SD4.1.1-1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4" name="Text Box 151"/>
          <p:cNvSpPr txBox="1">
            <a:spLocks noChangeArrowheads="1"/>
          </p:cNvSpPr>
          <p:nvPr/>
        </p:nvSpPr>
        <p:spPr bwMode="auto">
          <a:xfrm>
            <a:off x="2899395" y="241376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SD4.1.1-2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5" name="Text Box 151"/>
          <p:cNvSpPr txBox="1">
            <a:spLocks noChangeArrowheads="1"/>
          </p:cNvSpPr>
          <p:nvPr/>
        </p:nvSpPr>
        <p:spPr bwMode="auto">
          <a:xfrm>
            <a:off x="2899395" y="298369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SD4.1.1-3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7" name="Text Box 151"/>
          <p:cNvSpPr txBox="1">
            <a:spLocks noChangeArrowheads="1"/>
          </p:cNvSpPr>
          <p:nvPr/>
        </p:nvSpPr>
        <p:spPr bwMode="auto">
          <a:xfrm>
            <a:off x="2816695" y="361621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SD4.1.1-4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1" name="Text Box 151"/>
          <p:cNvSpPr txBox="1">
            <a:spLocks noChangeArrowheads="1"/>
          </p:cNvSpPr>
          <p:nvPr/>
        </p:nvSpPr>
        <p:spPr bwMode="auto">
          <a:xfrm>
            <a:off x="2935811" y="5533263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SD4.1.1-11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2" name="Text Box 151"/>
          <p:cNvSpPr txBox="1">
            <a:spLocks noChangeArrowheads="1"/>
          </p:cNvSpPr>
          <p:nvPr/>
        </p:nvSpPr>
        <p:spPr bwMode="auto">
          <a:xfrm>
            <a:off x="4416859" y="213818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SD4.1.1-5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3" name="Text Box 151"/>
          <p:cNvSpPr txBox="1">
            <a:spLocks noChangeArrowheads="1"/>
          </p:cNvSpPr>
          <p:nvPr/>
        </p:nvSpPr>
        <p:spPr bwMode="auto">
          <a:xfrm>
            <a:off x="5970910" y="229708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SD4.1.1-6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6" name="Text Box 151"/>
          <p:cNvSpPr txBox="1">
            <a:spLocks noChangeArrowheads="1"/>
          </p:cNvSpPr>
          <p:nvPr/>
        </p:nvSpPr>
        <p:spPr bwMode="auto">
          <a:xfrm>
            <a:off x="2880940" y="485832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SD4.1.1-09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9" name="AutoShape 64"/>
          <p:cNvSpPr>
            <a:spLocks noChangeArrowheads="1"/>
          </p:cNvSpPr>
          <p:nvPr/>
        </p:nvSpPr>
        <p:spPr bwMode="auto">
          <a:xfrm>
            <a:off x="401521" y="5074345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카드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은행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60" name="직선 연결선 59"/>
          <p:cNvCxnSpPr>
            <a:stCxn id="59" idx="3"/>
            <a:endCxn id="62" idx="1"/>
          </p:cNvCxnSpPr>
          <p:nvPr/>
        </p:nvCxnSpPr>
        <p:spPr bwMode="auto">
          <a:xfrm flipV="1">
            <a:off x="1481021" y="5244320"/>
            <a:ext cx="728134" cy="10025"/>
          </a:xfrm>
          <a:prstGeom prst="lin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2" name="AutoShape 53"/>
          <p:cNvSpPr>
            <a:spLocks noChangeArrowheads="1"/>
          </p:cNvSpPr>
          <p:nvPr/>
        </p:nvSpPr>
        <p:spPr bwMode="auto">
          <a:xfrm>
            <a:off x="5153988" y="4293136"/>
            <a:ext cx="1452817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카드취소 및 환불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cxnSp>
        <p:nvCxnSpPr>
          <p:cNvPr id="74" name="직선 화살표 연결선 73"/>
          <p:cNvCxnSpPr>
            <a:endCxn id="72" idx="0"/>
          </p:cNvCxnSpPr>
          <p:nvPr/>
        </p:nvCxnSpPr>
        <p:spPr bwMode="auto">
          <a:xfrm>
            <a:off x="5877756" y="3917437"/>
            <a:ext cx="2641" cy="375699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Text Box 151"/>
          <p:cNvSpPr txBox="1">
            <a:spLocks noChangeArrowheads="1"/>
          </p:cNvSpPr>
          <p:nvPr/>
        </p:nvSpPr>
        <p:spPr bwMode="auto">
          <a:xfrm>
            <a:off x="5951762" y="337663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SD4.1.1-7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8" name="Rectangle 71"/>
          <p:cNvSpPr>
            <a:spLocks noChangeArrowheads="1"/>
          </p:cNvSpPr>
          <p:nvPr/>
        </p:nvSpPr>
        <p:spPr bwMode="auto">
          <a:xfrm>
            <a:off x="8265318" y="3429040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CJ WMS 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자재입고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479966" y="3747213"/>
            <a:ext cx="13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INTERFACE</a:t>
            </a:r>
          </a:p>
          <a:p>
            <a:pPr algn="ctr"/>
            <a:r>
              <a:rPr lang="ko-KR" altLang="en-US" dirty="0" smtClean="0"/>
              <a:t>실시간</a:t>
            </a:r>
            <a:endParaRPr lang="en-US" altLang="ko-KR" dirty="0" smtClean="0"/>
          </a:p>
        </p:txBody>
      </p:sp>
      <p:sp>
        <p:nvSpPr>
          <p:cNvPr id="92" name="AutoShape 48"/>
          <p:cNvSpPr>
            <a:spLocks noChangeArrowheads="1"/>
          </p:cNvSpPr>
          <p:nvPr/>
        </p:nvSpPr>
        <p:spPr bwMode="auto">
          <a:xfrm>
            <a:off x="4033945" y="5094084"/>
            <a:ext cx="1295400" cy="360000"/>
          </a:xfrm>
          <a:prstGeom prst="diamond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카드취소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?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5" name="직선 화살표 연결선 34"/>
          <p:cNvCxnSpPr/>
          <p:nvPr/>
        </p:nvCxnSpPr>
        <p:spPr bwMode="auto">
          <a:xfrm>
            <a:off x="3512046" y="5274084"/>
            <a:ext cx="521899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4376142" y="4725144"/>
            <a:ext cx="1777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NO</a:t>
            </a:r>
          </a:p>
          <a:p>
            <a:pPr algn="ctr"/>
            <a:r>
              <a:rPr lang="en-US" altLang="ko-KR" dirty="0" smtClean="0"/>
              <a:t> </a:t>
            </a:r>
            <a:r>
              <a:rPr lang="en-US" altLang="ko-KR" sz="1000" dirty="0" smtClean="0"/>
              <a:t>( </a:t>
            </a:r>
            <a:r>
              <a:rPr lang="ko-KR" altLang="en-US" sz="1000" dirty="0" smtClean="0"/>
              <a:t>지급계좌 필요 </a:t>
            </a:r>
            <a:r>
              <a:rPr lang="en-US" altLang="ko-KR" sz="1000" dirty="0" smtClean="0"/>
              <a:t>)</a:t>
            </a:r>
          </a:p>
        </p:txBody>
      </p:sp>
      <p:cxnSp>
        <p:nvCxnSpPr>
          <p:cNvPr id="45" name="꺾인 연결선 44"/>
          <p:cNvCxnSpPr>
            <a:stCxn id="92" idx="3"/>
            <a:endCxn id="72" idx="2"/>
          </p:cNvCxnSpPr>
          <p:nvPr/>
        </p:nvCxnSpPr>
        <p:spPr bwMode="auto">
          <a:xfrm flipV="1">
            <a:off x="5329345" y="4653136"/>
            <a:ext cx="551052" cy="620948"/>
          </a:xfrm>
          <a:prstGeom prst="bentConnector2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꺾인 연결선 47"/>
          <p:cNvCxnSpPr>
            <a:stCxn id="92" idx="2"/>
            <a:endCxn id="63" idx="3"/>
          </p:cNvCxnSpPr>
          <p:nvPr/>
        </p:nvCxnSpPr>
        <p:spPr bwMode="auto">
          <a:xfrm rot="5400000">
            <a:off x="3863494" y="5095145"/>
            <a:ext cx="459212" cy="1177090"/>
          </a:xfrm>
          <a:prstGeom prst="bentConnector2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3444407" y="5588452"/>
            <a:ext cx="17778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 smtClean="0"/>
              <a:t>YES</a:t>
            </a:r>
          </a:p>
        </p:txBody>
      </p:sp>
      <p:sp>
        <p:nvSpPr>
          <p:cNvPr id="108" name="Rectangle 8"/>
          <p:cNvSpPr>
            <a:spLocks noChangeArrowheads="1"/>
          </p:cNvSpPr>
          <p:nvPr/>
        </p:nvSpPr>
        <p:spPr bwMode="auto">
          <a:xfrm>
            <a:off x="5744139" y="5416063"/>
            <a:ext cx="3744572" cy="77661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9" name="Rectangle 8"/>
          <p:cNvSpPr>
            <a:spLocks noChangeArrowheads="1"/>
          </p:cNvSpPr>
          <p:nvPr/>
        </p:nvSpPr>
        <p:spPr bwMode="auto">
          <a:xfrm>
            <a:off x="5456262" y="5411214"/>
            <a:ext cx="274637" cy="781462"/>
          </a:xfrm>
          <a:prstGeom prst="rect">
            <a:avLst/>
          </a:prstGeom>
          <a:solidFill>
            <a:srgbClr val="C00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주</a:t>
            </a:r>
            <a:endParaRPr lang="en-US" altLang="ko-KR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의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744294" y="5445224"/>
            <a:ext cx="3678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ko-KR" altLang="en-US" sz="900" dirty="0" smtClean="0"/>
              <a:t>출하작업이 이루어 지지 않은 주문의 취소일 때  결제 방식에 따라 처리 방식 다름 </a:t>
            </a:r>
            <a:r>
              <a:rPr lang="en-US" altLang="ko-KR" sz="900" dirty="0" smtClean="0"/>
              <a:t>( </a:t>
            </a:r>
            <a:r>
              <a:rPr lang="ko-KR" altLang="en-US" sz="900" dirty="0" smtClean="0"/>
              <a:t>카드</a:t>
            </a:r>
            <a:r>
              <a:rPr lang="en-US" altLang="ko-KR" sz="900" dirty="0" smtClean="0"/>
              <a:t>,</a:t>
            </a:r>
            <a:r>
              <a:rPr lang="ko-KR" altLang="en-US" sz="900" dirty="0" smtClean="0"/>
              <a:t>쿠폰</a:t>
            </a:r>
            <a:r>
              <a:rPr lang="en-US" altLang="ko-KR" sz="900" dirty="0" smtClean="0"/>
              <a:t>, </a:t>
            </a:r>
            <a:r>
              <a:rPr lang="ko-KR" altLang="en-US" sz="900" dirty="0" err="1" smtClean="0"/>
              <a:t>마일리지</a:t>
            </a:r>
            <a:r>
              <a:rPr lang="ko-KR" altLang="en-US" sz="900" dirty="0" smtClean="0"/>
              <a:t> 등은 </a:t>
            </a:r>
            <a:r>
              <a:rPr lang="en-US" altLang="ko-KR" sz="900" dirty="0" smtClean="0"/>
              <a:t>SAP Interface </a:t>
            </a:r>
            <a:r>
              <a:rPr lang="ko-KR" altLang="en-US" sz="900" dirty="0" smtClean="0"/>
              <a:t>불필요</a:t>
            </a:r>
            <a:r>
              <a:rPr lang="en-US" altLang="ko-KR" sz="900" dirty="0" smtClean="0"/>
              <a:t>)</a:t>
            </a:r>
            <a:endParaRPr lang="ko-KR" altLang="en-US" sz="900" dirty="0"/>
          </a:p>
        </p:txBody>
      </p:sp>
      <p:sp>
        <p:nvSpPr>
          <p:cNvPr id="113" name="TextBox 112"/>
          <p:cNvSpPr txBox="1"/>
          <p:nvPr/>
        </p:nvSpPr>
        <p:spPr>
          <a:xfrm>
            <a:off x="5744294" y="5832676"/>
            <a:ext cx="3678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ko-KR" altLang="en-US" sz="900" dirty="0" smtClean="0"/>
              <a:t>출하작업 後 배차 송장이 발행되었을 경우는 무조건 반품 처리함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( </a:t>
            </a:r>
            <a:r>
              <a:rPr lang="ko-KR" altLang="en-US" sz="900" dirty="0" smtClean="0"/>
              <a:t>단 실물 반품 </a:t>
            </a:r>
            <a:r>
              <a:rPr lang="en-US" altLang="ko-KR" sz="900" dirty="0" smtClean="0"/>
              <a:t>or  </a:t>
            </a:r>
            <a:r>
              <a:rPr lang="ko-KR" altLang="en-US" sz="900" dirty="0" smtClean="0"/>
              <a:t>시스템상 반품처리에 따라 </a:t>
            </a:r>
            <a:r>
              <a:rPr lang="en-US" altLang="ko-KR" sz="900" dirty="0" smtClean="0"/>
              <a:t>Interface </a:t>
            </a:r>
            <a:r>
              <a:rPr lang="ko-KR" altLang="en-US" sz="900" dirty="0" smtClean="0"/>
              <a:t>여부 결정 </a:t>
            </a:r>
            <a:r>
              <a:rPr lang="en-US" altLang="ko-KR" sz="900" dirty="0" smtClean="0"/>
              <a:t>)</a:t>
            </a:r>
            <a:endParaRPr lang="ko-KR" altLang="en-US" sz="900" dirty="0"/>
          </a:p>
        </p:txBody>
      </p:sp>
      <p:sp>
        <p:nvSpPr>
          <p:cNvPr id="114" name="Text Box 151"/>
          <p:cNvSpPr txBox="1">
            <a:spLocks noChangeArrowheads="1"/>
          </p:cNvSpPr>
          <p:nvPr/>
        </p:nvSpPr>
        <p:spPr bwMode="auto">
          <a:xfrm>
            <a:off x="2863974" y="414908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SD4.1.1-8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5" name="Rectangle 8"/>
          <p:cNvSpPr>
            <a:spLocks noChangeArrowheads="1"/>
          </p:cNvSpPr>
          <p:nvPr/>
        </p:nvSpPr>
        <p:spPr bwMode="auto">
          <a:xfrm>
            <a:off x="306480" y="1813263"/>
            <a:ext cx="1598357" cy="203652"/>
          </a:xfrm>
          <a:prstGeom prst="rect">
            <a:avLst/>
          </a:prstGeom>
          <a:solidFill>
            <a:srgbClr val="C00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 진행 後 </a:t>
            </a:r>
            <a:r>
              <a:rPr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송장발행</a:t>
            </a:r>
            <a:r>
              <a:rPr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6" name="Rectangle 8"/>
          <p:cNvSpPr>
            <a:spLocks noChangeArrowheads="1"/>
          </p:cNvSpPr>
          <p:nvPr/>
        </p:nvSpPr>
        <p:spPr bwMode="auto">
          <a:xfrm>
            <a:off x="401521" y="4724721"/>
            <a:ext cx="1598357" cy="203652"/>
          </a:xfrm>
          <a:prstGeom prst="rect">
            <a:avLst/>
          </a:prstGeom>
          <a:solidFill>
            <a:srgbClr val="C0000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 진행 前</a:t>
            </a:r>
            <a:endParaRPr lang="ko-KR" altLang="en-US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1" name="Text Box 151"/>
          <p:cNvSpPr txBox="1">
            <a:spLocks noChangeArrowheads="1"/>
          </p:cNvSpPr>
          <p:nvPr/>
        </p:nvSpPr>
        <p:spPr bwMode="auto">
          <a:xfrm>
            <a:off x="4162884" y="485832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SD4.1.1-10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9" name="Rectangle 71"/>
          <p:cNvSpPr>
            <a:spLocks noChangeArrowheads="1"/>
          </p:cNvSpPr>
          <p:nvPr/>
        </p:nvSpPr>
        <p:spPr bwMode="auto">
          <a:xfrm>
            <a:off x="3728442" y="2491181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반품 문서 생성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1" name="직선 화살표 연결선 80"/>
          <p:cNvCxnSpPr>
            <a:stCxn id="72" idx="1"/>
            <a:endCxn id="82" idx="3"/>
          </p:cNvCxnSpPr>
          <p:nvPr/>
        </p:nvCxnSpPr>
        <p:spPr bwMode="auto">
          <a:xfrm flipH="1">
            <a:off x="3395960" y="4473136"/>
            <a:ext cx="1758028" cy="1512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AutoShape 65"/>
          <p:cNvSpPr>
            <a:spLocks noChangeArrowheads="1"/>
          </p:cNvSpPr>
          <p:nvPr/>
        </p:nvSpPr>
        <p:spPr bwMode="auto">
          <a:xfrm>
            <a:off x="2100560" y="4308256"/>
            <a:ext cx="1295400" cy="360000"/>
          </a:xfrm>
          <a:prstGeom prst="flowChartDocumen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반품진행현황</a:t>
            </a:r>
            <a:endParaRPr kumimoji="0" lang="en-US" altLang="ko-KR" sz="10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" name="꺾인 연결선 5"/>
          <p:cNvCxnSpPr>
            <a:stCxn id="34" idx="3"/>
            <a:endCxn id="69" idx="2"/>
          </p:cNvCxnSpPr>
          <p:nvPr/>
        </p:nvCxnSpPr>
        <p:spPr bwMode="auto">
          <a:xfrm flipV="1">
            <a:off x="3395960" y="2851181"/>
            <a:ext cx="980182" cy="1123792"/>
          </a:xfrm>
          <a:prstGeom prst="bentConnector2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꺾인 연결선 11"/>
          <p:cNvCxnSpPr>
            <a:stCxn id="69" idx="3"/>
            <a:endCxn id="68" idx="1"/>
          </p:cNvCxnSpPr>
          <p:nvPr/>
        </p:nvCxnSpPr>
        <p:spPr bwMode="auto">
          <a:xfrm>
            <a:off x="5023842" y="2671181"/>
            <a:ext cx="206214" cy="1755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AutoShape 53"/>
          <p:cNvSpPr>
            <a:spLocks noChangeArrowheads="1"/>
          </p:cNvSpPr>
          <p:nvPr/>
        </p:nvSpPr>
        <p:spPr bwMode="auto">
          <a:xfrm>
            <a:off x="3720951" y="3235363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실물입고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확정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8" name="꺾인 연결선 7"/>
          <p:cNvCxnSpPr>
            <a:endCxn id="78" idx="0"/>
          </p:cNvCxnSpPr>
          <p:nvPr/>
        </p:nvCxnSpPr>
        <p:spPr bwMode="auto">
          <a:xfrm>
            <a:off x="7734509" y="2571948"/>
            <a:ext cx="1178509" cy="857092"/>
          </a:xfrm>
          <a:prstGeom prst="bentConnector2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직사각형 1"/>
          <p:cNvSpPr/>
          <p:nvPr/>
        </p:nvSpPr>
        <p:spPr bwMode="auto">
          <a:xfrm>
            <a:off x="-678599" y="2071774"/>
            <a:ext cx="1080120" cy="337056"/>
          </a:xfrm>
          <a:prstGeom prst="rect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돋움" pitchFamily="50" charset="-127"/>
              </a:rPr>
              <a:t>부분반품</a:t>
            </a:r>
            <a:r>
              <a:rPr lang="ko-KR" altLang="en-US" dirty="0" smtClean="0"/>
              <a:t>은</a:t>
            </a:r>
            <a:r>
              <a:rPr lang="en-US" altLang="ko-KR" dirty="0" smtClean="0"/>
              <a:t>?</a:t>
            </a:r>
            <a:endParaRPr kumimoji="1" lang="ko-KR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-894624" y="5646028"/>
            <a:ext cx="1926689" cy="337056"/>
          </a:xfrm>
          <a:prstGeom prst="rect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돋움" pitchFamily="50" charset="-127"/>
              </a:rPr>
              <a:t>배송비에</a:t>
            </a:r>
            <a:r>
              <a:rPr kumimoji="1" lang="ko-KR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돋움" pitchFamily="50" charset="-127"/>
              </a:rPr>
              <a:t> 대한 입금처리는</a:t>
            </a:r>
            <a:r>
              <a:rPr kumimoji="1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돋움" pitchFamily="50" charset="-127"/>
              </a:rPr>
              <a:t>?</a:t>
            </a:r>
            <a:endParaRPr kumimoji="1" lang="ko-KR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4" name="Rectangle 71"/>
          <p:cNvSpPr>
            <a:spLocks noChangeArrowheads="1"/>
          </p:cNvSpPr>
          <p:nvPr/>
        </p:nvSpPr>
        <p:spPr bwMode="auto">
          <a:xfrm>
            <a:off x="8265318" y="4126108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err="1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오창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WMS 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폐기창고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5" name="꺾인 연결선 64"/>
          <p:cNvCxnSpPr>
            <a:endCxn id="64" idx="1"/>
          </p:cNvCxnSpPr>
          <p:nvPr/>
        </p:nvCxnSpPr>
        <p:spPr bwMode="auto">
          <a:xfrm>
            <a:off x="7203700" y="3514200"/>
            <a:ext cx="1061618" cy="791908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AutoShape 53"/>
          <p:cNvSpPr>
            <a:spLocks noChangeArrowheads="1"/>
          </p:cNvSpPr>
          <p:nvPr/>
        </p:nvSpPr>
        <p:spPr bwMode="auto">
          <a:xfrm>
            <a:off x="401831" y="4189387"/>
            <a:ext cx="1452817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카드취소 및 환불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cxnSp>
        <p:nvCxnSpPr>
          <p:cNvPr id="75" name="직선 화살표 연결선 74"/>
          <p:cNvCxnSpPr>
            <a:stCxn id="82" idx="1"/>
            <a:endCxn id="71" idx="3"/>
          </p:cNvCxnSpPr>
          <p:nvPr/>
        </p:nvCxnSpPr>
        <p:spPr bwMode="auto">
          <a:xfrm flipH="1" flipV="1">
            <a:off x="1854648" y="4369387"/>
            <a:ext cx="245912" cy="118869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4678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SD4.1.1 </a:t>
            </a:r>
            <a:r>
              <a:rPr lang="ko-KR" altLang="en-US" dirty="0"/>
              <a:t>쇼핑몰 반품주문관리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801381"/>
              </p:ext>
            </p:extLst>
          </p:nvPr>
        </p:nvGraphicFramePr>
        <p:xfrm>
          <a:off x="271462" y="1796827"/>
          <a:ext cx="9361487" cy="3972245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CS 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반품 접수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고객 반품은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팀을 통해서만 반품접수를 받을 수 있다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91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고객정보입력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및 주문접수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과거 판매된 주문을 근거로 하여 참고 하여 해당 상품의 판매가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쿠폰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마일리지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적용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등을 확인 하고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 사유를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귀책을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확인한다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배송비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결제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운송장</a:t>
                      </a:r>
                      <a:r>
                        <a:rPr kumimoji="0" lang="ko-KR" altLang="en-US" sz="10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번호입력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반품하는 내역에 대한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배송비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결제를 받은 후 택배 프로그램에서 회수 운송장 발행하고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Mall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운송장 정보 입력한다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반품주문실행 </a:t>
                      </a: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 Mall</a:t>
                      </a:r>
                      <a:r>
                        <a:rPr kumimoji="0" lang="en-US" altLang="ko-KR" sz="10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)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 완료 된 내역을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List Up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하여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System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內  반품주문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문서를 생성한다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반품</a:t>
                      </a:r>
                      <a:r>
                        <a:rPr kumimoji="0" lang="ko-KR" altLang="en-US" sz="1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주문문서 생성 </a:t>
                      </a:r>
                      <a:r>
                        <a:rPr kumimoji="0" lang="en-US" altLang="ko-KR" sz="10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 SAP)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System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부터 전송 받은 반품내역을 근거로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( Interface )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반품문서를 자동으로 생성처리 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SD4.1.1-6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반품출하문서 생성 및 </a:t>
                      </a: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반품입고전기 </a:t>
                      </a:r>
                      <a:r>
                        <a:rPr kumimoji="0" lang="en-US" altLang="ko-KR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 SAP 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반품에 대한 수량 및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번호를 입력 한 다음 반품입고 전기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처리를 자동으로 처리한다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SD4.1.1-7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매출처리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내에서 반품에 대한 매출 처리를 실행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9403221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판매반품주문관리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SD4.1.1 </a:t>
            </a:r>
            <a:r>
              <a:rPr lang="ko-KR" altLang="en-US" dirty="0"/>
              <a:t>쇼핑몰 반품주문관리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833932"/>
              </p:ext>
            </p:extLst>
          </p:nvPr>
        </p:nvGraphicFramePr>
        <p:xfrm>
          <a:off x="271462" y="1796827"/>
          <a:ext cx="9361487" cy="3004536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SD4.1.1-8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반품진행현황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실물반품의 입고 처리 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 처리가 되었는지에 대한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결과값을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Status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전송 시킨다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SAP -&gt; Mall 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SD4.1.1-9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결제 취소 </a:t>
                      </a: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주문취소</a:t>
                      </a: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실물 배송이 이루어 지지 않은 상태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WMS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 송장번호 발행 前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 주문 취소가 발행을 하여 결제를 취소해야 하는 경우임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SD4.1.1-10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카드취소</a:t>
                      </a: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?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결제취소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주문취소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 경우  지급 결제 방식에 따라 처리 방법이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달라져야 한다  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 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연동시키는 이유는 대금 지급을 위하여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FI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전표를 만들어야 하면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Sales Order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와는 무관하다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1.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카드결제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쿠폰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마일리지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SAP Interface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불필요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2.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계좌이체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현급지급의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경우 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SAP Interface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처리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SD4.1.1-11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rgbClr val="C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신용카드 결제 취소</a:t>
                      </a:r>
                      <a:endParaRPr kumimoji="0" lang="en-US" altLang="ko-KR" sz="1000" b="1" dirty="0" smtClean="0">
                        <a:solidFill>
                          <a:srgbClr val="C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단순 신용카드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쿠폰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마일리지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경우는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Mall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內에서 처리하고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끝낸다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(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 배송 진행 前 인 경우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/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판매반품주문관리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21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SD4.1.1 </a:t>
            </a:r>
            <a:r>
              <a:rPr lang="ko-KR" altLang="en-US" dirty="0"/>
              <a:t>쇼핑몰 반품주문관리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</a:pPr>
            <a:r>
              <a:rPr kumimoji="0" lang="ko-KR" altLang="en-US" sz="1200" b="0" dirty="0" smtClean="0">
                <a:solidFill>
                  <a:schemeClr val="tx1"/>
                </a:solidFill>
              </a:rPr>
              <a:t>업무  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Rule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 1) 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반품의 실물 </a:t>
            </a:r>
            <a:r>
              <a:rPr kumimoji="0" lang="ko-KR" altLang="en-US" sz="1000" b="0" dirty="0" smtClean="0">
                <a:solidFill>
                  <a:srgbClr val="FF0000"/>
                </a:solidFill>
              </a:rPr>
              <a:t>반품은</a:t>
            </a:r>
            <a:r>
              <a:rPr kumimoji="0" lang="en-US" altLang="ko-KR" sz="1000" b="0" dirty="0">
                <a:solidFill>
                  <a:srgbClr val="FF0000"/>
                </a:solidFill>
              </a:rPr>
              <a:t> </a:t>
            </a:r>
            <a:r>
              <a:rPr kumimoji="0" lang="en-US" altLang="ko-KR" sz="1000" b="0" dirty="0" smtClean="0">
                <a:solidFill>
                  <a:srgbClr val="FF0000"/>
                </a:solidFill>
              </a:rPr>
              <a:t> </a:t>
            </a:r>
            <a:r>
              <a:rPr kumimoji="0" lang="ko-KR" altLang="en-US" sz="1000" b="0" dirty="0" smtClean="0">
                <a:solidFill>
                  <a:srgbClr val="FF0000"/>
                </a:solidFill>
              </a:rPr>
              <a:t>보류재고로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오창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반품창고에 입고 시킨다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    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kumimoji="0" lang="ko-KR" altLang="en-US" sz="10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오창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물류 담당자는  입고 후  품질검사를 거쳐  가용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폐기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재포장을 결정한다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        </a:t>
            </a:r>
            <a:r>
              <a:rPr kumimoji="0" lang="ko-KR" altLang="en-US" sz="10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오창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물류 반품으로 인하여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WMS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는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SAP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와 직접 연결하지 않고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 </a:t>
            </a:r>
            <a:r>
              <a:rPr kumimoji="0" lang="ko-KR" altLang="en-US" sz="10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오창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물류 프로세스를 준수한다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 </a:t>
            </a:r>
            <a:r>
              <a:rPr lang="en-US" altLang="ko-KR" sz="1000" b="0" dirty="0" smtClean="0"/>
              <a:t>2) </a:t>
            </a:r>
            <a:r>
              <a:rPr lang="en-US" altLang="ko-KR" sz="1000" b="0" dirty="0">
                <a:solidFill>
                  <a:schemeClr val="tx1"/>
                </a:solidFill>
              </a:rPr>
              <a:t> </a:t>
            </a:r>
            <a:r>
              <a:rPr lang="ko-KR" altLang="en-US" sz="1000" b="0" dirty="0" smtClean="0">
                <a:solidFill>
                  <a:schemeClr val="tx1"/>
                </a:solidFill>
              </a:rPr>
              <a:t>본사 </a:t>
            </a:r>
            <a:r>
              <a:rPr lang="en-US" altLang="ko-KR" sz="1000" b="0" dirty="0">
                <a:solidFill>
                  <a:schemeClr val="tx1"/>
                </a:solidFill>
              </a:rPr>
              <a:t>CS</a:t>
            </a:r>
            <a:r>
              <a:rPr lang="ko-KR" altLang="en-US" sz="1000" b="0" dirty="0">
                <a:solidFill>
                  <a:schemeClr val="tx1"/>
                </a:solidFill>
              </a:rPr>
              <a:t>팀 </a:t>
            </a:r>
            <a:r>
              <a:rPr lang="en-US" altLang="ko-KR" sz="1000" b="0" dirty="0">
                <a:solidFill>
                  <a:schemeClr val="tx1"/>
                </a:solidFill>
              </a:rPr>
              <a:t>( Customer Service </a:t>
            </a:r>
            <a:r>
              <a:rPr lang="ko-KR" altLang="en-US" sz="1000" b="0" dirty="0">
                <a:solidFill>
                  <a:schemeClr val="tx1"/>
                </a:solidFill>
              </a:rPr>
              <a:t>팀 </a:t>
            </a:r>
            <a:r>
              <a:rPr lang="en-US" altLang="ko-KR" sz="1000" b="0" dirty="0">
                <a:solidFill>
                  <a:schemeClr val="tx1"/>
                </a:solidFill>
              </a:rPr>
              <a:t>)</a:t>
            </a:r>
            <a:r>
              <a:rPr lang="ko-KR" altLang="en-US" sz="1000" b="0" dirty="0">
                <a:solidFill>
                  <a:schemeClr val="tx1"/>
                </a:solidFill>
              </a:rPr>
              <a:t>이 반품에 대한 </a:t>
            </a:r>
            <a:r>
              <a:rPr lang="ko-KR" altLang="en-US" sz="1000" b="0" dirty="0" smtClean="0">
                <a:solidFill>
                  <a:schemeClr val="tx1"/>
                </a:solidFill>
              </a:rPr>
              <a:t>처리방법</a:t>
            </a:r>
            <a:r>
              <a:rPr lang="en-US" altLang="ko-KR" sz="1000" b="0" dirty="0" smtClean="0">
                <a:solidFill>
                  <a:schemeClr val="tx1"/>
                </a:solidFill>
              </a:rPr>
              <a:t> </a:t>
            </a:r>
            <a:r>
              <a:rPr lang="ko-KR" altLang="en-US" sz="1000" b="0" dirty="0">
                <a:solidFill>
                  <a:schemeClr val="tx1"/>
                </a:solidFill>
              </a:rPr>
              <a:t>및 반품요인 등의 사항을 확인한다</a:t>
            </a:r>
            <a:r>
              <a:rPr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  <a:defRPr/>
            </a:pPr>
            <a:r>
              <a:rPr lang="en-US" altLang="ko-KR" sz="1000" b="0" dirty="0">
                <a:solidFill>
                  <a:schemeClr val="tx1"/>
                </a:solidFill>
              </a:rPr>
              <a:t> </a:t>
            </a:r>
            <a:r>
              <a:rPr lang="en-US" altLang="ko-KR" sz="1000" b="0" dirty="0" smtClean="0">
                <a:solidFill>
                  <a:schemeClr val="tx1"/>
                </a:solidFill>
              </a:rPr>
              <a:t>      3)  </a:t>
            </a:r>
            <a:r>
              <a:rPr lang="ko-KR" altLang="en-US" sz="1000" b="0" dirty="0" smtClean="0">
                <a:solidFill>
                  <a:srgbClr val="FF0000"/>
                </a:solidFill>
              </a:rPr>
              <a:t>물류센터는 </a:t>
            </a:r>
            <a:r>
              <a:rPr lang="ko-KR" altLang="en-US" sz="1000" b="0" dirty="0">
                <a:solidFill>
                  <a:srgbClr val="FF0000"/>
                </a:solidFill>
              </a:rPr>
              <a:t>반품 차량의 수배</a:t>
            </a:r>
            <a:r>
              <a:rPr lang="en-US" altLang="ko-KR" sz="1000" b="0" dirty="0">
                <a:solidFill>
                  <a:srgbClr val="FF0000"/>
                </a:solidFill>
              </a:rPr>
              <a:t>,</a:t>
            </a:r>
            <a:r>
              <a:rPr lang="ko-KR" altLang="en-US" sz="1000" b="0" dirty="0">
                <a:solidFill>
                  <a:srgbClr val="FF0000"/>
                </a:solidFill>
              </a:rPr>
              <a:t>절차에 대한 업무에 </a:t>
            </a:r>
            <a:r>
              <a:rPr lang="ko-KR" altLang="en-US" sz="1000" b="0" dirty="0" smtClean="0">
                <a:solidFill>
                  <a:srgbClr val="FF0000"/>
                </a:solidFill>
              </a:rPr>
              <a:t>관여하지</a:t>
            </a:r>
            <a:r>
              <a:rPr lang="en-US" altLang="ko-KR" sz="1000" b="0" dirty="0" smtClean="0">
                <a:solidFill>
                  <a:srgbClr val="FF0000"/>
                </a:solidFill>
              </a:rPr>
              <a:t>  </a:t>
            </a:r>
            <a:r>
              <a:rPr lang="ko-KR" altLang="en-US" sz="1000" b="0" dirty="0">
                <a:solidFill>
                  <a:srgbClr val="FF0000"/>
                </a:solidFill>
              </a:rPr>
              <a:t>않는다</a:t>
            </a:r>
            <a:r>
              <a:rPr lang="en-US" altLang="ko-KR" sz="1000" b="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  <a:defRPr/>
            </a:pPr>
            <a:r>
              <a:rPr lang="en-US" altLang="ko-KR" sz="1000" b="0" dirty="0">
                <a:solidFill>
                  <a:srgbClr val="FF0000"/>
                </a:solidFill>
              </a:rPr>
              <a:t> </a:t>
            </a:r>
            <a:r>
              <a:rPr lang="en-US" altLang="ko-KR" sz="1000" b="0" dirty="0" smtClean="0">
                <a:solidFill>
                  <a:srgbClr val="FF0000"/>
                </a:solidFill>
              </a:rPr>
              <a:t>      4)  </a:t>
            </a:r>
            <a:r>
              <a:rPr lang="ko-KR" altLang="en-US" sz="1000" b="0" dirty="0" smtClean="0">
                <a:solidFill>
                  <a:srgbClr val="FF0000"/>
                </a:solidFill>
              </a:rPr>
              <a:t>교환처리는  무상반품 입고 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무상 출고  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(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상품원가 계정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) 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으로  처리하고 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Interface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의 대상이 된다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(</a:t>
            </a:r>
          </a:p>
          <a:p>
            <a:pPr>
              <a:buNone/>
              <a:defRPr/>
            </a:pPr>
            <a:r>
              <a:rPr lang="en-US" altLang="ko-KR" sz="1000" b="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5) 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주문취소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/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결제취소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(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물류배송 前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)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는  지급방식에 따라 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Interface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여부를 결정 </a:t>
            </a:r>
            <a:endParaRPr lang="en-US" altLang="ko-KR" sz="1000" b="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000" b="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    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현금결제 및 지급계좌의결제의 경우는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FI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지급전표를 만들기 위한 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Interface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가  필요</a:t>
            </a:r>
            <a:endParaRPr lang="en-US" altLang="ko-KR" sz="1000" b="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000" b="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    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단순 카드 결제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000" b="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마일리지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쿠폰의 경우에는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Mall </a:t>
            </a:r>
            <a:r>
              <a:rPr lang="ko-KR" altLang="en-US" sz="1000" b="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자체내에서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 처리 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( Interface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불필요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</a:p>
          <a:p>
            <a:pPr>
              <a:buNone/>
              <a:defRPr/>
            </a:pPr>
            <a:r>
              <a:rPr lang="en-US" altLang="ko-KR" sz="1000" b="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6)  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모든 반품은 </a:t>
            </a:r>
            <a:r>
              <a:rPr lang="ko-KR" altLang="en-US" sz="1000" b="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백암물류센터로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 반입한다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.  ( Logic</a:t>
            </a:r>
            <a:r>
              <a:rPr lang="ko-KR" altLang="en-US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상 처리하는 반품인 경우도 포함 </a:t>
            </a:r>
            <a:r>
              <a:rPr lang="en-US" altLang="ko-KR" sz="1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endParaRPr lang="ko-KR" altLang="en-US" sz="1000" b="0" dirty="0"/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2.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주요 </a:t>
            </a:r>
            <a:r>
              <a:rPr kumimoji="0" lang="ko-KR" altLang="en-US" sz="1200" b="0" dirty="0">
                <a:solidFill>
                  <a:schemeClr val="tx1"/>
                </a:solidFill>
              </a:rPr>
              <a:t>시스템 기능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사항</a:t>
            </a:r>
            <a:endParaRPr kumimoji="0" lang="en-US" altLang="ko-KR" sz="12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   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 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1)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실물반품에 처리 결과를 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Mall System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에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  Interface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시켜야 한다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. </a:t>
            </a:r>
            <a:r>
              <a:rPr kumimoji="0" lang="en-US" altLang="ko-KR" sz="1200" b="0" smtClean="0">
                <a:solidFill>
                  <a:schemeClr val="tx1"/>
                </a:solidFill>
              </a:rPr>
              <a:t>( SAP </a:t>
            </a:r>
            <a:r>
              <a:rPr kumimoji="0" lang="en-US" altLang="ko-KR" sz="1200" b="0" smtClean="0">
                <a:solidFill>
                  <a:schemeClr val="tx1"/>
                </a:solidFill>
                <a:sym typeface="Wingdings" panose="05000000000000000000" pitchFamily="2" charset="2"/>
              </a:rPr>
              <a:t> Mall )</a:t>
            </a:r>
            <a:endParaRPr kumimoji="0" lang="en-US" altLang="ko-KR" sz="12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2) Mall </a:t>
            </a:r>
            <a:r>
              <a:rPr kumimoji="0"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관련된 모든 반품은 </a:t>
            </a:r>
            <a:r>
              <a:rPr kumimoji="0" lang="ko-KR" altLang="en-US" sz="12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오창</a:t>
            </a:r>
            <a:r>
              <a:rPr kumimoji="0"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반품창고로 단일화 시킨다</a:t>
            </a:r>
            <a:r>
              <a:rPr kumimoji="0"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3962442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판매반품주문관리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20739</TotalTime>
  <Words>1025</Words>
  <Application>Microsoft Office PowerPoint</Application>
  <PresentationFormat>사용자 지정</PresentationFormat>
  <Paragraphs>283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SD4.1.1 쇼핑몰 반품주문관리</vt:lpstr>
      <vt:lpstr>SD2.4.1 쇼핑몰 반품주문관리</vt:lpstr>
      <vt:lpstr>SD4.1.1 쇼핑몰 반품주문관리</vt:lpstr>
      <vt:lpstr>SD4.1.1 쇼핑몰 반품주문관리</vt:lpstr>
      <vt:lpstr>SD4.1.1 쇼핑몰 반품주문관리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1092</cp:revision>
  <cp:lastPrinted>2017-10-23T06:16:36Z</cp:lastPrinted>
  <dcterms:created xsi:type="dcterms:W3CDTF">2000-09-28T11:17:09Z</dcterms:created>
  <dcterms:modified xsi:type="dcterms:W3CDTF">2018-04-20T07:39:04Z</dcterms:modified>
</cp:coreProperties>
</file>