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13" r:id="rId2"/>
    <p:sldId id="514" r:id="rId3"/>
    <p:sldId id="515" r:id="rId4"/>
    <p:sldId id="523" r:id="rId5"/>
    <p:sldId id="517" r:id="rId6"/>
    <p:sldId id="524" r:id="rId7"/>
    <p:sldId id="519" r:id="rId8"/>
  </p:sldIdLst>
  <p:sldSz cx="9904413" cy="6858000"/>
  <p:notesSz cx="6662738" cy="983297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EA5B31BD-0F4B-49EA-86C0-66909D4F4B02}">
          <p14:sldIdLst/>
        </p14:section>
        <p14:section name="제목 없는 구역" id="{6E5F4BBB-7F4C-43DD-86AA-3A7E67F88F37}">
          <p14:sldIdLst>
            <p14:sldId id="513"/>
            <p14:sldId id="514"/>
            <p14:sldId id="515"/>
            <p14:sldId id="523"/>
            <p14:sldId id="517"/>
            <p14:sldId id="524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65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203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pos="171">
          <p15:clr>
            <a:srgbClr val="A4A3A4"/>
          </p15:clr>
        </p15:guide>
        <p15:guide id="6" pos="6068">
          <p15:clr>
            <a:srgbClr val="A4A3A4"/>
          </p15:clr>
        </p15:guide>
        <p15:guide id="7" pos="3120">
          <p15:clr>
            <a:srgbClr val="A4A3A4"/>
          </p15:clr>
        </p15:guide>
        <p15:guide id="8" orient="horz" pos="754">
          <p15:clr>
            <a:srgbClr val="A4A3A4"/>
          </p15:clr>
        </p15:guide>
        <p15:guide id="9" orient="horz" pos="1071" userDrawn="1">
          <p15:clr>
            <a:srgbClr val="A4A3A4"/>
          </p15:clr>
        </p15:guide>
        <p15:guide id="10" orient="horz" pos="8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6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D56A19"/>
    <a:srgbClr val="E57725"/>
    <a:srgbClr val="DDDDDD"/>
    <a:srgbClr val="0000FF"/>
    <a:srgbClr val="93E3FF"/>
    <a:srgbClr val="C0C0C0"/>
    <a:srgbClr val="297793"/>
    <a:srgbClr val="2D86A5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5" autoAdjust="0"/>
    <p:restoredTop sz="96695" autoAdjust="0"/>
  </p:normalViewPr>
  <p:slideViewPr>
    <p:cSldViewPr showGuides="1">
      <p:cViewPr>
        <p:scale>
          <a:sx n="125" d="100"/>
          <a:sy n="125" d="100"/>
        </p:scale>
        <p:origin x="1200" y="-534"/>
      </p:cViewPr>
      <p:guideLst>
        <p:guide orient="horz" pos="4065"/>
        <p:guide orient="horz" pos="482"/>
        <p:guide orient="horz" pos="3203"/>
        <p:guide orient="horz" pos="3884"/>
        <p:guide pos="171"/>
        <p:guide pos="6068"/>
        <p:guide pos="3120"/>
        <p:guide orient="horz" pos="754"/>
        <p:guide orient="horz" pos="1071"/>
        <p:guide orient="horz" pos="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408" y="-90"/>
      </p:cViewPr>
      <p:guideLst>
        <p:guide orient="horz" pos="3096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t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l" defTabSz="912813" eaLnBrk="1" latinLnBrk="1" hangingPunct="1">
              <a:lnSpc>
                <a:spcPct val="100000"/>
              </a:lnSpc>
              <a:defRPr sz="1100"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7" rIns="91213" bIns="45607" numCol="1" anchor="b" anchorCtr="0" compatLnSpc="1">
            <a:prstTxWarp prst="textNoShape">
              <a:avLst/>
            </a:prstTxWarp>
          </a:bodyPr>
          <a:lstStyle>
            <a:lvl1pPr algn="r" defTabSz="912813" eaLnBrk="1" latinLnBrk="1" hangingPunct="1">
              <a:lnSpc>
                <a:spcPct val="100000"/>
              </a:lnSpc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AF78F08D-03A6-4530-A11C-16A10DEBF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925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9925" y="736600"/>
            <a:ext cx="5322888" cy="3687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lnSpc>
                <a:spcPct val="100000"/>
              </a:lnSpc>
              <a:defRPr b="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lnSpc>
                <a:spcPct val="100000"/>
              </a:lnSpc>
              <a:defRPr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6DA808C9-ECF7-4A0B-8E0D-91D483EF2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4405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33D6B7BB-90FF-4B95-8EE9-D69C528B6AE2}" type="slidenum">
              <a:rPr lang="en-US" altLang="ko-KR" smtClean="0"/>
              <a:pPr>
                <a:spcBef>
                  <a:spcPct val="0"/>
                </a:spcBef>
              </a:pPr>
              <a:t>0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34623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8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FCF2FB2E-2616-4555-B085-715D25F47398}" type="slidenum">
              <a:rPr lang="en-US" altLang="ko-KR" smtClean="0"/>
              <a:pPr>
                <a:spcBef>
                  <a:spcPct val="0"/>
                </a:spcBef>
              </a:pPr>
              <a:t>1</a:t>
            </a:fld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07902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792FAFD8-BE84-4F3E-A496-763DBF603957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416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2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B4EC9AF-CF31-459B-9451-E150C06AD598}" type="slidenum">
              <a:rPr lang="en-US" altLang="ko-KR" smtClean="0"/>
              <a:pPr>
                <a:spcBef>
                  <a:spcPct val="0"/>
                </a:spcBef>
              </a:pPr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207152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4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91289ADE-8FA5-4A51-9F3D-99A4D7E38D1F}" type="slidenum">
              <a:rPr lang="en-US" altLang="ko-KR" smtClean="0"/>
              <a:pPr>
                <a:spcBef>
                  <a:spcPct val="0"/>
                </a:spcBef>
              </a:pPr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994039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63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008FF617-68A1-4A33-BF1E-D731C49FC3F2}" type="slidenum">
              <a:rPr lang="en-US" altLang="ko-KR" smtClean="0"/>
              <a:pPr>
                <a:spcBef>
                  <a:spcPct val="0"/>
                </a:spcBef>
              </a:pPr>
              <a:t>5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46944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184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spcBef>
                <a:spcPct val="0"/>
              </a:spcBef>
            </a:pPr>
            <a:fld id="{A93AD376-EDDE-469C-BDCB-B49DCD9F3D86}" type="slidenum">
              <a:rPr lang="en-US" altLang="ko-KR" smtClean="0"/>
              <a:pPr>
                <a:spcBef>
                  <a:spcPct val="0"/>
                </a:spcBef>
              </a:pPr>
              <a:t>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0380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0" y="3429000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grpSp>
        <p:nvGrpSpPr>
          <p:cNvPr id="5" name="그룹 12"/>
          <p:cNvGrpSpPr>
            <a:grpSpLocks/>
          </p:cNvGrpSpPr>
          <p:nvPr userDrawn="1"/>
        </p:nvGrpSpPr>
        <p:grpSpPr bwMode="auto">
          <a:xfrm>
            <a:off x="790575" y="511175"/>
            <a:ext cx="2455863" cy="657225"/>
            <a:chOff x="790267" y="511048"/>
            <a:chExt cx="2455626" cy="657479"/>
          </a:xfrm>
        </p:grpSpPr>
        <p:grpSp>
          <p:nvGrpSpPr>
            <p:cNvPr id="6" name="그룹 14"/>
            <p:cNvGrpSpPr>
              <a:grpSpLocks/>
            </p:cNvGrpSpPr>
            <p:nvPr userDrawn="1"/>
          </p:nvGrpSpPr>
          <p:grpSpPr bwMode="auto">
            <a:xfrm>
              <a:off x="790267" y="511048"/>
              <a:ext cx="2455626" cy="657479"/>
              <a:chOff x="661988" y="498454"/>
              <a:chExt cx="2004202" cy="603256"/>
            </a:xfrm>
          </p:grpSpPr>
          <p:cxnSp>
            <p:nvCxnSpPr>
              <p:cNvPr id="9" name="직선 연결선 8"/>
              <p:cNvCxnSpPr/>
              <p:nvPr userDrawn="1"/>
            </p:nvCxnSpPr>
            <p:spPr bwMode="auto">
              <a:xfrm>
                <a:off x="661988" y="498454"/>
                <a:ext cx="2004202" cy="1458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직선 연결선 9"/>
              <p:cNvCxnSpPr/>
              <p:nvPr userDrawn="1"/>
            </p:nvCxnSpPr>
            <p:spPr bwMode="auto">
              <a:xfrm>
                <a:off x="661988" y="1100253"/>
                <a:ext cx="2004202" cy="1457"/>
              </a:xfrm>
              <a:prstGeom prst="line">
                <a:avLst/>
              </a:prstGeom>
              <a:noFill/>
              <a:ln w="28575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pic>
          <p:nvPicPr>
            <p:cNvPr id="7" name="그림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966" y="538364"/>
              <a:ext cx="2247428" cy="610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그림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6477000"/>
            <a:ext cx="10493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그림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138" y="6453188"/>
            <a:ext cx="65881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665928" y="2000240"/>
            <a:ext cx="7280297" cy="52322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8025" y="4029076"/>
            <a:ext cx="3857653" cy="352404"/>
          </a:xfrm>
        </p:spPr>
        <p:txBody>
          <a:bodyPr/>
          <a:lstStyle>
            <a:lvl1pPr algn="l">
              <a:buNone/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721511761"/>
      </p:ext>
    </p:extLst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맑은 고딕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0788" y="765188"/>
            <a:ext cx="9125473" cy="1665071"/>
          </a:xfrm>
        </p:spPr>
        <p:txBody>
          <a:bodyPr/>
          <a:lstStyle>
            <a:lvl1pPr marL="0" indent="0">
              <a:buNone/>
              <a:defRPr>
                <a:latin typeface="맑은 고딕" pitchFamily="50" charset="-127"/>
              </a:defRPr>
            </a:lvl1pPr>
            <a:lvl2pPr>
              <a:buNone/>
              <a:defRPr>
                <a:latin typeface="맑은 고딕" pitchFamily="50" charset="-127"/>
                <a:ea typeface="맑은 고딕" pitchFamily="50" charset="-127"/>
              </a:defRPr>
            </a:lvl2pPr>
            <a:lvl3pPr>
              <a:buNone/>
              <a:defRPr>
                <a:latin typeface="맑은 고딕" pitchFamily="50" charset="-127"/>
                <a:ea typeface="맑은 고딕" pitchFamily="50" charset="-127"/>
              </a:defRPr>
            </a:lvl3pPr>
            <a:lvl4pPr>
              <a:buNone/>
              <a:defRPr>
                <a:latin typeface="맑은 고딕" pitchFamily="50" charset="-127"/>
                <a:ea typeface="맑은 고딕" pitchFamily="50" charset="-127"/>
              </a:defRPr>
            </a:lvl4pPr>
            <a:lvl5pPr>
              <a:buNone/>
              <a:defRPr>
                <a:latin typeface="맑은 고딕" pitchFamily="50" charset="-127"/>
                <a:ea typeface="맑은 고딕" pitchFamily="50" charset="-127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784714"/>
      </p:ext>
    </p:extLst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8091" y="155575"/>
            <a:ext cx="7098163" cy="33655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782" y="765175"/>
            <a:ext cx="9125473" cy="352404"/>
          </a:xfrm>
        </p:spPr>
        <p:txBody>
          <a:bodyPr/>
          <a:lstStyle/>
          <a:p>
            <a:pPr lvl="0"/>
            <a:endParaRPr lang="ko-K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47996050"/>
      </p:ext>
    </p:extLst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50782" y="155575"/>
            <a:ext cx="9125473" cy="16450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185378"/>
      </p:ext>
    </p:extLst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42875"/>
            <a:ext cx="6503987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765175"/>
            <a:ext cx="91249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Line 6"/>
          <p:cNvSpPr>
            <a:spLocks noChangeShapeType="1"/>
          </p:cNvSpPr>
          <p:nvPr userDrawn="1"/>
        </p:nvSpPr>
        <p:spPr bwMode="auto">
          <a:xfrm>
            <a:off x="0" y="642938"/>
            <a:ext cx="9904413" cy="0"/>
          </a:xfrm>
          <a:prstGeom prst="line">
            <a:avLst/>
          </a:prstGeom>
          <a:noFill/>
          <a:ln w="571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/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4697413" y="6626225"/>
            <a:ext cx="511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algn="ctr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1" hangingPunct="1">
              <a:lnSpc>
                <a:spcPct val="130000"/>
              </a:lnSpc>
              <a:defRPr/>
            </a:pPr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- P</a:t>
            </a:r>
            <a:fld id="{4B1B095A-CBB3-428F-8709-75D1EFEF3700}" type="slidenum"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pPr eaLnBrk="1" latinLnBrk="1" hangingPunct="1">
                <a:lnSpc>
                  <a:spcPct val="130000"/>
                </a:lnSpc>
                <a:defRPr/>
              </a:pPr>
              <a:t>‹#›</a:t>
            </a:fld>
            <a:r>
              <a:rPr lang="en-US" altLang="ko-KR" sz="700" b="0" smtClean="0">
                <a:solidFill>
                  <a:srgbClr val="969696"/>
                </a:solidFill>
                <a:latin typeface="Lucida Sans Unicode" panose="020B0602030504020204" pitchFamily="34" charset="0"/>
                <a:ea typeface="맑은 고딕" panose="020B0503020000020004" pitchFamily="50" charset="-127"/>
              </a:rPr>
              <a:t> -</a:t>
            </a:r>
          </a:p>
        </p:txBody>
      </p:sp>
      <p:cxnSp>
        <p:nvCxnSpPr>
          <p:cNvPr id="7" name="직선 연결선 6"/>
          <p:cNvCxnSpPr/>
          <p:nvPr userDrawn="1"/>
        </p:nvCxnSpPr>
        <p:spPr bwMode="auto">
          <a:xfrm>
            <a:off x="0" y="6381750"/>
            <a:ext cx="9904413" cy="1588"/>
          </a:xfrm>
          <a:prstGeom prst="line">
            <a:avLst/>
          </a:prstGeom>
          <a:noFill/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</p:cxnSp>
      <p:pic>
        <p:nvPicPr>
          <p:cNvPr id="1031" name="그림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6515100"/>
            <a:ext cx="954088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그림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0" y="6480175"/>
            <a:ext cx="598488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9" r:id="rId2"/>
    <p:sldLayoutId id="2147483830" r:id="rId3"/>
    <p:sldLayoutId id="2147483831" r:id="rId4"/>
  </p:sldLayoutIdLst>
  <p:transition>
    <p:split orient="vert"/>
  </p:transition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600" b="1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600" b="1">
          <a:solidFill>
            <a:schemeClr val="bg1"/>
          </a:solidFill>
          <a:latin typeface="Arial" pitchFamily="34" charset="0"/>
          <a:ea typeface="돋움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lang="ko-KR" altLang="en-US" sz="1300" b="1" dirty="0">
          <a:solidFill>
            <a:srgbClr val="11111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819150" indent="-28575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2pPr>
      <a:lvl3pPr marL="1227138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•"/>
        <a:defRPr kumimoji="1" sz="1400" b="1">
          <a:solidFill>
            <a:srgbClr val="111111"/>
          </a:solidFill>
          <a:latin typeface="+mn-lt"/>
          <a:ea typeface="+mn-ea"/>
        </a:defRPr>
      </a:lvl3pPr>
      <a:lvl4pPr marL="1635125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–"/>
        <a:defRPr kumimoji="1" sz="1400" b="1">
          <a:solidFill>
            <a:srgbClr val="11111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lnSpc>
          <a:spcPct val="130000"/>
        </a:lnSpc>
        <a:spcBef>
          <a:spcPct val="20000"/>
        </a:spcBef>
        <a:spcAft>
          <a:spcPct val="0"/>
        </a:spcAft>
        <a:buChar char="»"/>
        <a:defRPr kumimoji="1" sz="1400" b="1">
          <a:solidFill>
            <a:srgbClr val="111111"/>
          </a:solidFill>
          <a:latin typeface="+mn-lt"/>
          <a:ea typeface="+mn-ea"/>
        </a:defRPr>
      </a:lvl5pPr>
      <a:lvl6pPr marL="25146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6pPr>
      <a:lvl7pPr marL="29718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7pPr>
      <a:lvl8pPr marL="34290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8pPr>
      <a:lvl9pPr marL="3886200" indent="-228600" algn="l" rtl="0" fontAlgn="base" latinLnBrk="1">
        <a:lnSpc>
          <a:spcPct val="130000"/>
        </a:lnSpc>
        <a:spcBef>
          <a:spcPct val="20000"/>
        </a:spcBef>
        <a:spcAft>
          <a:spcPct val="0"/>
        </a:spcAft>
        <a:defRPr kumimoji="1" sz="1400" b="1">
          <a:solidFill>
            <a:srgbClr val="11111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 bwMode="auto">
          <a:xfrm>
            <a:off x="665163" y="1905000"/>
            <a:ext cx="728027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j-cs"/>
              </a:defRPr>
            </a:lvl1pPr>
            <a:lvl2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2pPr>
            <a:lvl3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3pPr>
            <a:lvl4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4pPr>
            <a:lvl5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 b="1">
                <a:solidFill>
                  <a:schemeClr val="tx1"/>
                </a:solidFill>
                <a:latin typeface="가는각진제목체" panose="02030600000101010101" pitchFamily="18" charset="-127"/>
                <a:ea typeface="가는각진제목체" panose="02030600000101010101" pitchFamily="18" charset="-127"/>
              </a:defRPr>
            </a:lvl5pPr>
            <a:lvl6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6pPr>
            <a:lvl7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7pPr>
            <a:lvl8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8pPr>
            <a:lvl9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bg1"/>
                </a:solidFill>
                <a:latin typeface="Arial" pitchFamily="34" charset="0"/>
                <a:ea typeface="돋움" pitchFamily="50" charset="-127"/>
              </a:defRPr>
            </a:lvl9pPr>
          </a:lstStyle>
          <a:p>
            <a:r>
              <a:rPr lang="en-US" altLang="ko-KR" kern="0" dirty="0" smtClean="0"/>
              <a:t>TO-BE Process </a:t>
            </a:r>
            <a:r>
              <a:rPr lang="ko-KR" altLang="en-US" kern="0" dirty="0" smtClean="0"/>
              <a:t>정의서</a:t>
            </a: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kern="0" dirty="0" smtClean="0"/>
              <a:t/>
            </a:r>
            <a:br>
              <a:rPr lang="en-US" altLang="ko-KR" kern="0" dirty="0" smtClean="0"/>
            </a:br>
            <a:r>
              <a:rPr lang="en-US" altLang="ko-KR" sz="2000" kern="0" dirty="0"/>
              <a:t>[</a:t>
            </a:r>
            <a:r>
              <a:rPr lang="en-US" altLang="ko-KR" sz="2000" kern="0" dirty="0" smtClean="0"/>
              <a:t>SD4.1.2 </a:t>
            </a:r>
            <a:r>
              <a:rPr lang="ko-KR" altLang="en-US" sz="2000" kern="0" dirty="0" smtClean="0"/>
              <a:t>쇼핑몰  주문 취소</a:t>
            </a:r>
            <a:r>
              <a:rPr lang="en-US" altLang="ko-KR" sz="2000" kern="0" dirty="0" smtClean="0"/>
              <a:t>]</a:t>
            </a:r>
            <a:endParaRPr lang="ko-KR" altLang="en-US" kern="0" dirty="0" smtClean="0"/>
          </a:p>
        </p:txBody>
      </p:sp>
      <p:sp>
        <p:nvSpPr>
          <p:cNvPr id="8" name="부제목 2"/>
          <p:cNvSpPr txBox="1">
            <a:spLocks/>
          </p:cNvSpPr>
          <p:nvPr/>
        </p:nvSpPr>
        <p:spPr bwMode="auto">
          <a:xfrm>
            <a:off x="5738813" y="4029075"/>
            <a:ext cx="3857625" cy="3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r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None/>
              <a:defRPr kumimoji="1" lang="ko-KR" altLang="en-US" sz="14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819150" indent="-28575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2pPr>
            <a:lvl3pPr marL="1227138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•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3pPr>
            <a:lvl4pPr marL="1635125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–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4pPr>
            <a:lvl5pPr marL="2057400" indent="-228600" algn="l" rtl="0" eaLnBrk="0" fontAlgn="base" latinLnBrk="1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5pPr>
            <a:lvl6pPr marL="25146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6pPr>
            <a:lvl7pPr marL="29718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7pPr>
            <a:lvl8pPr marL="34290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8pPr>
            <a:lvl9pPr marL="3886200" indent="-228600" algn="l" rtl="0" fontAlgn="base" latinLnBrk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defRPr kumimoji="1" sz="1400" b="1">
                <a:solidFill>
                  <a:srgbClr val="11111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kern="0" dirty="0" smtClean="0"/>
              <a:t>Created by SD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2621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9580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62043"/>
              </p:ext>
            </p:extLst>
          </p:nvPr>
        </p:nvGraphicFramePr>
        <p:xfrm>
          <a:off x="278947" y="1151278"/>
          <a:ext cx="9361487" cy="4725994"/>
        </p:xfrm>
        <a:graphic>
          <a:graphicData uri="http://schemas.openxmlformats.org/drawingml/2006/table">
            <a:tbl>
              <a:tblPr/>
              <a:tblGrid>
                <a:gridCol w="589680"/>
                <a:gridCol w="987117"/>
                <a:gridCol w="6557281"/>
                <a:gridCol w="1227409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버전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일자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내 용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작성자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1.0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2017.09.18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최초 작성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서도석</a:t>
                      </a: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48" marR="99048" marT="45722" marB="45722" anchor="ctr" horzOverflow="overflow">
                    <a:lnL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175"/>
          <p:cNvSpPr>
            <a:spLocks noGrp="1" noChangeArrowheads="1"/>
          </p:cNvSpPr>
          <p:nvPr>
            <p:ph type="title"/>
          </p:nvPr>
        </p:nvSpPr>
        <p:spPr>
          <a:xfrm>
            <a:off x="306388" y="142875"/>
            <a:ext cx="6503987" cy="344488"/>
          </a:xfrm>
        </p:spPr>
        <p:txBody>
          <a:bodyPr/>
          <a:lstStyle/>
          <a:p>
            <a:r>
              <a:rPr lang="ko-KR" altLang="en-US" dirty="0"/>
              <a:t>문서 개정 이력 관리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765175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문서 개정 이력 관리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90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9"/>
          <p:cNvSpPr>
            <a:spLocks noChangeArrowheads="1"/>
          </p:cNvSpPr>
          <p:nvPr/>
        </p:nvSpPr>
        <p:spPr bwMode="auto">
          <a:xfrm>
            <a:off x="271463" y="1428750"/>
            <a:ext cx="46053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marL="88900" indent="-889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프로세스 정의 및 목적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/>
              <a:t>주문접수 및 결제 후</a:t>
            </a:r>
            <a:r>
              <a:rPr lang="en-US" altLang="ko-KR" sz="1200" b="0" dirty="0" smtClean="0"/>
              <a:t> </a:t>
            </a:r>
            <a:r>
              <a:rPr lang="ko-KR" altLang="en-US" sz="1200" b="0" dirty="0" smtClean="0"/>
              <a:t>또는 배송준비 중에  주문에 </a:t>
            </a:r>
            <a:endParaRPr lang="en-US" altLang="ko-KR" sz="1200" b="0" dirty="0" smtClean="0"/>
          </a:p>
          <a:p>
            <a:pPr marL="0" indent="0">
              <a:buNone/>
              <a:defRPr/>
            </a:pPr>
            <a:r>
              <a:rPr lang="en-US" altLang="ko-KR" sz="1200" b="0" dirty="0"/>
              <a:t> </a:t>
            </a:r>
            <a:r>
              <a:rPr lang="en-US" altLang="ko-KR" sz="1200" b="0" dirty="0" smtClean="0"/>
              <a:t>   </a:t>
            </a:r>
            <a:r>
              <a:rPr lang="ko-KR" altLang="en-US" sz="1200" b="0" dirty="0" smtClean="0"/>
              <a:t>대하여 주문을 취소 할 수 있어야 한다</a:t>
            </a:r>
            <a:r>
              <a:rPr lang="en-US" altLang="ko-KR" sz="1200" b="0" dirty="0" smtClean="0"/>
              <a:t>.</a:t>
            </a:r>
          </a:p>
          <a:p>
            <a:pPr marL="0" indent="0">
              <a:buNone/>
              <a:defRPr/>
            </a:pPr>
            <a:endParaRPr lang="en-US" altLang="ko-KR" sz="1200" b="0" dirty="0"/>
          </a:p>
          <a:p>
            <a:pPr marL="0" indent="0">
              <a:buNone/>
              <a:defRPr/>
            </a:pPr>
            <a:r>
              <a:rPr lang="en-US" altLang="ko-KR" sz="1200" b="0" dirty="0" smtClean="0"/>
              <a:t>2. </a:t>
            </a:r>
            <a:r>
              <a:rPr lang="ko-KR" altLang="en-US" sz="1200" b="0" dirty="0" smtClean="0"/>
              <a:t>배송 중 </a:t>
            </a:r>
            <a:r>
              <a:rPr lang="en-US" altLang="ko-KR" sz="1200" b="0" dirty="0" smtClean="0"/>
              <a:t>(</a:t>
            </a:r>
            <a:r>
              <a:rPr lang="ko-KR" altLang="en-US" sz="1200" b="0" dirty="0" smtClean="0"/>
              <a:t>택배 </a:t>
            </a:r>
            <a:r>
              <a:rPr lang="ko-KR" altLang="en-US" sz="1200" b="0" dirty="0" err="1" smtClean="0"/>
              <a:t>운송중</a:t>
            </a:r>
            <a:r>
              <a:rPr lang="en-US" altLang="ko-KR" sz="1200" b="0" dirty="0" smtClean="0"/>
              <a:t>) </a:t>
            </a:r>
            <a:r>
              <a:rPr lang="ko-KR" altLang="en-US" sz="1200" b="0" dirty="0" smtClean="0"/>
              <a:t>주문 취소는 반품으로 처리 한다</a:t>
            </a:r>
            <a:r>
              <a:rPr lang="en-US" altLang="ko-KR" sz="1200" b="0" dirty="0" smtClean="0"/>
              <a:t>.</a:t>
            </a:r>
          </a:p>
        </p:txBody>
      </p:sp>
      <p:sp>
        <p:nvSpPr>
          <p:cNvPr id="11267" name="Rectangle 170"/>
          <p:cNvSpPr>
            <a:spLocks noChangeArrowheads="1"/>
          </p:cNvSpPr>
          <p:nvPr/>
        </p:nvSpPr>
        <p:spPr bwMode="auto">
          <a:xfrm>
            <a:off x="4989513" y="1428750"/>
            <a:ext cx="4643437" cy="243998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선행요건 및 </a:t>
            </a:r>
            <a:r>
              <a:rPr lang="en-US" altLang="ko-KR" sz="1200" dirty="0" smtClean="0">
                <a:solidFill>
                  <a:schemeClr val="tx1"/>
                </a:solidFill>
              </a:rPr>
              <a:t>Barriers	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marL="182563" indent="-182563">
              <a:buFontTx/>
              <a:buAutoNum type="arabicPeriod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Mall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WMS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로 고객 주문의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Interface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후 배송 진행 상태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에 있는 주문의 경우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(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배송 중 前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  Off – Line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상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WMS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담당자와 협의 후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1) WMS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취소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2) Mall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취소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순으로 진행이 되어야 한다</a:t>
            </a:r>
            <a:endParaRPr lang="en-US" altLang="ko-KR" sz="1200" b="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endParaRPr lang="en-US" altLang="ko-KR" sz="1200" b="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2.  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택배에 상차되는 시간은 통상 오후 </a:t>
            </a:r>
            <a:r>
              <a:rPr lang="en-US" altLang="ko-KR" sz="1200" b="0" dirty="0">
                <a:solidFill>
                  <a:schemeClr val="tx1"/>
                </a:solidFill>
                <a:sym typeface="Wingdings" panose="05000000000000000000" pitchFamily="2" charset="2"/>
              </a:rPr>
              <a:t>5</a:t>
            </a:r>
            <a:r>
              <a:rPr lang="ko-KR" altLang="en-US" sz="12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시 기준임</a:t>
            </a:r>
            <a:endParaRPr lang="en-US" altLang="ko-KR" sz="1200" b="0" dirty="0" smtClean="0">
              <a:solidFill>
                <a:schemeClr val="tx1"/>
              </a:solidFill>
            </a:endParaRPr>
          </a:p>
        </p:txBody>
      </p:sp>
      <p:sp>
        <p:nvSpPr>
          <p:cNvPr id="11268" name="Rectangle 171"/>
          <p:cNvSpPr>
            <a:spLocks noChangeArrowheads="1"/>
          </p:cNvSpPr>
          <p:nvPr/>
        </p:nvSpPr>
        <p:spPr bwMode="auto">
          <a:xfrm>
            <a:off x="271463" y="3929063"/>
            <a:ext cx="4605337" cy="2246312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dirty="0" smtClean="0">
                <a:solidFill>
                  <a:schemeClr val="tx1"/>
                </a:solidFill>
              </a:rPr>
              <a:t>○ </a:t>
            </a:r>
            <a:r>
              <a:rPr lang="ko-KR" altLang="en-US" sz="1200" dirty="0" smtClean="0">
                <a:solidFill>
                  <a:schemeClr val="tx1"/>
                </a:solidFill>
              </a:rPr>
              <a:t>변화 사항 요약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ko-KR" altLang="en-US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ko-KR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i="1" u="sng" dirty="0" smtClean="0">
                <a:solidFill>
                  <a:schemeClr val="tx1"/>
                </a:solidFill>
              </a:rPr>
              <a:t>AS-IS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i="1" u="sng" dirty="0" smtClean="0">
              <a:solidFill>
                <a:schemeClr val="tx1"/>
              </a:solidFill>
            </a:endParaRPr>
          </a:p>
        </p:txBody>
      </p:sp>
      <p:sp>
        <p:nvSpPr>
          <p:cNvPr id="11269" name="Rectangle 172"/>
          <p:cNvSpPr>
            <a:spLocks noChangeArrowheads="1"/>
          </p:cNvSpPr>
          <p:nvPr/>
        </p:nvSpPr>
        <p:spPr bwMode="auto">
          <a:xfrm>
            <a:off x="4989513" y="3929063"/>
            <a:ext cx="4643437" cy="223678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44000"/>
          <a:lstStyle>
            <a:lvl1pPr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defTabSz="7620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defTabSz="7620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defTabSz="7620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defTabSz="7620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altLang="ko-KR" sz="14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800" dirty="0" smtClean="0">
              <a:solidFill>
                <a:schemeClr val="tx1"/>
              </a:solidFill>
            </a:endParaRP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ko-KR" sz="1400" i="1" u="sng" dirty="0" smtClean="0">
                <a:solidFill>
                  <a:schemeClr val="tx1"/>
                </a:solidFill>
              </a:rPr>
              <a:t>TO-BE</a:t>
            </a:r>
          </a:p>
          <a:p>
            <a:pPr eaLnBrk="1" latinLnBrk="0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ko-KR" sz="1400" i="1" u="sng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주문이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배송 중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“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 이전인 경우는 주문 취소가 가능해야 한다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 startAt="2"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WMS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가 배송 준비 중인 경우는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WMS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취소가 선결되어야 함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 startAt="3"/>
              <a:defRPr/>
            </a:pPr>
            <a:r>
              <a:rPr lang="ko-KR" altLang="en-US" sz="1200" b="0" dirty="0" smtClean="0">
                <a:solidFill>
                  <a:schemeClr val="tx1"/>
                </a:solidFill>
              </a:rPr>
              <a:t>주문 취소의 경우는 </a:t>
            </a:r>
            <a:r>
              <a:rPr lang="en-US" altLang="ko-KR" sz="1200" b="0" dirty="0" smtClean="0">
                <a:solidFill>
                  <a:schemeClr val="tx1"/>
                </a:solidFill>
              </a:rPr>
              <a:t>SAP </a:t>
            </a:r>
            <a:r>
              <a:rPr lang="ko-KR" altLang="en-US" sz="1200" b="0" dirty="0" smtClean="0">
                <a:solidFill>
                  <a:schemeClr val="tx1"/>
                </a:solidFill>
              </a:rPr>
              <a:t>일일 매출 실적 정산 대상에서 제외</a:t>
            </a:r>
            <a:endParaRPr lang="en-US" altLang="ko-KR" sz="1200" b="0" dirty="0" smtClean="0">
              <a:solidFill>
                <a:schemeClr val="tx1"/>
              </a:solidFill>
            </a:endParaRPr>
          </a:p>
          <a:p>
            <a:pPr>
              <a:buNone/>
              <a:defRPr/>
            </a:pPr>
            <a:r>
              <a:rPr lang="en-US" altLang="ko-KR" sz="1200" b="0" dirty="0" smtClean="0">
                <a:solidFill>
                  <a:schemeClr val="tx1"/>
                </a:solidFill>
              </a:rPr>
              <a:t>     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단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, 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무통장 입금의 경우는 주문취소 실적을 받는다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  <a:defRPr/>
            </a:pPr>
            <a:r>
              <a:rPr lang="en-US" altLang="ko-KR" sz="1200" b="0" dirty="0">
                <a:solidFill>
                  <a:srgbClr val="FF0000"/>
                </a:solidFill>
              </a:rPr>
              <a:t> 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    (</a:t>
            </a:r>
            <a:r>
              <a:rPr lang="ko-KR" altLang="en-US" sz="1200" b="0" dirty="0" err="1" smtClean="0">
                <a:solidFill>
                  <a:srgbClr val="FF0000"/>
                </a:solidFill>
              </a:rPr>
              <a:t>원주문이</a:t>
            </a:r>
            <a:r>
              <a:rPr lang="ko-KR" altLang="en-US" sz="1200" b="0" dirty="0" smtClean="0">
                <a:solidFill>
                  <a:srgbClr val="FF0000"/>
                </a:solidFill>
              </a:rPr>
              <a:t> 취소형태로 넘어온다</a:t>
            </a:r>
            <a:r>
              <a:rPr lang="en-US" altLang="ko-KR" sz="1200" b="0" dirty="0" smtClean="0">
                <a:solidFill>
                  <a:srgbClr val="FF0000"/>
                </a:solidFill>
              </a:rPr>
              <a:t>.)</a:t>
            </a:r>
            <a:endParaRPr lang="en-US" altLang="ko-KR" sz="1200" b="0" dirty="0">
              <a:solidFill>
                <a:srgbClr val="FF0000"/>
              </a:solidFill>
            </a:endParaRPr>
          </a:p>
        </p:txBody>
      </p:sp>
      <p:sp>
        <p:nvSpPr>
          <p:cNvPr id="9222" name="Rectangle 17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SD4.1.2 </a:t>
            </a:r>
            <a:r>
              <a:rPr lang="ko-KR" altLang="en-US" dirty="0" smtClean="0"/>
              <a:t>쇼핑몰 주문 취소</a:t>
            </a: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84777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주문 취소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8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53140"/>
              </p:ext>
            </p:extLst>
          </p:nvPr>
        </p:nvGraphicFramePr>
        <p:xfrm>
          <a:off x="266700" y="1421348"/>
          <a:ext cx="9366026" cy="481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1490"/>
                <a:gridCol w="2448272"/>
                <a:gridCol w="2376264"/>
              </a:tblGrid>
              <a:tr h="279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Shopping Mall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SAP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담당 및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System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68" name="제목 5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SD4.1.2 </a:t>
            </a:r>
            <a:r>
              <a:rPr lang="ko-KR" altLang="en-US" dirty="0"/>
              <a:t>쇼핑몰 </a:t>
            </a:r>
            <a:r>
              <a:rPr lang="ko-KR" altLang="en-US" dirty="0" smtClean="0"/>
              <a:t>주문 </a:t>
            </a:r>
            <a:r>
              <a:rPr lang="ko-KR" altLang="en-US" dirty="0"/>
              <a:t>취소</a:t>
            </a:r>
            <a:endParaRPr lang="ko-KR" altLang="en-US" dirty="0" smtClean="0"/>
          </a:p>
        </p:txBody>
      </p:sp>
      <p:sp>
        <p:nvSpPr>
          <p:cNvPr id="11271" name="Rectangle 33"/>
          <p:cNvSpPr>
            <a:spLocks noChangeArrowheads="1"/>
          </p:cNvSpPr>
          <p:nvPr/>
        </p:nvSpPr>
        <p:spPr bwMode="auto">
          <a:xfrm>
            <a:off x="2378075" y="115888"/>
            <a:ext cx="3392488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ko-KR" altLang="en-US" sz="1500">
              <a:solidFill>
                <a:schemeClr val="bg1"/>
              </a:solidFill>
            </a:endParaRPr>
          </a:p>
        </p:txBody>
      </p:sp>
      <p:graphicFrame>
        <p:nvGraphicFramePr>
          <p:cNvPr id="21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308831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주문 취소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400478" y="2348880"/>
            <a:ext cx="22159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dirty="0" smtClean="0">
                <a:solidFill>
                  <a:srgbClr val="FF0000"/>
                </a:solidFill>
              </a:rPr>
              <a:t>주문 취소에 대한 내역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lnSpc>
                <a:spcPct val="200000"/>
              </a:lnSpc>
            </a:pPr>
            <a:r>
              <a:rPr lang="ko-KR" altLang="en-US" dirty="0" smtClean="0">
                <a:solidFill>
                  <a:srgbClr val="FF0000"/>
                </a:solidFill>
              </a:rPr>
              <a:t>은 </a:t>
            </a:r>
            <a:r>
              <a:rPr lang="en-US" altLang="ko-KR" dirty="0" smtClean="0">
                <a:solidFill>
                  <a:srgbClr val="FF0000"/>
                </a:solidFill>
              </a:rPr>
              <a:t>SAP</a:t>
            </a:r>
            <a:r>
              <a:rPr lang="ko-KR" altLang="en-US" dirty="0" smtClean="0">
                <a:solidFill>
                  <a:srgbClr val="FF0000"/>
                </a:solidFill>
              </a:rPr>
              <a:t>로 </a:t>
            </a:r>
            <a:r>
              <a:rPr lang="en-US" altLang="ko-KR" dirty="0" smtClean="0">
                <a:solidFill>
                  <a:srgbClr val="FF0000"/>
                </a:solidFill>
              </a:rPr>
              <a:t>Interface </a:t>
            </a:r>
          </a:p>
          <a:p>
            <a:pPr>
              <a:lnSpc>
                <a:spcPct val="200000"/>
              </a:lnSpc>
            </a:pPr>
            <a:r>
              <a:rPr lang="ko-KR" altLang="en-US" dirty="0" smtClean="0">
                <a:solidFill>
                  <a:srgbClr val="FF0000"/>
                </a:solidFill>
              </a:rPr>
              <a:t>시키지 않는다</a:t>
            </a:r>
            <a:r>
              <a:rPr lang="en-US" altLang="ko-KR" dirty="0" smtClean="0">
                <a:solidFill>
                  <a:srgbClr val="FF0000"/>
                </a:solidFill>
              </a:rPr>
              <a:t>. </a:t>
            </a:r>
            <a:r>
              <a:rPr lang="ko-KR" altLang="en-US" dirty="0" smtClean="0">
                <a:solidFill>
                  <a:srgbClr val="FF0000"/>
                </a:solidFill>
              </a:rPr>
              <a:t>단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계좌이체 취소 건은 주문과 취소 내역을 인터페이스 한다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4" name="직사각형 63"/>
          <p:cNvSpPr/>
          <p:nvPr/>
        </p:nvSpPr>
        <p:spPr bwMode="auto">
          <a:xfrm>
            <a:off x="2024604" y="1763101"/>
            <a:ext cx="1679283" cy="2181799"/>
          </a:xfrm>
          <a:prstGeom prst="rect">
            <a:avLst/>
          </a:prstGeom>
          <a:pattFill prst="ltDnDiag">
            <a:fgClr>
              <a:srgbClr val="FFFF00"/>
            </a:fgClr>
            <a:bgClr>
              <a:schemeClr val="bg1"/>
            </a:bgClr>
          </a:patt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1277" name="직사각형 11276"/>
          <p:cNvSpPr/>
          <p:nvPr/>
        </p:nvSpPr>
        <p:spPr bwMode="auto">
          <a:xfrm>
            <a:off x="5063126" y="1761743"/>
            <a:ext cx="1679283" cy="1314627"/>
          </a:xfrm>
          <a:prstGeom prst="rect">
            <a:avLst/>
          </a:prstGeom>
          <a:pattFill prst="pct25">
            <a:fgClr>
              <a:srgbClr val="FF0000"/>
            </a:fgClr>
            <a:bgClr>
              <a:schemeClr val="bg1"/>
            </a:bgClr>
          </a:patt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latinLnBrk="1" hangingPunct="1">
              <a:lnSpc>
                <a:spcPct val="130000"/>
              </a:lnSpc>
            </a:pPr>
            <a:endParaRPr lang="ko-KR" altLang="en-US"/>
          </a:p>
        </p:txBody>
      </p:sp>
      <p:sp>
        <p:nvSpPr>
          <p:cNvPr id="22" name="Rectangle 71"/>
          <p:cNvSpPr>
            <a:spLocks noChangeArrowheads="1"/>
          </p:cNvSpPr>
          <p:nvPr/>
        </p:nvSpPr>
        <p:spPr bwMode="auto">
          <a:xfrm>
            <a:off x="2209155" y="1797327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/>
            <a:r>
              <a:rPr kumimoji="0" lang="ko-KR" altLang="en-US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진열 상품조회</a:t>
            </a:r>
            <a:endParaRPr kumimoji="0" lang="en-US" altLang="ko-KR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Rectangle 71"/>
          <p:cNvSpPr>
            <a:spLocks noChangeArrowheads="1"/>
          </p:cNvSpPr>
          <p:nvPr/>
        </p:nvSpPr>
        <p:spPr bwMode="auto">
          <a:xfrm>
            <a:off x="2216646" y="2348880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선행 상품 주문선택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AutoShape 66"/>
          <p:cNvSpPr>
            <a:spLocks noChangeArrowheads="1"/>
          </p:cNvSpPr>
          <p:nvPr/>
        </p:nvSpPr>
        <p:spPr bwMode="auto">
          <a:xfrm>
            <a:off x="395768" y="2913060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개별 고객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27" name="Rectangle 71"/>
          <p:cNvSpPr>
            <a:spLocks noChangeArrowheads="1"/>
          </p:cNvSpPr>
          <p:nvPr/>
        </p:nvSpPr>
        <p:spPr bwMode="auto">
          <a:xfrm>
            <a:off x="2209155" y="294945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고객정보입력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및 주문접수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2209155" y="3525519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결제 완료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9" name="AutoShape 66"/>
          <p:cNvSpPr>
            <a:spLocks noChangeArrowheads="1"/>
          </p:cNvSpPr>
          <p:nvPr/>
        </p:nvSpPr>
        <p:spPr bwMode="auto">
          <a:xfrm>
            <a:off x="415702" y="2018979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판가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쿠폰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할인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DB</a:t>
            </a:r>
          </a:p>
        </p:txBody>
      </p:sp>
      <p:sp>
        <p:nvSpPr>
          <p:cNvPr id="30" name="AutoShape 64"/>
          <p:cNvSpPr>
            <a:spLocks noChangeArrowheads="1"/>
          </p:cNvSpPr>
          <p:nvPr/>
        </p:nvSpPr>
        <p:spPr bwMode="auto">
          <a:xfrm>
            <a:off x="415702" y="3429000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카드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은행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36" name="Rectangle 71"/>
          <p:cNvSpPr>
            <a:spLocks noChangeArrowheads="1"/>
          </p:cNvSpPr>
          <p:nvPr/>
        </p:nvSpPr>
        <p:spPr bwMode="auto">
          <a:xfrm>
            <a:off x="5240238" y="1916832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출하의뢰 접수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7" name="Rectangle 71"/>
          <p:cNvSpPr>
            <a:spLocks noChangeArrowheads="1"/>
          </p:cNvSpPr>
          <p:nvPr/>
        </p:nvSpPr>
        <p:spPr bwMode="auto">
          <a:xfrm>
            <a:off x="5247729" y="2564904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준비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9" name="Rectangle 71"/>
          <p:cNvSpPr>
            <a:spLocks noChangeArrowheads="1"/>
          </p:cNvSpPr>
          <p:nvPr/>
        </p:nvSpPr>
        <p:spPr bwMode="auto">
          <a:xfrm>
            <a:off x="5240238" y="3212976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 중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0" name="Rectangle 71"/>
          <p:cNvSpPr>
            <a:spLocks noChangeArrowheads="1"/>
          </p:cNvSpPr>
          <p:nvPr/>
        </p:nvSpPr>
        <p:spPr bwMode="auto">
          <a:xfrm>
            <a:off x="5240238" y="3861048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배송완료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41" name="직선 화살표 연결선 40"/>
          <p:cNvCxnSpPr>
            <a:stCxn id="36" idx="2"/>
            <a:endCxn id="37" idx="0"/>
          </p:cNvCxnSpPr>
          <p:nvPr/>
        </p:nvCxnSpPr>
        <p:spPr bwMode="auto">
          <a:xfrm>
            <a:off x="5887938" y="2276832"/>
            <a:ext cx="7491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직선 화살표 연결선 41"/>
          <p:cNvCxnSpPr/>
          <p:nvPr/>
        </p:nvCxnSpPr>
        <p:spPr bwMode="auto">
          <a:xfrm>
            <a:off x="5887938" y="2905339"/>
            <a:ext cx="7491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직선 화살표 연결선 42"/>
          <p:cNvCxnSpPr/>
          <p:nvPr/>
        </p:nvCxnSpPr>
        <p:spPr bwMode="auto">
          <a:xfrm>
            <a:off x="5887938" y="3573016"/>
            <a:ext cx="7491" cy="288072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꺾인 연결선 5"/>
          <p:cNvCxnSpPr>
            <a:stCxn id="34" idx="3"/>
            <a:endCxn id="36" idx="1"/>
          </p:cNvCxnSpPr>
          <p:nvPr/>
        </p:nvCxnSpPr>
        <p:spPr bwMode="auto">
          <a:xfrm flipV="1">
            <a:off x="3504555" y="2096832"/>
            <a:ext cx="1735683" cy="2304296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꺾인 연결선 19"/>
          <p:cNvCxnSpPr>
            <a:stCxn id="29" idx="4"/>
            <a:endCxn id="22" idx="1"/>
          </p:cNvCxnSpPr>
          <p:nvPr/>
        </p:nvCxnSpPr>
        <p:spPr bwMode="auto">
          <a:xfrm flipV="1">
            <a:off x="1711102" y="1977327"/>
            <a:ext cx="498053" cy="221652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64" name="꺾인 연결선 11263"/>
          <p:cNvCxnSpPr>
            <a:stCxn id="24" idx="4"/>
            <a:endCxn id="27" idx="1"/>
          </p:cNvCxnSpPr>
          <p:nvPr/>
        </p:nvCxnSpPr>
        <p:spPr bwMode="auto">
          <a:xfrm>
            <a:off x="1691168" y="3093060"/>
            <a:ext cx="517987" cy="36395"/>
          </a:xfrm>
          <a:prstGeom prst="bentConnector3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269" name="직선 연결선 11268"/>
          <p:cNvCxnSpPr/>
          <p:nvPr/>
        </p:nvCxnSpPr>
        <p:spPr bwMode="auto">
          <a:xfrm>
            <a:off x="1639838" y="3633471"/>
            <a:ext cx="569317" cy="0"/>
          </a:xfrm>
          <a:prstGeom prst="line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865320" y="2845199"/>
            <a:ext cx="13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INTERFACE</a:t>
            </a:r>
          </a:p>
          <a:p>
            <a:r>
              <a:rPr lang="ko-KR" altLang="en-US" dirty="0" smtClean="0"/>
              <a:t>낮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시</a:t>
            </a:r>
            <a:endParaRPr lang="ko-KR" altLang="en-US" dirty="0"/>
          </a:p>
        </p:txBody>
      </p:sp>
      <p:cxnSp>
        <p:nvCxnSpPr>
          <p:cNvPr id="11274" name="직선 화살표 연결선 11273"/>
          <p:cNvCxnSpPr>
            <a:stCxn id="22" idx="2"/>
          </p:cNvCxnSpPr>
          <p:nvPr/>
        </p:nvCxnSpPr>
        <p:spPr bwMode="auto">
          <a:xfrm>
            <a:off x="2856855" y="2157327"/>
            <a:ext cx="0" cy="19155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1" name="직선 화살표 연결선 100"/>
          <p:cNvCxnSpPr/>
          <p:nvPr/>
        </p:nvCxnSpPr>
        <p:spPr bwMode="auto">
          <a:xfrm>
            <a:off x="2856855" y="2744753"/>
            <a:ext cx="0" cy="19155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직선 화살표 연결선 101"/>
          <p:cNvCxnSpPr/>
          <p:nvPr/>
        </p:nvCxnSpPr>
        <p:spPr bwMode="auto">
          <a:xfrm>
            <a:off x="2856855" y="3309455"/>
            <a:ext cx="0" cy="19155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직선 화살표 연결선 102"/>
          <p:cNvCxnSpPr/>
          <p:nvPr/>
        </p:nvCxnSpPr>
        <p:spPr bwMode="auto">
          <a:xfrm>
            <a:off x="2856855" y="3909287"/>
            <a:ext cx="0" cy="191553"/>
          </a:xfrm>
          <a:prstGeom prst="straightConnector1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0" name="Text Box 151"/>
          <p:cNvSpPr txBox="1">
            <a:spLocks noChangeArrowheads="1"/>
          </p:cNvSpPr>
          <p:nvPr/>
        </p:nvSpPr>
        <p:spPr bwMode="auto">
          <a:xfrm>
            <a:off x="3007990" y="215306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SD1.3.1-1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4" name="Text Box 151"/>
          <p:cNvSpPr txBox="1">
            <a:spLocks noChangeArrowheads="1"/>
          </p:cNvSpPr>
          <p:nvPr/>
        </p:nvSpPr>
        <p:spPr bwMode="auto">
          <a:xfrm>
            <a:off x="3007990" y="274964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SD1.3.1-2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5" name="Text Box 151"/>
          <p:cNvSpPr txBox="1">
            <a:spLocks noChangeArrowheads="1"/>
          </p:cNvSpPr>
          <p:nvPr/>
        </p:nvSpPr>
        <p:spPr bwMode="auto">
          <a:xfrm>
            <a:off x="3007990" y="331958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SD1.3.1-3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6" name="Text Box 151"/>
          <p:cNvSpPr txBox="1">
            <a:spLocks noChangeArrowheads="1"/>
          </p:cNvSpPr>
          <p:nvPr/>
        </p:nvSpPr>
        <p:spPr bwMode="auto">
          <a:xfrm>
            <a:off x="3007990" y="392365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SD1.3.1-4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7" name="Text Box 151"/>
          <p:cNvSpPr txBox="1">
            <a:spLocks noChangeArrowheads="1"/>
          </p:cNvSpPr>
          <p:nvPr/>
        </p:nvSpPr>
        <p:spPr bwMode="auto">
          <a:xfrm>
            <a:off x="6176342" y="1729116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SD1.3.1-5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8" name="Text Box 151"/>
          <p:cNvSpPr txBox="1">
            <a:spLocks noChangeArrowheads="1"/>
          </p:cNvSpPr>
          <p:nvPr/>
        </p:nvSpPr>
        <p:spPr bwMode="auto">
          <a:xfrm>
            <a:off x="6176342" y="2348880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SD1.3.1-6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9" name="Text Box 151"/>
          <p:cNvSpPr txBox="1">
            <a:spLocks noChangeArrowheads="1"/>
          </p:cNvSpPr>
          <p:nvPr/>
        </p:nvSpPr>
        <p:spPr bwMode="auto">
          <a:xfrm>
            <a:off x="6176342" y="3034698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SD1.3.1-7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0" name="Text Box 151"/>
          <p:cNvSpPr txBox="1">
            <a:spLocks noChangeArrowheads="1"/>
          </p:cNvSpPr>
          <p:nvPr/>
        </p:nvSpPr>
        <p:spPr bwMode="auto">
          <a:xfrm>
            <a:off x="6176342" y="3655109"/>
            <a:ext cx="540643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6000" rIns="0" bIns="36000">
            <a:spAutoFit/>
          </a:bodyPr>
          <a:lstStyle>
            <a:lvl1pPr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1pPr>
            <a:lvl2pPr marL="742950" indent="-28575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r"/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SD1.3.1-8</a:t>
            </a:r>
            <a:endParaRPr lang="ko-KR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" name="직사각형 70"/>
          <p:cNvSpPr/>
          <p:nvPr/>
        </p:nvSpPr>
        <p:spPr bwMode="auto">
          <a:xfrm>
            <a:off x="5239468" y="5424320"/>
            <a:ext cx="415084" cy="274327"/>
          </a:xfrm>
          <a:prstGeom prst="rect">
            <a:avLst/>
          </a:prstGeom>
          <a:pattFill prst="ltDnDiag">
            <a:fgClr>
              <a:srgbClr val="FFFF00"/>
            </a:fgClr>
            <a:bgClr>
              <a:schemeClr val="bg1"/>
            </a:bgClr>
          </a:patt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87938" y="5424320"/>
            <a:ext cx="3384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Mall SYSTEM </a:t>
            </a:r>
            <a:r>
              <a:rPr lang="ko-KR" altLang="en-US" dirty="0" smtClean="0"/>
              <a:t>내  자동취소가능 영역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 bwMode="auto">
          <a:xfrm>
            <a:off x="2024604" y="4133949"/>
            <a:ext cx="1679284" cy="534358"/>
          </a:xfrm>
          <a:prstGeom prst="rect">
            <a:avLst/>
          </a:prstGeom>
          <a:pattFill prst="pct25">
            <a:fgClr>
              <a:srgbClr val="FF0000"/>
            </a:fgClr>
            <a:bgClr>
              <a:schemeClr val="bg1"/>
            </a:bgClr>
          </a:patt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2209155" y="4221128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출하의뢰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7" name="직사각형 76"/>
          <p:cNvSpPr/>
          <p:nvPr/>
        </p:nvSpPr>
        <p:spPr bwMode="auto">
          <a:xfrm>
            <a:off x="5239468" y="5872791"/>
            <a:ext cx="415084" cy="274327"/>
          </a:xfrm>
          <a:prstGeom prst="rect">
            <a:avLst/>
          </a:prstGeom>
          <a:pattFill prst="pct25">
            <a:fgClr>
              <a:srgbClr val="FF0000"/>
            </a:fgClr>
            <a:bgClr>
              <a:schemeClr val="bg1"/>
            </a:bgClr>
          </a:patt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latinLnBrk="1" hangingPunct="1">
              <a:lnSpc>
                <a:spcPct val="130000"/>
              </a:lnSpc>
            </a:pPr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5887938" y="5870119"/>
            <a:ext cx="3384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Off – Line </a:t>
            </a:r>
            <a:r>
              <a:rPr lang="ko-KR" altLang="en-US" dirty="0" smtClean="0"/>
              <a:t>상 통보 後  </a:t>
            </a:r>
            <a:r>
              <a:rPr lang="en-US" altLang="ko-KR" dirty="0" smtClean="0"/>
              <a:t>WMS </a:t>
            </a:r>
            <a:r>
              <a:rPr lang="ko-KR" altLang="en-US" dirty="0" smtClean="0"/>
              <a:t>취소 </a:t>
            </a:r>
            <a:r>
              <a:rPr lang="en-US" altLang="ko-KR" dirty="0" smtClean="0">
                <a:sym typeface="Wingdings" panose="05000000000000000000" pitchFamily="2" charset="2"/>
              </a:rPr>
              <a:t></a:t>
            </a:r>
            <a:r>
              <a:rPr lang="ko-KR" altLang="en-US" dirty="0" smtClean="0"/>
              <a:t> </a:t>
            </a:r>
            <a:r>
              <a:rPr lang="en-US" altLang="ko-KR" dirty="0" smtClean="0"/>
              <a:t>Mall </a:t>
            </a:r>
            <a:r>
              <a:rPr lang="ko-KR" altLang="en-US" dirty="0" smtClean="0"/>
              <a:t>취소</a:t>
            </a:r>
            <a:endParaRPr lang="ko-KR" altLang="en-US" dirty="0"/>
          </a:p>
        </p:txBody>
      </p:sp>
      <p:cxnSp>
        <p:nvCxnSpPr>
          <p:cNvPr id="50" name="꺾인 연결선 49"/>
          <p:cNvCxnSpPr>
            <a:stCxn id="63" idx="2"/>
            <a:endCxn id="72" idx="1"/>
          </p:cNvCxnSpPr>
          <p:nvPr/>
        </p:nvCxnSpPr>
        <p:spPr bwMode="auto">
          <a:xfrm rot="16200000" flipH="1">
            <a:off x="3906124" y="1638216"/>
            <a:ext cx="794023" cy="6334364"/>
          </a:xfrm>
          <a:prstGeom prst="bentConnector2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1374718" y="4999684"/>
            <a:ext cx="2215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현금의 경우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>
                <a:solidFill>
                  <a:srgbClr val="FF0000"/>
                </a:solidFill>
              </a:rPr>
              <a:t>무통장 입금 취소실적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en-US" altLang="ko-KR" dirty="0" smtClean="0">
                <a:solidFill>
                  <a:srgbClr val="FF0000"/>
                </a:solidFill>
              </a:rPr>
              <a:t>INTERFACE (</a:t>
            </a:r>
            <a:r>
              <a:rPr lang="ko-KR" altLang="en-US" dirty="0" smtClean="0">
                <a:solidFill>
                  <a:srgbClr val="FF0000"/>
                </a:solidFill>
              </a:rPr>
              <a:t>밤 </a:t>
            </a:r>
            <a:r>
              <a:rPr lang="en-US" altLang="ko-KR" dirty="0" smtClean="0">
                <a:solidFill>
                  <a:srgbClr val="FF0000"/>
                </a:solidFill>
              </a:rPr>
              <a:t>11</a:t>
            </a:r>
            <a:r>
              <a:rPr lang="ko-KR" altLang="en-US" dirty="0" smtClean="0">
                <a:solidFill>
                  <a:srgbClr val="FF0000"/>
                </a:solidFill>
              </a:rPr>
              <a:t>시</a:t>
            </a:r>
            <a:r>
              <a:rPr lang="en-US" altLang="ko-KR" dirty="0" smtClean="0">
                <a:solidFill>
                  <a:srgbClr val="FF0000"/>
                </a:solidFill>
              </a:rPr>
              <a:t>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3" name="AutoShape 48"/>
          <p:cNvSpPr>
            <a:spLocks noChangeArrowheads="1"/>
          </p:cNvSpPr>
          <p:nvPr/>
        </p:nvSpPr>
        <p:spPr bwMode="auto">
          <a:xfrm>
            <a:off x="488253" y="4048387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1000" dirty="0" smtClean="0">
                <a:solidFill>
                  <a:schemeClr val="tx1"/>
                </a:solidFill>
              </a:rPr>
              <a:t>카드 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/ </a:t>
            </a:r>
            <a:r>
              <a:rPr kumimoji="0" lang="ko-KR" altLang="en-US" sz="1000" dirty="0" smtClean="0">
                <a:solidFill>
                  <a:schemeClr val="tx1"/>
                </a:solidFill>
              </a:rPr>
              <a:t>현금</a:t>
            </a:r>
            <a:endParaRPr kumimoji="0" lang="en-US" altLang="ko-KR" sz="1000" dirty="0" smtClean="0">
              <a:solidFill>
                <a:schemeClr val="tx1"/>
              </a:solidFill>
            </a:endParaRPr>
          </a:p>
        </p:txBody>
      </p:sp>
      <p:sp>
        <p:nvSpPr>
          <p:cNvPr id="66" name="Rectangle 71"/>
          <p:cNvSpPr>
            <a:spLocks noChangeArrowheads="1"/>
          </p:cNvSpPr>
          <p:nvPr/>
        </p:nvSpPr>
        <p:spPr bwMode="auto">
          <a:xfrm>
            <a:off x="303283" y="4760535"/>
            <a:ext cx="740185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카드</a:t>
            </a:r>
            <a:endParaRPr kumimoji="0" lang="en-US" altLang="ko-KR" sz="10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defRPr/>
            </a:pPr>
            <a:r>
              <a:rPr kumimoji="0" lang="ko-KR" altLang="en-US" sz="1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승인취소</a:t>
            </a:r>
            <a:endParaRPr kumimoji="0" lang="en-US" altLang="ko-KR" sz="10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67" name="꺾인 연결선 66"/>
          <p:cNvCxnSpPr>
            <a:stCxn id="63" idx="1"/>
            <a:endCxn id="66" idx="0"/>
          </p:cNvCxnSpPr>
          <p:nvPr/>
        </p:nvCxnSpPr>
        <p:spPr bwMode="auto">
          <a:xfrm rot="10800000" flipH="1" flipV="1">
            <a:off x="488252" y="4228387"/>
            <a:ext cx="185123" cy="532148"/>
          </a:xfrm>
          <a:prstGeom prst="bentConnector4">
            <a:avLst>
              <a:gd name="adj1" fmla="val -39608"/>
              <a:gd name="adj2" fmla="val 66913"/>
            </a:avLst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2" name="AutoShape 53"/>
          <p:cNvSpPr>
            <a:spLocks noChangeArrowheads="1"/>
          </p:cNvSpPr>
          <p:nvPr/>
        </p:nvSpPr>
        <p:spPr bwMode="auto">
          <a:xfrm>
            <a:off x="7470317" y="5022410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>
                <a:solidFill>
                  <a:schemeClr val="tx1"/>
                </a:solidFill>
              </a:rPr>
              <a:t>FI2.5.1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ko-KR" altLang="en-US" sz="1000" dirty="0">
                <a:solidFill>
                  <a:schemeClr val="tx1"/>
                </a:solidFill>
              </a:rPr>
              <a:t>수금취소 및 환불</a:t>
            </a:r>
          </a:p>
        </p:txBody>
      </p:sp>
    </p:spTree>
    <p:extLst>
      <p:ext uri="{BB962C8B-B14F-4D97-AF65-F5344CB8AC3E}">
        <p14:creationId xmlns:p14="http://schemas.microsoft.com/office/powerpoint/2010/main" val="98305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SD4.1.2 </a:t>
            </a:r>
            <a:r>
              <a:rPr lang="ko-KR" altLang="en-US" dirty="0"/>
              <a:t>쇼핑몰 </a:t>
            </a:r>
            <a:r>
              <a:rPr lang="ko-KR" altLang="en-US" dirty="0" smtClean="0"/>
              <a:t>주문 취소</a:t>
            </a:r>
          </a:p>
        </p:txBody>
      </p:sp>
      <p:graphicFrame>
        <p:nvGraphicFramePr>
          <p:cNvPr id="9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268119"/>
              </p:ext>
            </p:extLst>
          </p:nvPr>
        </p:nvGraphicFramePr>
        <p:xfrm>
          <a:off x="271462" y="1796827"/>
          <a:ext cx="9361487" cy="4525830"/>
        </p:xfrm>
        <a:graphic>
          <a:graphicData uri="http://schemas.openxmlformats.org/drawingml/2006/table">
            <a:tbl>
              <a:tblPr/>
              <a:tblGrid>
                <a:gridCol w="1084924"/>
                <a:gridCol w="1789023"/>
                <a:gridCol w="4183061"/>
                <a:gridCol w="931822"/>
                <a:gridCol w="1372657"/>
              </a:tblGrid>
              <a:tr h="2640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Activity No.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Function</a:t>
                      </a:r>
                    </a:p>
                  </a:txBody>
                  <a:tcPr marL="99039" marR="99039" marT="0" marB="0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Remarks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SD1.1.1-1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선행 상품 주문선택</a:t>
                      </a:r>
                    </a:p>
                    <a:p>
                      <a:pPr marL="0" marR="0" lvl="0" indent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기존에 판매한 고객주문 문서를 반드시 참고 하도록 한다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(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 완료 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일 이후에는 반품을 할 수 없다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91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SD1.1.1-2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고객정보입력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l"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및 주문접수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과거 판매된 주문을 근거로 하여 참고 하여 해당 상품을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 판매가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쿠폰 적용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등을 확인 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8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SD1.1.1-3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결제 완료</a:t>
                      </a:r>
                      <a:endParaRPr kumimoji="0" lang="en-US" altLang="ko-KR" sz="1000" dirty="0" smtClean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반품하는 내역에 대하여 반품 결제를 실행한다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SD1.1.1-4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출하의뢰</a:t>
                      </a:r>
                      <a:endParaRPr kumimoji="0" lang="en-US" altLang="ko-KR" sz="1000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결제완료 된 주문내역을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List Up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하여 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백암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물류 창고에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 출하 의뢰를 요청한단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하루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회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sym typeface="Wingdings" panose="05000000000000000000" pitchFamily="2" charset="2"/>
                        </a:rPr>
                        <a:t> WMS)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BATCH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 낮 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시로 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SD1.1.1-5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출하의뢰 접수</a:t>
                      </a:r>
                      <a:endParaRPr kumimoji="0" lang="en-US" altLang="ko-KR" sz="1000" b="1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Mall System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부터 전송 받은 내역을 가지고 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WMS </a:t>
                      </a: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창고내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작업지시를 실행 한다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4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SD1.1.1-6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 준비</a:t>
                      </a:r>
                      <a:endParaRPr kumimoji="0" lang="en-US" altLang="ko-KR" sz="1000" b="1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배송준비는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WMS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실제 출하작업을 위해  제품을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PICKING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 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상차하는 상태를 의미한다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SD1.1.1-7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 중</a:t>
                      </a:r>
                      <a:endParaRPr kumimoji="0" lang="en-US" altLang="ko-KR" sz="1000" b="1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배송중이라함은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운송장번호가 발행 되고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택배 차량에 물건을 싣고 고객배송 진행되는 상태를 의미하며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매출인식의 기준이 된다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20171013 </a:t>
                      </a:r>
                      <a:r>
                        <a:rPr kumimoji="1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재무팀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재협의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29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SD1.1.1-8</a:t>
                      </a: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1" dirty="0" smtClean="0">
                          <a:solidFill>
                            <a:srgbClr val="FF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배송완료</a:t>
                      </a:r>
                      <a:endParaRPr kumimoji="0" lang="en-US" altLang="ko-KR" sz="1000" b="1" dirty="0" smtClean="0">
                        <a:solidFill>
                          <a:srgbClr val="FF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고객에게 물품이 배송되어 확인 된 상태를 의미한다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kumimoji="1" sz="1100" b="1">
                          <a:solidFill>
                            <a:srgbClr val="11111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5pPr>
                      <a:lvl6pPr marL="25146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6pPr>
                      <a:lvl7pPr marL="29718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7pPr>
                      <a:lvl8pPr marL="34290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8pPr>
                      <a:lvl9pPr marL="3886200" indent="-228600" eaLnBrk="0" fontAlgn="base" hangingPunct="0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 sz="1200" b="1">
                          <a:solidFill>
                            <a:srgbClr val="111111"/>
                          </a:solidFill>
                          <a:latin typeface="Arial" panose="020B0604020202020204" pitchFamily="34" charset="0"/>
                          <a:ea typeface="돋움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1111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9039" marR="99039" marT="36002" marB="36002" anchor="ctr" horzOverflow="overflow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Activity Profile</a:t>
            </a: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240308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주문 취소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5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7" name="Rectangle 2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SD4.1.2 </a:t>
            </a:r>
            <a:r>
              <a:rPr lang="ko-KR" altLang="en-US" dirty="0"/>
              <a:t>쇼핑몰 </a:t>
            </a:r>
            <a:r>
              <a:rPr lang="ko-KR" altLang="en-US" dirty="0" smtClean="0"/>
              <a:t>주문 취소</a:t>
            </a:r>
          </a:p>
        </p:txBody>
      </p:sp>
      <p:sp>
        <p:nvSpPr>
          <p:cNvPr id="5" name="Rectangle 28"/>
          <p:cNvSpPr>
            <a:spLocks noChangeArrowheads="1"/>
          </p:cNvSpPr>
          <p:nvPr/>
        </p:nvSpPr>
        <p:spPr bwMode="auto">
          <a:xfrm>
            <a:off x="271463" y="1428750"/>
            <a:ext cx="9361487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defTabSz="762000" eaLnBrk="1" latinLnBrk="1" hangingPunct="1"/>
            <a:r>
              <a:rPr lang="ko-KR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Process Description</a:t>
            </a:r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68938" y="1767929"/>
            <a:ext cx="9361487" cy="4397375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252000" tIns="216000"/>
          <a:lstStyle>
            <a:lvl1pPr marL="182563" indent="-182563"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marL="0" indent="0" eaLnBrk="1" latinLnBrk="0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kumimoji="0" lang="en-US" altLang="ko-KR" sz="10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     </a:t>
            </a:r>
            <a:endParaRPr kumimoji="0" lang="en-US" altLang="ko-KR" sz="1000" b="0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graphicFrame>
        <p:nvGraphicFramePr>
          <p:cNvPr id="7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9823626"/>
              </p:ext>
            </p:extLst>
          </p:nvPr>
        </p:nvGraphicFramePr>
        <p:xfrm>
          <a:off x="271686" y="765175"/>
          <a:ext cx="9361263" cy="539750"/>
        </p:xfrm>
        <a:graphic>
          <a:graphicData uri="http://schemas.openxmlformats.org/drawingml/2006/table">
            <a:tbl>
              <a:tblPr/>
              <a:tblGrid>
                <a:gridCol w="808773"/>
                <a:gridCol w="1672101"/>
                <a:gridCol w="731871"/>
                <a:gridCol w="3081624"/>
                <a:gridCol w="997984"/>
                <a:gridCol w="997984"/>
                <a:gridCol w="1070926"/>
              </a:tblGrid>
              <a:tr h="2593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1 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3</a:t>
                      </a:r>
                      <a:endParaRPr kumimoji="1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SD4.1.2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쇼핑몰 주문 취소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검토자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작성일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04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Level 2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SD4.1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반품주문관리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김종태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서도석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1111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2017.09.18</a:t>
                      </a:r>
                    </a:p>
                  </a:txBody>
                  <a:tcPr marL="58970" marR="58970" marT="10780" marB="1078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11956" y="1988840"/>
            <a:ext cx="5808662" cy="30003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endParaRPr lang="ko-KR" altLang="en-US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11956" y="1988840"/>
            <a:ext cx="288925" cy="3000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67"/>
          <p:cNvSpPr txBox="1">
            <a:spLocks noChangeArrowheads="1"/>
          </p:cNvSpPr>
          <p:nvPr/>
        </p:nvSpPr>
        <p:spPr bwMode="auto">
          <a:xfrm>
            <a:off x="1132681" y="1988840"/>
            <a:ext cx="3240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sz="1200" dirty="0">
                <a:solidFill>
                  <a:schemeClr val="bg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주문 취소  </a:t>
            </a:r>
            <a:r>
              <a:rPr lang="ko-KR" altLang="en-US" sz="1200" dirty="0" smtClean="0">
                <a:solidFill>
                  <a:schemeClr val="bg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가능 구간 </a:t>
            </a:r>
            <a:endParaRPr lang="ko-KR" altLang="en-US" sz="1200" dirty="0">
              <a:solidFill>
                <a:schemeClr val="bg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64381" y="2492896"/>
            <a:ext cx="1087437" cy="360363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주문접수 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212181" y="2492896"/>
            <a:ext cx="1089025" cy="360363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sz="1100" smtClean="0">
                <a:latin typeface="맑은 고딕" pitchFamily="50" charset="-127"/>
                <a:ea typeface="맑은 고딕" pitchFamily="50" charset="-127"/>
              </a:rPr>
              <a:t>결제완료 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748881" y="2492896"/>
            <a:ext cx="1087437" cy="360363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9525" algn="ctr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반품출하접수</a:t>
            </a:r>
            <a:endParaRPr lang="en-US" altLang="ko-KR" sz="1100" dirty="0" smtClean="0">
              <a:latin typeface="맑은 고딕" pitchFamily="50" charset="-127"/>
              <a:ea typeface="맑은 고딕" pitchFamily="50" charset="-127"/>
            </a:endParaRPr>
          </a:p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시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5190331" y="2492896"/>
            <a:ext cx="1089025" cy="360363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9525" algn="ctr">
            <a:solidFill>
              <a:srgbClr val="FF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배송 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준비</a:t>
            </a:r>
            <a:endParaRPr lang="en-US" altLang="ko-KR" sz="1100" dirty="0" smtClean="0">
              <a:latin typeface="맑은 고딕" pitchFamily="50" charset="-127"/>
              <a:ea typeface="맑은 고딕" pitchFamily="50" charset="-127"/>
            </a:endParaRPr>
          </a:p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시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~17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시 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6596856" y="2492896"/>
            <a:ext cx="1089025" cy="3603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배송 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중</a:t>
            </a:r>
            <a:endParaRPr lang="en-US" altLang="ko-KR" sz="1100" dirty="0" smtClean="0">
              <a:latin typeface="맑은 고딕" pitchFamily="50" charset="-127"/>
              <a:ea typeface="맑은 고딕" pitchFamily="50" charset="-127"/>
            </a:endParaRPr>
          </a:p>
          <a:p>
            <a:pPr algn="ctr" eaLnBrk="1" latinLnBrk="1" hangingPunct="1">
              <a:lnSpc>
                <a:spcPct val="130000"/>
              </a:lnSpc>
              <a:defRPr/>
            </a:pP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(17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시</a:t>
            </a:r>
            <a:r>
              <a:rPr lang="en-US" altLang="ko-KR" sz="1100" dirty="0" smtClean="0">
                <a:latin typeface="맑은 고딕" pitchFamily="50" charset="-127"/>
                <a:ea typeface="맑은 고딕" pitchFamily="50" charset="-127"/>
              </a:rPr>
              <a:t>~)</a:t>
            </a:r>
            <a:r>
              <a:rPr lang="ko-KR" altLang="en-US" sz="11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sz="11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8108156" y="2492896"/>
            <a:ext cx="1089025" cy="3603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eaLnBrk="1" latinLnBrk="1" hangingPunct="1">
              <a:lnSpc>
                <a:spcPct val="130000"/>
              </a:lnSpc>
              <a:defRPr/>
            </a:pPr>
            <a:r>
              <a:rPr lang="ko-KR" altLang="en-US" sz="1100" dirty="0">
                <a:latin typeface="맑은 고딕" pitchFamily="50" charset="-127"/>
                <a:ea typeface="맑은 고딕" pitchFamily="50" charset="-127"/>
              </a:rPr>
              <a:t>배송 완료</a:t>
            </a:r>
          </a:p>
        </p:txBody>
      </p:sp>
      <p:cxnSp>
        <p:nvCxnSpPr>
          <p:cNvPr id="18" name="직선 화살표 연결선 25"/>
          <p:cNvCxnSpPr>
            <a:cxnSpLocks noChangeShapeType="1"/>
            <a:stCxn id="12" idx="3"/>
            <a:endCxn id="13" idx="1"/>
          </p:cNvCxnSpPr>
          <p:nvPr/>
        </p:nvCxnSpPr>
        <p:spPr bwMode="auto">
          <a:xfrm>
            <a:off x="1851818" y="2673871"/>
            <a:ext cx="360363" cy="0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직선 화살표 연결선 74"/>
          <p:cNvCxnSpPr>
            <a:cxnSpLocks noChangeShapeType="1"/>
          </p:cNvCxnSpPr>
          <p:nvPr/>
        </p:nvCxnSpPr>
        <p:spPr bwMode="auto">
          <a:xfrm>
            <a:off x="3364706" y="2673871"/>
            <a:ext cx="360362" cy="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직선 화살표 연결선 75"/>
          <p:cNvCxnSpPr>
            <a:cxnSpLocks noChangeShapeType="1"/>
          </p:cNvCxnSpPr>
          <p:nvPr/>
        </p:nvCxnSpPr>
        <p:spPr bwMode="auto">
          <a:xfrm>
            <a:off x="4836318" y="2673871"/>
            <a:ext cx="360363" cy="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직선 화살표 연결선 76"/>
          <p:cNvCxnSpPr>
            <a:cxnSpLocks noChangeShapeType="1"/>
          </p:cNvCxnSpPr>
          <p:nvPr/>
        </p:nvCxnSpPr>
        <p:spPr bwMode="auto">
          <a:xfrm>
            <a:off x="6260306" y="2673871"/>
            <a:ext cx="358775" cy="0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직선 화살표 연결선 77"/>
          <p:cNvCxnSpPr>
            <a:cxnSpLocks noChangeShapeType="1"/>
          </p:cNvCxnSpPr>
          <p:nvPr/>
        </p:nvCxnSpPr>
        <p:spPr bwMode="auto">
          <a:xfrm>
            <a:off x="7714456" y="2673871"/>
            <a:ext cx="360362" cy="0"/>
          </a:xfrm>
          <a:prstGeom prst="straightConnector1">
            <a:avLst/>
          </a:prstGeom>
          <a:noFill/>
          <a:ln w="9525" algn="ctr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양쪽 대괄호 44"/>
          <p:cNvSpPr>
            <a:spLocks noChangeArrowheads="1"/>
          </p:cNvSpPr>
          <p:nvPr/>
        </p:nvSpPr>
        <p:spPr bwMode="auto">
          <a:xfrm>
            <a:off x="2212180" y="2924944"/>
            <a:ext cx="1299865" cy="338137"/>
          </a:xfrm>
          <a:prstGeom prst="bracketPair">
            <a:avLst>
              <a:gd name="adj" fmla="val 16667"/>
            </a:avLst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Mall  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자체 </a:t>
            </a:r>
            <a:r>
              <a:rPr lang="en-US" altLang="ko-KR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CS</a:t>
            </a:r>
            <a:r>
              <a:rPr lang="ko-KR" altLang="en-US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센터 수작업 취소</a:t>
            </a:r>
            <a:endParaRPr lang="ko-KR" altLang="en-US" sz="1100" dirty="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</p:txBody>
      </p:sp>
      <p:sp>
        <p:nvSpPr>
          <p:cNvPr id="24" name="양쪽 대괄호 82"/>
          <p:cNvSpPr>
            <a:spLocks noChangeArrowheads="1"/>
          </p:cNvSpPr>
          <p:nvPr/>
        </p:nvSpPr>
        <p:spPr bwMode="auto">
          <a:xfrm>
            <a:off x="3698081" y="2924944"/>
            <a:ext cx="2636837" cy="338137"/>
          </a:xfrm>
          <a:prstGeom prst="bracketPair">
            <a:avLst>
              <a:gd name="adj" fmla="val 16667"/>
            </a:avLst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취소는 가능하지만</a:t>
            </a:r>
            <a:endParaRPr lang="en-US" altLang="ko-KR" sz="1100" dirty="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sz="1100" dirty="0" smtClean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WMS 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수작업 취소  후  </a:t>
            </a:r>
            <a:r>
              <a:rPr lang="en-US" altLang="ko-KR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Mall </a:t>
            </a: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취소</a:t>
            </a:r>
          </a:p>
        </p:txBody>
      </p:sp>
      <p:sp>
        <p:nvSpPr>
          <p:cNvPr id="25" name="양쪽 대괄호 83"/>
          <p:cNvSpPr>
            <a:spLocks noChangeArrowheads="1"/>
          </p:cNvSpPr>
          <p:nvPr/>
        </p:nvSpPr>
        <p:spPr bwMode="auto">
          <a:xfrm>
            <a:off x="6712743" y="2924944"/>
            <a:ext cx="2160588" cy="338137"/>
          </a:xfrm>
          <a:prstGeom prst="bracketPair">
            <a:avLst>
              <a:gd name="adj" fmla="val 16667"/>
            </a:avLst>
          </a:prstGeom>
          <a:noFill/>
          <a:ln w="9525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취소 불가</a:t>
            </a:r>
            <a:endParaRPr lang="en-US" altLang="ko-KR" sz="1100" dirty="0">
              <a:solidFill>
                <a:schemeClr val="tx1"/>
              </a:solidFill>
              <a:latin typeface="Arial" panose="020B0604020202020204" pitchFamily="34" charset="0"/>
              <a:ea typeface="돋움" panose="020B0600000101010101" pitchFamily="50" charset="-127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o-KR" altLang="en-US" sz="1100" dirty="0">
                <a:solidFill>
                  <a:schemeClr val="tx1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고객 반품프로세스로 처리</a:t>
            </a:r>
          </a:p>
        </p:txBody>
      </p:sp>
      <p:sp>
        <p:nvSpPr>
          <p:cNvPr id="2" name="왼쪽 대괄호 1"/>
          <p:cNvSpPr/>
          <p:nvPr/>
        </p:nvSpPr>
        <p:spPr bwMode="auto">
          <a:xfrm rot="16200000">
            <a:off x="3366422" y="1015244"/>
            <a:ext cx="216024" cy="5043537"/>
          </a:xfrm>
          <a:prstGeom prst="leftBracket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0881" y="3349148"/>
            <a:ext cx="58959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" i="1" dirty="0" smtClean="0"/>
              <a:t>주문취소 가능 구간 </a:t>
            </a:r>
            <a:r>
              <a:rPr lang="en-US" altLang="ko-KR" sz="800" i="1" dirty="0" smtClean="0">
                <a:solidFill>
                  <a:srgbClr val="FF0000"/>
                </a:solidFill>
              </a:rPr>
              <a:t>(</a:t>
            </a:r>
            <a:r>
              <a:rPr lang="ko-KR" altLang="en-US" sz="800" i="1" dirty="0" smtClean="0">
                <a:solidFill>
                  <a:srgbClr val="FF0000"/>
                </a:solidFill>
              </a:rPr>
              <a:t>이슈</a:t>
            </a:r>
            <a:r>
              <a:rPr lang="en-US" altLang="ko-KR" sz="800" i="1" dirty="0" smtClean="0">
                <a:solidFill>
                  <a:srgbClr val="FF0000"/>
                </a:solidFill>
              </a:rPr>
              <a:t>: </a:t>
            </a:r>
            <a:r>
              <a:rPr lang="ko-KR" altLang="en-US" sz="800" i="1" dirty="0" smtClean="0">
                <a:solidFill>
                  <a:srgbClr val="FF0000"/>
                </a:solidFill>
              </a:rPr>
              <a:t>결제완료 이후 </a:t>
            </a:r>
            <a:r>
              <a:rPr lang="ko-KR" altLang="en-US" sz="800" i="1" dirty="0" err="1" smtClean="0">
                <a:solidFill>
                  <a:srgbClr val="FF0000"/>
                </a:solidFill>
              </a:rPr>
              <a:t>취소건은</a:t>
            </a:r>
            <a:r>
              <a:rPr lang="ko-KR" altLang="en-US" sz="800" i="1" dirty="0" smtClean="0">
                <a:solidFill>
                  <a:srgbClr val="FF0000"/>
                </a:solidFill>
              </a:rPr>
              <a:t> </a:t>
            </a:r>
            <a:r>
              <a:rPr lang="en-US" altLang="ko-KR" sz="800" i="1" dirty="0" smtClean="0">
                <a:solidFill>
                  <a:srgbClr val="FF0000"/>
                </a:solidFill>
              </a:rPr>
              <a:t>SAP </a:t>
            </a:r>
            <a:r>
              <a:rPr lang="ko-KR" altLang="en-US" sz="800" i="1" dirty="0" smtClean="0">
                <a:solidFill>
                  <a:srgbClr val="FF0000"/>
                </a:solidFill>
              </a:rPr>
              <a:t>인터페이스 문서가 없음</a:t>
            </a:r>
            <a:r>
              <a:rPr lang="en-US" altLang="ko-KR" sz="800" i="1" dirty="0" smtClean="0">
                <a:solidFill>
                  <a:srgbClr val="FF0000"/>
                </a:solidFill>
              </a:rPr>
              <a:t>, </a:t>
            </a:r>
            <a:r>
              <a:rPr lang="ko-KR" altLang="en-US" sz="800" i="1" dirty="0" smtClean="0">
                <a:solidFill>
                  <a:srgbClr val="FF0000"/>
                </a:solidFill>
              </a:rPr>
              <a:t>단</a:t>
            </a:r>
            <a:r>
              <a:rPr lang="en-US" altLang="ko-KR" sz="800" i="1" dirty="0" smtClean="0">
                <a:solidFill>
                  <a:srgbClr val="FF0000"/>
                </a:solidFill>
              </a:rPr>
              <a:t>, </a:t>
            </a:r>
            <a:r>
              <a:rPr lang="ko-KR" altLang="en-US" sz="800" i="1" dirty="0" err="1" smtClean="0">
                <a:solidFill>
                  <a:srgbClr val="FF0000"/>
                </a:solidFill>
              </a:rPr>
              <a:t>무콩장입금은</a:t>
            </a:r>
            <a:r>
              <a:rPr lang="ko-KR" altLang="en-US" sz="800" i="1" dirty="0" smtClean="0">
                <a:solidFill>
                  <a:srgbClr val="FF0000"/>
                </a:solidFill>
              </a:rPr>
              <a:t> 취소문서를 받는다</a:t>
            </a:r>
            <a:r>
              <a:rPr lang="en-US" altLang="ko-KR" sz="800" i="1" dirty="0" smtClean="0">
                <a:solidFill>
                  <a:srgbClr val="FF0000"/>
                </a:solidFill>
              </a:rPr>
              <a:t>.)</a:t>
            </a:r>
            <a:endParaRPr lang="ko-KR" altLang="en-US" sz="800" i="1" dirty="0">
              <a:solidFill>
                <a:srgbClr val="FF0000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44802" y="3789040"/>
            <a:ext cx="9015916" cy="204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eaLnBrk="1" hangingPunct="1">
              <a:lnSpc>
                <a:spcPct val="120000"/>
              </a:lnSpc>
              <a:buFontTx/>
              <a:buAutoNum type="arabicPeriod"/>
            </a:pPr>
            <a:r>
              <a:rPr kumimoji="0" lang="ko-KR" altLang="en-US" dirty="0">
                <a:solidFill>
                  <a:srgbClr val="000000"/>
                </a:solidFill>
              </a:rPr>
              <a:t>업무  </a:t>
            </a:r>
            <a:r>
              <a:rPr kumimoji="0" lang="en-US" altLang="ko-KR" dirty="0">
                <a:solidFill>
                  <a:srgbClr val="000000"/>
                </a:solidFill>
              </a:rPr>
              <a:t>Rule</a:t>
            </a:r>
            <a:r>
              <a:rPr kumimoji="0" lang="en-US" altLang="ko-KR" sz="1000" dirty="0">
                <a:solidFill>
                  <a:srgbClr val="000000"/>
                </a:solidFill>
              </a:rPr>
              <a:t>  </a:t>
            </a:r>
          </a:p>
          <a:p>
            <a:pPr lvl="0" eaLnBrk="1" hangingPunct="1">
              <a:lnSpc>
                <a:spcPct val="120000"/>
              </a:lnSpc>
            </a:pPr>
            <a:r>
              <a:rPr kumimoji="0" lang="en-US" altLang="ko-KR" sz="1000" b="0" dirty="0" smtClean="0">
                <a:solidFill>
                  <a:srgbClr val="000000"/>
                </a:solidFill>
              </a:rPr>
              <a:t>     1) SAP</a:t>
            </a:r>
            <a:r>
              <a:rPr kumimoji="0" lang="ko-KR" altLang="en-US" sz="1000" b="0" dirty="0">
                <a:solidFill>
                  <a:srgbClr val="000000"/>
                </a:solidFill>
              </a:rPr>
              <a:t> 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WMS</a:t>
            </a:r>
            <a:r>
              <a:rPr kumimoji="0" lang="ko-KR" altLang="en-US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로 이관된 주문접수의 취소는 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CS</a:t>
            </a:r>
            <a:r>
              <a:rPr kumimoji="0" lang="ko-KR" altLang="en-US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팀의 업무 담당자가 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WMS</a:t>
            </a:r>
            <a:r>
              <a:rPr kumimoji="0" lang="ko-KR" altLang="en-US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에 통보 및 연락 後  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WMS </a:t>
            </a:r>
            <a:r>
              <a:rPr kumimoji="0" lang="ko-KR" altLang="en-US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실행을 취소 한 후에 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Shopping Mall</a:t>
            </a:r>
            <a:r>
              <a:rPr kumimoji="0" lang="ko-KR" altLang="en-US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를 취소함</a:t>
            </a:r>
            <a:endParaRPr kumimoji="0" lang="en-US" altLang="ko-KR" sz="1000" b="0" dirty="0" smtClean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lvl="0" eaLnBrk="1" hangingPunct="1">
              <a:lnSpc>
                <a:spcPct val="120000"/>
              </a:lnSpc>
            </a:pPr>
            <a:r>
              <a:rPr kumimoji="0" lang="en-US" altLang="ko-KR" sz="1000" b="0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    2) </a:t>
            </a:r>
            <a:r>
              <a:rPr kumimoji="0" lang="ko-KR" altLang="en-US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주문을 취소 한 경우에도  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“</a:t>
            </a:r>
            <a:r>
              <a:rPr kumimoji="0" lang="ko-KR" altLang="en-US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신용카드결제 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“</a:t>
            </a:r>
            <a:r>
              <a:rPr kumimoji="0" lang="ko-KR" altLang="en-US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는 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Shopping Mall </a:t>
            </a:r>
            <a:r>
              <a:rPr kumimoji="0" lang="ko-KR" altLang="en-US" sz="1000" b="0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kumimoji="0" lang="ko-KR" altLang="en-US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內 에서 처리하고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, SAP Interface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대상에서 제외한다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.</a:t>
            </a:r>
          </a:p>
          <a:p>
            <a:pPr lvl="0" eaLnBrk="1" hangingPunct="1">
              <a:lnSpc>
                <a:spcPct val="120000"/>
              </a:lnSpc>
            </a:pP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   3)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무통장 입금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/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계좌이체로 발생 된  주문 취소는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SAP Interface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대상이 되며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,  Shopping Mall  SAP Interface 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일일 매출 정산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DATA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전송의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Interface</a:t>
            </a:r>
          </a:p>
          <a:p>
            <a:pPr lvl="0" eaLnBrk="1" hangingPunct="1">
              <a:lnSpc>
                <a:spcPct val="120000"/>
              </a:lnSpc>
            </a:pP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       </a:t>
            </a:r>
            <a:r>
              <a:rPr kumimoji="0" lang="ko-KR" altLang="en-US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대상이 된다</a:t>
            </a:r>
            <a:endParaRPr kumimoji="0" lang="en-US" altLang="ko-KR" sz="1000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lvl="0" eaLnBrk="1" hangingPunct="1">
              <a:lnSpc>
                <a:spcPct val="120000"/>
              </a:lnSpc>
            </a:pPr>
            <a:r>
              <a:rPr kumimoji="0" lang="en-US" altLang="ko-KR" sz="10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    </a:t>
            </a:r>
          </a:p>
          <a:p>
            <a:pPr lvl="0" eaLnBrk="1" hangingPunct="1">
              <a:lnSpc>
                <a:spcPct val="120000"/>
              </a:lnSpc>
            </a:pPr>
            <a:endParaRPr kumimoji="0" lang="en-US" altLang="ko-KR" dirty="0" smtClean="0">
              <a:solidFill>
                <a:srgbClr val="000000"/>
              </a:solidFill>
            </a:endParaRPr>
          </a:p>
          <a:p>
            <a:pPr marL="228600" lvl="0" indent="-228600" eaLnBrk="1" hangingPunct="1">
              <a:lnSpc>
                <a:spcPct val="120000"/>
              </a:lnSpc>
              <a:buAutoNum type="arabicPeriod" startAt="2"/>
            </a:pPr>
            <a:r>
              <a:rPr kumimoji="0" lang="ko-KR" altLang="en-US" dirty="0" smtClean="0">
                <a:solidFill>
                  <a:srgbClr val="000000"/>
                </a:solidFill>
              </a:rPr>
              <a:t>기능요구사항</a:t>
            </a:r>
            <a:endParaRPr kumimoji="0" lang="en-US" altLang="ko-KR" dirty="0" smtClean="0">
              <a:solidFill>
                <a:srgbClr val="000000"/>
              </a:solidFill>
            </a:endParaRPr>
          </a:p>
          <a:p>
            <a:pPr lvl="0" eaLnBrk="1" hangingPunct="1">
              <a:lnSpc>
                <a:spcPct val="120000"/>
              </a:lnSpc>
            </a:pPr>
            <a:r>
              <a:rPr kumimoji="0" lang="en-US" altLang="ko-KR" sz="1000" dirty="0" smtClean="0">
                <a:solidFill>
                  <a:srgbClr val="FF0000"/>
                </a:solidFill>
              </a:rPr>
              <a:t>     1) Shopping Mall 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일일 매출 정산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Data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에  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“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카드 결제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“ 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는 제외하고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,  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무통장 입금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/ 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계좌입체 건의 취소는 별도의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key</a:t>
            </a:r>
            <a:r>
              <a:rPr kumimoji="0" lang="ko-KR" altLang="en-US" sz="1000" dirty="0" smtClean="0">
                <a:solidFill>
                  <a:srgbClr val="FF0000"/>
                </a:solidFill>
              </a:rPr>
              <a:t>로  </a:t>
            </a:r>
            <a:r>
              <a:rPr kumimoji="0" lang="en-US" altLang="ko-KR" sz="1000" dirty="0" smtClean="0">
                <a:solidFill>
                  <a:srgbClr val="FF0000"/>
                </a:solidFill>
              </a:rPr>
              <a:t>MALL 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SAP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에 전송처리 함</a:t>
            </a:r>
            <a:endParaRPr kumimoji="0" lang="en-US" altLang="ko-KR" sz="10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0" eaLnBrk="1" hangingPunct="1">
              <a:lnSpc>
                <a:spcPct val="120000"/>
              </a:lnSpc>
            </a:pPr>
            <a:r>
              <a:rPr kumimoji="0" lang="en-US" altLang="ko-KR" sz="10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   2)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전송된 주문 취소건 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(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무통장 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,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계좌이체 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)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건은 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FI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에 입금전표 및 지급전표를 생성하고</a:t>
            </a:r>
            <a:r>
              <a:rPr kumimoji="0" lang="en-US" altLang="ko-KR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,  </a:t>
            </a:r>
            <a:r>
              <a:rPr kumimoji="0" lang="ko-KR" altLang="en-US" sz="1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물류의 프로세스는 생략된다</a:t>
            </a:r>
            <a:r>
              <a:rPr kumimoji="0" lang="en-US" altLang="ko-KR" sz="10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.</a:t>
            </a:r>
            <a:endParaRPr kumimoji="0" lang="en-US" altLang="ko-KR" sz="1000" b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2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Legend</a:t>
            </a:r>
            <a:endParaRPr lang="ko-KR" altLang="en-US" smtClean="0"/>
          </a:p>
        </p:txBody>
      </p:sp>
      <p:sp>
        <p:nvSpPr>
          <p:cNvPr id="9219" name="AutoShape 48"/>
          <p:cNvSpPr>
            <a:spLocks noChangeArrowheads="1"/>
          </p:cNvSpPr>
          <p:nvPr/>
        </p:nvSpPr>
        <p:spPr bwMode="auto">
          <a:xfrm>
            <a:off x="5381625" y="3640138"/>
            <a:ext cx="1295400" cy="360000"/>
          </a:xfrm>
          <a:prstGeom prst="diamond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Decision 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cxnSp>
        <p:nvCxnSpPr>
          <p:cNvPr id="17412" name="AutoShape 49"/>
          <p:cNvCxnSpPr>
            <a:cxnSpLocks noChangeShapeType="1"/>
          </p:cNvCxnSpPr>
          <p:nvPr/>
        </p:nvCxnSpPr>
        <p:spPr bwMode="auto">
          <a:xfrm>
            <a:off x="6248400" y="2698750"/>
            <a:ext cx="2514600" cy="1474788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</p:cxnSp>
      <p:sp>
        <p:nvSpPr>
          <p:cNvPr id="9221" name="Rectangle 50"/>
          <p:cNvSpPr>
            <a:spLocks noChangeArrowheads="1"/>
          </p:cNvSpPr>
          <p:nvPr/>
        </p:nvSpPr>
        <p:spPr bwMode="auto">
          <a:xfrm>
            <a:off x="593725" y="3754438"/>
            <a:ext cx="1295400" cy="36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9222" name="AutoShape 52"/>
          <p:cNvSpPr>
            <a:spLocks noChangeArrowheads="1"/>
          </p:cNvSpPr>
          <p:nvPr/>
        </p:nvSpPr>
        <p:spPr bwMode="auto">
          <a:xfrm>
            <a:off x="5813425" y="1941513"/>
            <a:ext cx="381000" cy="381000"/>
          </a:xfrm>
          <a:prstGeom prst="flowChart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223" name="AutoShape 53"/>
          <p:cNvSpPr>
            <a:spLocks noChangeArrowheads="1"/>
          </p:cNvSpPr>
          <p:nvPr/>
        </p:nvSpPr>
        <p:spPr bwMode="auto">
          <a:xfrm>
            <a:off x="593725" y="2765425"/>
            <a:ext cx="1295400" cy="360000"/>
          </a:xfrm>
          <a:prstGeom prst="flowChartPredefinedProcess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9224" name="AutoShape 54"/>
          <p:cNvSpPr>
            <a:spLocks noChangeArrowheads="1"/>
          </p:cNvSpPr>
          <p:nvPr/>
        </p:nvSpPr>
        <p:spPr bwMode="auto">
          <a:xfrm rot="16200000">
            <a:off x="1061425" y="7169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Process Name</a:t>
            </a:r>
          </a:p>
        </p:txBody>
      </p:sp>
      <p:sp>
        <p:nvSpPr>
          <p:cNvPr id="17417" name="Text Box 55"/>
          <p:cNvSpPr txBox="1">
            <a:spLocks noChangeArrowheads="1"/>
          </p:cNvSpPr>
          <p:nvPr/>
        </p:nvSpPr>
        <p:spPr bwMode="auto">
          <a:xfrm>
            <a:off x="2451100" y="10112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선행 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(Previous Process)</a:t>
            </a:r>
          </a:p>
        </p:txBody>
      </p:sp>
      <p:sp>
        <p:nvSpPr>
          <p:cNvPr id="17418" name="Text Box 56"/>
          <p:cNvSpPr txBox="1">
            <a:spLocks noChangeArrowheads="1"/>
          </p:cNvSpPr>
          <p:nvPr/>
        </p:nvSpPr>
        <p:spPr bwMode="auto">
          <a:xfrm>
            <a:off x="2451100" y="27860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종속</a:t>
            </a:r>
            <a:r>
              <a:rPr kumimoji="0" lang="en-US" altLang="ko-KR" sz="1100">
                <a:solidFill>
                  <a:schemeClr val="tx1"/>
                </a:solidFill>
              </a:rPr>
              <a:t>(</a:t>
            </a:r>
            <a:r>
              <a:rPr kumimoji="0" lang="ko-KR" altLang="en-US" sz="1100">
                <a:solidFill>
                  <a:schemeClr val="tx1"/>
                </a:solidFill>
              </a:rPr>
              <a:t>후속</a:t>
            </a:r>
            <a:r>
              <a:rPr kumimoji="0" lang="en-US" altLang="ko-KR" sz="1100">
                <a:solidFill>
                  <a:schemeClr val="tx1"/>
                </a:solidFill>
              </a:rPr>
              <a:t>) </a:t>
            </a:r>
            <a:r>
              <a:rPr kumimoji="0" lang="ko-KR" altLang="en-US" sz="1100">
                <a:solidFill>
                  <a:schemeClr val="tx1"/>
                </a:solidFill>
              </a:rPr>
              <a:t>프로세스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(Next Process)</a:t>
            </a:r>
          </a:p>
        </p:txBody>
      </p:sp>
      <p:sp>
        <p:nvSpPr>
          <p:cNvPr id="17419" name="Text Box 57"/>
          <p:cNvSpPr txBox="1">
            <a:spLocks noChangeArrowheads="1"/>
          </p:cNvSpPr>
          <p:nvPr/>
        </p:nvSpPr>
        <p:spPr bwMode="auto">
          <a:xfrm>
            <a:off x="2451100" y="379571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Off-line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17420" name="Text Box 58"/>
          <p:cNvSpPr txBox="1">
            <a:spLocks noChangeArrowheads="1"/>
          </p:cNvSpPr>
          <p:nvPr/>
        </p:nvSpPr>
        <p:spPr bwMode="auto">
          <a:xfrm>
            <a:off x="7138988" y="3673475"/>
            <a:ext cx="17526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판단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분기 활동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(Decision Activity Name)</a:t>
            </a:r>
          </a:p>
        </p:txBody>
      </p:sp>
      <p:sp>
        <p:nvSpPr>
          <p:cNvPr id="17421" name="Text Box 59"/>
          <p:cNvSpPr txBox="1">
            <a:spLocks noChangeArrowheads="1"/>
          </p:cNvSpPr>
          <p:nvPr/>
        </p:nvSpPr>
        <p:spPr bwMode="auto">
          <a:xfrm>
            <a:off x="7024688" y="935038"/>
            <a:ext cx="19812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정보 </a:t>
            </a:r>
            <a:r>
              <a:rPr kumimoji="0" lang="en-US" altLang="ko-KR" sz="1100">
                <a:solidFill>
                  <a:schemeClr val="tx1"/>
                </a:solidFill>
              </a:rPr>
              <a:t>Source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(Data/Information Source)</a:t>
            </a:r>
          </a:p>
        </p:txBody>
      </p:sp>
      <p:sp>
        <p:nvSpPr>
          <p:cNvPr id="17422" name="Text Box 60"/>
          <p:cNvSpPr txBox="1">
            <a:spLocks noChangeArrowheads="1"/>
          </p:cNvSpPr>
          <p:nvPr/>
        </p:nvSpPr>
        <p:spPr bwMode="auto">
          <a:xfrm>
            <a:off x="7138988" y="18494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연결자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(Connector)</a:t>
            </a:r>
          </a:p>
        </p:txBody>
      </p:sp>
      <p:sp>
        <p:nvSpPr>
          <p:cNvPr id="17423" name="Text Box 61"/>
          <p:cNvSpPr txBox="1">
            <a:spLocks noChangeArrowheads="1"/>
          </p:cNvSpPr>
          <p:nvPr/>
        </p:nvSpPr>
        <p:spPr bwMode="auto">
          <a:xfrm>
            <a:off x="7138988" y="278447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연결선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(Connection Line)</a:t>
            </a:r>
          </a:p>
        </p:txBody>
      </p:sp>
      <p:sp>
        <p:nvSpPr>
          <p:cNvPr id="17424" name="Text Box 62"/>
          <p:cNvSpPr txBox="1">
            <a:spLocks noChangeArrowheads="1"/>
          </p:cNvSpPr>
          <p:nvPr/>
        </p:nvSpPr>
        <p:spPr bwMode="auto">
          <a:xfrm>
            <a:off x="7138988" y="47085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리포트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산출물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(Report/Output)</a:t>
            </a:r>
          </a:p>
        </p:txBody>
      </p:sp>
      <p:sp>
        <p:nvSpPr>
          <p:cNvPr id="17425" name="Text Box 63"/>
          <p:cNvSpPr txBox="1">
            <a:spLocks noChangeArrowheads="1"/>
          </p:cNvSpPr>
          <p:nvPr/>
        </p:nvSpPr>
        <p:spPr bwMode="auto">
          <a:xfrm>
            <a:off x="7138988" y="5657850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>
                <a:solidFill>
                  <a:schemeClr val="tx1"/>
                </a:solidFill>
              </a:rPr>
              <a:t>데이터베이스</a:t>
            </a:r>
            <a:r>
              <a:rPr kumimoji="0" lang="en-US" altLang="ko-KR" sz="1100">
                <a:solidFill>
                  <a:schemeClr val="tx1"/>
                </a:solidFill>
              </a:rPr>
              <a:t>/</a:t>
            </a:r>
            <a:r>
              <a:rPr kumimoji="0" lang="ko-KR" altLang="en-US" sz="1100">
                <a:solidFill>
                  <a:schemeClr val="tx1"/>
                </a:solidFill>
              </a:rPr>
              <a:t>시스템 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(Database/System)</a:t>
            </a:r>
          </a:p>
        </p:txBody>
      </p:sp>
      <p:sp>
        <p:nvSpPr>
          <p:cNvPr id="9234" name="AutoShape 64"/>
          <p:cNvSpPr>
            <a:spLocks noChangeArrowheads="1"/>
          </p:cNvSpPr>
          <p:nvPr/>
        </p:nvSpPr>
        <p:spPr bwMode="auto">
          <a:xfrm>
            <a:off x="5381625" y="1068388"/>
            <a:ext cx="1295400" cy="360000"/>
          </a:xfrm>
          <a:prstGeom prst="flowChartOnlineStorage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 or Infor-</a:t>
            </a:r>
          </a:p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dirty="0" err="1" smtClean="0">
                <a:solidFill>
                  <a:schemeClr val="tx1"/>
                </a:solidFill>
              </a:rPr>
              <a:t>mation</a:t>
            </a:r>
            <a:r>
              <a:rPr kumimoji="0" lang="en-US" altLang="ko-KR" sz="1000" dirty="0" smtClean="0">
                <a:solidFill>
                  <a:schemeClr val="tx1"/>
                </a:solidFill>
              </a:rPr>
              <a:t> Source</a:t>
            </a:r>
          </a:p>
        </p:txBody>
      </p:sp>
      <p:sp>
        <p:nvSpPr>
          <p:cNvPr id="9235" name="AutoShape 65"/>
          <p:cNvSpPr>
            <a:spLocks noChangeArrowheads="1"/>
          </p:cNvSpPr>
          <p:nvPr/>
        </p:nvSpPr>
        <p:spPr bwMode="auto">
          <a:xfrm>
            <a:off x="5381625" y="4797425"/>
            <a:ext cx="1295400" cy="360000"/>
          </a:xfrm>
          <a:prstGeom prst="flowChartDocument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Report Name</a:t>
            </a:r>
          </a:p>
        </p:txBody>
      </p:sp>
      <p:sp>
        <p:nvSpPr>
          <p:cNvPr id="9236" name="AutoShape 66"/>
          <p:cNvSpPr>
            <a:spLocks noChangeArrowheads="1"/>
          </p:cNvSpPr>
          <p:nvPr/>
        </p:nvSpPr>
        <p:spPr bwMode="auto">
          <a:xfrm>
            <a:off x="5381625" y="5595938"/>
            <a:ext cx="1295400" cy="360000"/>
          </a:xfrm>
          <a:prstGeom prst="flowChartMagneticDisk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Database or</a:t>
            </a:r>
          </a:p>
          <a:p>
            <a:pPr algn="ctr" latinLnBrk="0">
              <a:lnSpc>
                <a:spcPct val="100000"/>
              </a:lnSpc>
              <a:spcBef>
                <a:spcPct val="10000"/>
              </a:spcBef>
              <a:buFontTx/>
              <a:buNone/>
              <a:defRPr/>
            </a:pPr>
            <a:r>
              <a:rPr kumimoji="0" lang="en-US" altLang="ko-KR" sz="1000" dirty="0" smtClean="0">
                <a:solidFill>
                  <a:schemeClr val="tx1"/>
                </a:solidFill>
              </a:rPr>
              <a:t>System Name</a:t>
            </a:r>
          </a:p>
        </p:txBody>
      </p:sp>
      <p:sp>
        <p:nvSpPr>
          <p:cNvPr id="17429" name="Text Box 67"/>
          <p:cNvSpPr txBox="1">
            <a:spLocks noChangeArrowheads="1"/>
          </p:cNvSpPr>
          <p:nvPr/>
        </p:nvSpPr>
        <p:spPr bwMode="auto">
          <a:xfrm>
            <a:off x="2451100" y="1908125"/>
            <a:ext cx="1752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ko-KR" altLang="en-US" sz="1100" dirty="0">
                <a:solidFill>
                  <a:schemeClr val="tx1"/>
                </a:solidFill>
              </a:rPr>
              <a:t>촉발 이벤트</a:t>
            </a: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(Triggering Event)</a:t>
            </a:r>
          </a:p>
        </p:txBody>
      </p:sp>
      <p:sp>
        <p:nvSpPr>
          <p:cNvPr id="9238" name="AutoShape 68"/>
          <p:cNvSpPr>
            <a:spLocks noChangeArrowheads="1"/>
          </p:cNvSpPr>
          <p:nvPr/>
        </p:nvSpPr>
        <p:spPr bwMode="auto">
          <a:xfrm rot="16200000">
            <a:off x="1061425" y="1555138"/>
            <a:ext cx="360000" cy="1295400"/>
          </a:xfrm>
          <a:prstGeom prst="flowChartOffpageConnector">
            <a:avLst/>
          </a:prstGeom>
          <a:solidFill>
            <a:schemeClr val="bg1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Event Name</a:t>
            </a:r>
          </a:p>
        </p:txBody>
      </p:sp>
      <p:sp>
        <p:nvSpPr>
          <p:cNvPr id="17431" name="Text Box 69"/>
          <p:cNvSpPr txBox="1">
            <a:spLocks noChangeArrowheads="1"/>
          </p:cNvSpPr>
          <p:nvPr/>
        </p:nvSpPr>
        <p:spPr bwMode="auto">
          <a:xfrm>
            <a:off x="849313" y="161290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00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17432" name="Text Box 70"/>
          <p:cNvSpPr txBox="1">
            <a:spLocks noChangeArrowheads="1"/>
          </p:cNvSpPr>
          <p:nvPr/>
        </p:nvSpPr>
        <p:spPr bwMode="auto">
          <a:xfrm>
            <a:off x="2947635" y="1537494"/>
            <a:ext cx="6096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 dirty="0">
                <a:solidFill>
                  <a:schemeClr val="tx1"/>
                </a:solidFill>
              </a:rPr>
              <a:t>Or</a:t>
            </a:r>
          </a:p>
        </p:txBody>
      </p:sp>
      <p:sp>
        <p:nvSpPr>
          <p:cNvPr id="9241" name="Rectangle 71"/>
          <p:cNvSpPr>
            <a:spLocks noChangeArrowheads="1"/>
          </p:cNvSpPr>
          <p:nvPr/>
        </p:nvSpPr>
        <p:spPr bwMode="auto">
          <a:xfrm>
            <a:off x="593725" y="4648200"/>
            <a:ext cx="1295400" cy="360000"/>
          </a:xfrm>
          <a:prstGeom prst="rect">
            <a:avLst/>
          </a:prstGeom>
          <a:solidFill>
            <a:srgbClr val="DDDDDD"/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1000" smtClean="0">
                <a:solidFill>
                  <a:schemeClr val="tx1"/>
                </a:solidFill>
              </a:rPr>
              <a:t>Activity Name</a:t>
            </a:r>
          </a:p>
        </p:txBody>
      </p:sp>
      <p:sp>
        <p:nvSpPr>
          <p:cNvPr id="17434" name="Text Box 72"/>
          <p:cNvSpPr txBox="1">
            <a:spLocks noChangeArrowheads="1"/>
          </p:cNvSpPr>
          <p:nvPr/>
        </p:nvSpPr>
        <p:spPr bwMode="auto">
          <a:xfrm>
            <a:off x="2451100" y="4719638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(SAP)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cxnSp>
        <p:nvCxnSpPr>
          <p:cNvPr id="9243" name="AutoShape 73"/>
          <p:cNvCxnSpPr>
            <a:cxnSpLocks noChangeShapeType="1"/>
          </p:cNvCxnSpPr>
          <p:nvPr/>
        </p:nvCxnSpPr>
        <p:spPr bwMode="auto">
          <a:xfrm flipV="1">
            <a:off x="5381625" y="2847975"/>
            <a:ext cx="865188" cy="287338"/>
          </a:xfrm>
          <a:prstGeom prst="bentConnector3">
            <a:avLst>
              <a:gd name="adj1" fmla="val 49907"/>
            </a:avLst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71"/>
          <p:cNvSpPr>
            <a:spLocks noChangeArrowheads="1"/>
          </p:cNvSpPr>
          <p:nvPr/>
        </p:nvSpPr>
        <p:spPr bwMode="auto">
          <a:xfrm>
            <a:off x="593725" y="5584825"/>
            <a:ext cx="1295400" cy="36000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/>
          <a:p>
            <a:pPr algn="ctr">
              <a:defRPr/>
            </a:pPr>
            <a:r>
              <a:rPr kumimoji="0" lang="en-US" altLang="ko-KR" sz="10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Activity Name</a:t>
            </a:r>
          </a:p>
        </p:txBody>
      </p:sp>
      <p:sp>
        <p:nvSpPr>
          <p:cNvPr id="17437" name="Text Box 72"/>
          <p:cNvSpPr txBox="1">
            <a:spLocks noChangeArrowheads="1"/>
          </p:cNvSpPr>
          <p:nvPr/>
        </p:nvSpPr>
        <p:spPr bwMode="auto">
          <a:xfrm>
            <a:off x="2451100" y="5643563"/>
            <a:ext cx="1752600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On-line </a:t>
            </a:r>
            <a:r>
              <a:rPr kumimoji="0" lang="ko-KR" altLang="en-US" sz="1100">
                <a:solidFill>
                  <a:schemeClr val="tx1"/>
                </a:solidFill>
              </a:rPr>
              <a:t>활동</a:t>
            </a:r>
            <a:r>
              <a:rPr kumimoji="0" lang="en-US" altLang="ko-KR" sz="1100">
                <a:solidFill>
                  <a:srgbClr val="0000FF"/>
                </a:solidFill>
              </a:rPr>
              <a:t>(Legacy)</a:t>
            </a:r>
            <a:endParaRPr kumimoji="0" lang="ko-KR" altLang="en-US" sz="1100">
              <a:solidFill>
                <a:srgbClr val="0000FF"/>
              </a:solidFill>
            </a:endParaRPr>
          </a:p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kumimoji="0" lang="en-US" altLang="ko-KR" sz="1100">
                <a:solidFill>
                  <a:schemeClr val="tx1"/>
                </a:solidFill>
              </a:rPr>
              <a:t>(Activity)</a:t>
            </a:r>
          </a:p>
        </p:txBody>
      </p:sp>
      <p:sp>
        <p:nvSpPr>
          <p:cNvPr id="30" name="Rectangle 71"/>
          <p:cNvSpPr>
            <a:spLocks noChangeArrowheads="1"/>
          </p:cNvSpPr>
          <p:nvPr/>
        </p:nvSpPr>
        <p:spPr bwMode="auto">
          <a:xfrm>
            <a:off x="1460667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WMS</a:t>
            </a:r>
          </a:p>
        </p:txBody>
      </p:sp>
      <p:sp>
        <p:nvSpPr>
          <p:cNvPr id="31" name="Rectangle 71"/>
          <p:cNvSpPr>
            <a:spLocks noChangeArrowheads="1"/>
          </p:cNvSpPr>
          <p:nvPr/>
        </p:nvSpPr>
        <p:spPr bwMode="auto">
          <a:xfrm>
            <a:off x="190444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CJ</a:t>
            </a:r>
          </a:p>
        </p:txBody>
      </p:sp>
      <p:sp>
        <p:nvSpPr>
          <p:cNvPr id="32" name="Rectangle 71"/>
          <p:cNvSpPr>
            <a:spLocks noChangeArrowheads="1"/>
          </p:cNvSpPr>
          <p:nvPr/>
        </p:nvSpPr>
        <p:spPr bwMode="auto">
          <a:xfrm>
            <a:off x="2348225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err="1" smtClean="0">
                <a:solidFill>
                  <a:schemeClr val="bg1"/>
                </a:solidFill>
              </a:rPr>
              <a:t>용마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573109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SFA</a:t>
            </a:r>
          </a:p>
        </p:txBody>
      </p:sp>
      <p:sp>
        <p:nvSpPr>
          <p:cNvPr id="34" name="Rectangle 71"/>
          <p:cNvSpPr>
            <a:spLocks noChangeArrowheads="1"/>
          </p:cNvSpPr>
          <p:nvPr/>
        </p:nvSpPr>
        <p:spPr bwMode="auto">
          <a:xfrm>
            <a:off x="1016888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ko-KR" altLang="en-US" sz="800" dirty="0" smtClean="0">
                <a:solidFill>
                  <a:schemeClr val="bg1"/>
                </a:solidFill>
              </a:rPr>
              <a:t>도매웹</a:t>
            </a:r>
            <a:endParaRPr kumimoji="0" lang="en-US" altLang="ko-KR" sz="800" dirty="0" smtClean="0">
              <a:solidFill>
                <a:schemeClr val="bg1"/>
              </a:solidFill>
            </a:endParaRPr>
          </a:p>
        </p:txBody>
      </p:sp>
      <p:sp>
        <p:nvSpPr>
          <p:cNvPr id="35" name="Rectangle 71"/>
          <p:cNvSpPr>
            <a:spLocks noChangeArrowheads="1"/>
          </p:cNvSpPr>
          <p:nvPr/>
        </p:nvSpPr>
        <p:spPr bwMode="auto">
          <a:xfrm>
            <a:off x="2792006" y="6192325"/>
            <a:ext cx="360000" cy="144000"/>
          </a:xfrm>
          <a:prstGeom prst="rect">
            <a:avLst/>
          </a:prstGeom>
          <a:solidFill>
            <a:srgbClr val="0070C0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bg1"/>
                </a:solidFill>
              </a:rPr>
              <a:t>G/W</a:t>
            </a:r>
          </a:p>
        </p:txBody>
      </p:sp>
      <p:sp>
        <p:nvSpPr>
          <p:cNvPr id="36" name="AutoShape 52"/>
          <p:cNvSpPr>
            <a:spLocks noChangeArrowheads="1"/>
          </p:cNvSpPr>
          <p:nvPr/>
        </p:nvSpPr>
        <p:spPr bwMode="auto">
          <a:xfrm>
            <a:off x="112802" y="6145691"/>
            <a:ext cx="216000" cy="216000"/>
          </a:xfrm>
          <a:prstGeom prst="flowChartConnector">
            <a:avLst/>
          </a:prstGeom>
          <a:solidFill>
            <a:srgbClr val="FFFFCC"/>
          </a:solidFill>
          <a:ln w="6350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0" tIns="0" rIns="0" bIns="0" anchor="ctr"/>
          <a:lstStyle>
            <a:lvl1pPr latinLnBrk="1">
              <a:lnSpc>
                <a:spcPct val="130000"/>
              </a:lnSpc>
              <a:spcBef>
                <a:spcPct val="20000"/>
              </a:spcBef>
              <a:buChar char="•"/>
              <a:defRPr kumimoji="1" sz="1300" b="1">
                <a:solidFill>
                  <a:srgbClr val="11111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2pPr>
            <a:lvl3pPr marL="1143000" indent="-228600" latinLnBrk="1">
              <a:lnSpc>
                <a:spcPct val="130000"/>
              </a:lnSpc>
              <a:spcBef>
                <a:spcPct val="20000"/>
              </a:spcBef>
              <a:buChar char="•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3pPr>
            <a:lvl4pPr marL="1600200" indent="-228600" latinLnBrk="1">
              <a:lnSpc>
                <a:spcPct val="130000"/>
              </a:lnSpc>
              <a:spcBef>
                <a:spcPct val="20000"/>
              </a:spcBef>
              <a:buChar char="–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4pPr>
            <a:lvl5pPr marL="2057400" indent="-228600" latinLnBrk="1">
              <a:lnSpc>
                <a:spcPct val="130000"/>
              </a:lnSpc>
              <a:spcBef>
                <a:spcPct val="20000"/>
              </a:spcBef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har char="»"/>
              <a:defRPr kumimoji="1" sz="1400" b="1">
                <a:solidFill>
                  <a:srgbClr val="111111"/>
                </a:solidFill>
                <a:latin typeface="Arial" panose="020B0604020202020204" pitchFamily="34" charset="0"/>
                <a:ea typeface="돋움" panose="020B0600000101010101" pitchFamily="50" charset="-127"/>
              </a:defRPr>
            </a:lvl9pPr>
          </a:lstStyle>
          <a:p>
            <a:pPr algn="ctr" latinLnBrk="0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kumimoji="0" lang="en-US" altLang="ko-KR" sz="800" dirty="0" smtClean="0">
                <a:solidFill>
                  <a:schemeClr val="tx1"/>
                </a:solidFill>
              </a:rPr>
              <a:t>I/F</a:t>
            </a:r>
          </a:p>
        </p:txBody>
      </p:sp>
    </p:spTree>
    <p:extLst>
      <p:ext uri="{BB962C8B-B14F-4D97-AF65-F5344CB8AC3E}">
        <p14:creationId xmlns:p14="http://schemas.microsoft.com/office/powerpoint/2010/main" val="34584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돋움"/>
        <a:cs typeface=""/>
      </a:majorFont>
      <a:minorFont>
        <a:latin typeface="Arial"/>
        <a:ea typeface="돋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3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돋움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19825</TotalTime>
  <Words>825</Words>
  <Application>Microsoft Office PowerPoint</Application>
  <PresentationFormat>사용자 지정</PresentationFormat>
  <Paragraphs>249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돋움</vt:lpstr>
      <vt:lpstr>맑은 고딕</vt:lpstr>
      <vt:lpstr>Arial</vt:lpstr>
      <vt:lpstr>Lucida Sans Unicode</vt:lpstr>
      <vt:lpstr>Wingdings</vt:lpstr>
      <vt:lpstr>기본 디자인</vt:lpstr>
      <vt:lpstr>PowerPoint 프레젠테이션</vt:lpstr>
      <vt:lpstr>문서 개정 이력 관리</vt:lpstr>
      <vt:lpstr>SD4.1.2 쇼핑몰 주문 취소</vt:lpstr>
      <vt:lpstr>SD4.1.2 쇼핑몰 주문 취소</vt:lpstr>
      <vt:lpstr>SD4.1.2 쇼핑몰 주문 취소</vt:lpstr>
      <vt:lpstr>SD4.1.2 쇼핑몰 주문 취소</vt:lpstr>
      <vt:lpstr>Diagram Legend</vt:lpstr>
    </vt:vector>
  </TitlesOfParts>
  <Company>BSG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To-be Process Scenario  [PP 1.1.1 연간 생산 계획]</dc:title>
  <dc:creator>SHIN</dc:creator>
  <cp:lastModifiedBy>김 종태</cp:lastModifiedBy>
  <cp:revision>1035</cp:revision>
  <cp:lastPrinted>2001-03-14T06:43:19Z</cp:lastPrinted>
  <dcterms:created xsi:type="dcterms:W3CDTF">2000-09-28T11:17:09Z</dcterms:created>
  <dcterms:modified xsi:type="dcterms:W3CDTF">2017-10-13T10:03:22Z</dcterms:modified>
</cp:coreProperties>
</file>