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13" r:id="rId2"/>
    <p:sldId id="514" r:id="rId3"/>
    <p:sldId id="515" r:id="rId4"/>
    <p:sldId id="523" r:id="rId5"/>
    <p:sldId id="517" r:id="rId6"/>
    <p:sldId id="524" r:id="rId7"/>
    <p:sldId id="519" r:id="rId8"/>
  </p:sldIdLst>
  <p:sldSz cx="9904413" cy="6858000"/>
  <p:notesSz cx="6662738" cy="983297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3"/>
            <p14:sldId id="517"/>
            <p14:sldId id="524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D56A19"/>
    <a:srgbClr val="E57725"/>
    <a:srgbClr val="DDDDDD"/>
    <a:srgbClr val="0000FF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65" autoAdjust="0"/>
    <p:restoredTop sz="96695" autoAdjust="0"/>
  </p:normalViewPr>
  <p:slideViewPr>
    <p:cSldViewPr showGuides="1">
      <p:cViewPr>
        <p:scale>
          <a:sx n="125" d="100"/>
          <a:sy n="125" d="100"/>
        </p:scale>
        <p:origin x="1200" y="-534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B4EC9AF-CF31-459B-9451-E150C06AD598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207152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99403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46944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 smtClean="0"/>
              <a:t>TO-BE Process </a:t>
            </a:r>
            <a:r>
              <a:rPr lang="ko-KR" altLang="en-US" kern="0" dirty="0" smtClean="0"/>
              <a:t>정의서</a:t>
            </a: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sz="2000" kern="0" dirty="0"/>
              <a:t>[</a:t>
            </a:r>
            <a:r>
              <a:rPr lang="en-US" altLang="ko-KR" sz="2000" kern="0" dirty="0" smtClean="0"/>
              <a:t>SD4.1.2 </a:t>
            </a:r>
            <a:r>
              <a:rPr lang="ko-KR" altLang="en-US" sz="2000" kern="0" dirty="0" smtClean="0"/>
              <a:t>쇼핑몰  주문 취소</a:t>
            </a:r>
            <a:r>
              <a:rPr lang="en-US" altLang="ko-KR" sz="2000" kern="0" dirty="0" smtClean="0"/>
              <a:t>]</a:t>
            </a:r>
            <a:endParaRPr lang="ko-KR" altLang="en-US" kern="0" dirty="0" smtClean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 smtClean="0"/>
              <a:t>Created by SD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662043"/>
              </p:ext>
            </p:extLst>
          </p:nvPr>
        </p:nvGraphicFramePr>
        <p:xfrm>
          <a:off x="278947" y="1151278"/>
          <a:ext cx="9361487" cy="4725994"/>
        </p:xfrm>
        <a:graphic>
          <a:graphicData uri="http://schemas.openxmlformats.org/drawingml/2006/table">
            <a:tbl>
              <a:tblPr/>
              <a:tblGrid>
                <a:gridCol w="589680"/>
                <a:gridCol w="987117"/>
                <a:gridCol w="6557281"/>
                <a:gridCol w="1227409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2017.09.18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  <a:defRPr/>
            </a:pPr>
            <a:r>
              <a:rPr lang="ko-KR" altLang="en-US" sz="1200" b="0" dirty="0" smtClean="0"/>
              <a:t>주문접수 및 결제 후</a:t>
            </a:r>
            <a:r>
              <a:rPr lang="en-US" altLang="ko-KR" sz="1200" b="0" dirty="0" smtClean="0"/>
              <a:t> </a:t>
            </a:r>
            <a:r>
              <a:rPr lang="ko-KR" altLang="en-US" sz="1200" b="0" dirty="0" smtClean="0"/>
              <a:t>또는 배송준비 중에  주문에 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</a:t>
            </a:r>
            <a:r>
              <a:rPr lang="ko-KR" altLang="en-US" sz="1200" b="0" dirty="0" smtClean="0"/>
              <a:t>대하여 주문을 취소 할 수 있어야 한다</a:t>
            </a:r>
            <a:r>
              <a:rPr lang="en-US" altLang="ko-KR" sz="1200" b="0" dirty="0" smtClean="0"/>
              <a:t>.</a:t>
            </a:r>
          </a:p>
          <a:p>
            <a:pPr marL="0" indent="0">
              <a:buNone/>
              <a:defRPr/>
            </a:pPr>
            <a:endParaRPr lang="en-US" altLang="ko-KR" sz="1200" b="0" dirty="0"/>
          </a:p>
          <a:p>
            <a:pPr marL="0" indent="0">
              <a:buNone/>
              <a:defRPr/>
            </a:pPr>
            <a:r>
              <a:rPr lang="en-US" altLang="ko-KR" sz="1200" b="0" dirty="0" smtClean="0"/>
              <a:t>2. </a:t>
            </a:r>
            <a:r>
              <a:rPr lang="ko-KR" altLang="en-US" sz="1200" b="0" dirty="0" smtClean="0"/>
              <a:t>배송 중 </a:t>
            </a:r>
            <a:r>
              <a:rPr lang="en-US" altLang="ko-KR" sz="1200" b="0" dirty="0" smtClean="0"/>
              <a:t>(</a:t>
            </a:r>
            <a:r>
              <a:rPr lang="ko-KR" altLang="en-US" sz="1200" b="0" dirty="0" smtClean="0"/>
              <a:t>택배 </a:t>
            </a:r>
            <a:r>
              <a:rPr lang="ko-KR" altLang="en-US" sz="1200" b="0" dirty="0" err="1" smtClean="0"/>
              <a:t>운송중</a:t>
            </a:r>
            <a:r>
              <a:rPr lang="en-US" altLang="ko-KR" sz="1200" b="0" dirty="0" smtClean="0"/>
              <a:t>) </a:t>
            </a:r>
            <a:r>
              <a:rPr lang="ko-KR" altLang="en-US" sz="1200" b="0" dirty="0" smtClean="0"/>
              <a:t>주문 취소는 반품으로 처리 한다</a:t>
            </a:r>
            <a:r>
              <a:rPr lang="en-US" altLang="ko-KR" sz="1200" b="0" dirty="0" smtClean="0"/>
              <a:t>.</a:t>
            </a:r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 smtClean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marL="182563" indent="-182563">
              <a:buFontTx/>
              <a:buAutoNum type="arabicPeriod"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Mall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WMS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로 고객 주문의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Interface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후 배송 진행 상태</a:t>
            </a:r>
            <a:endParaRPr lang="en-US" altLang="ko-KR" sz="12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에 있는 주문의 경우 </a:t>
            </a: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(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배송 중 前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)  Off – Line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상</a:t>
            </a:r>
            <a:endParaRPr lang="en-US" altLang="ko-KR" sz="12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WMS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담당자와 협의 후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1) WMS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취소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2) Mall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취소</a:t>
            </a:r>
            <a:endParaRPr lang="en-US" altLang="ko-KR" sz="12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순으로 진행이 되어야 한다</a:t>
            </a:r>
            <a:endParaRPr lang="en-US" altLang="ko-KR" sz="12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  <a:defRPr/>
            </a:pPr>
            <a:endParaRPr lang="en-US" altLang="ko-KR" sz="12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2. 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택배에 상차되는 시간은 통상 오후 </a:t>
            </a: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5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시 기준임</a:t>
            </a:r>
            <a:endParaRPr lang="en-US" altLang="ko-KR" sz="1200" b="0" dirty="0" smtClean="0">
              <a:solidFill>
                <a:schemeClr val="tx1"/>
              </a:solidFill>
            </a:endParaRPr>
          </a:p>
        </p:txBody>
      </p:sp>
      <p:sp>
        <p:nvSpPr>
          <p:cNvPr id="11268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 smtClean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</p:txBody>
      </p:sp>
      <p:sp>
        <p:nvSpPr>
          <p:cNvPr id="11269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4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1400" i="1" u="sng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  <a:defRPr/>
            </a:pPr>
            <a:r>
              <a:rPr lang="ko-KR" altLang="en-US" sz="1200" b="0" dirty="0" smtClean="0">
                <a:solidFill>
                  <a:schemeClr val="tx1"/>
                </a:solidFill>
              </a:rPr>
              <a:t>주문이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“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배송 중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“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 이전인 경우는 주문 취소가 가능해야 한다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 startAt="2"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WMS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가 배송 준비 중인 경우는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WMS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취소가 선결되어야 함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 startAt="3"/>
              <a:defRPr/>
            </a:pPr>
            <a:r>
              <a:rPr lang="ko-KR" altLang="en-US" sz="1200" b="0" dirty="0" smtClean="0">
                <a:solidFill>
                  <a:schemeClr val="tx1"/>
                </a:solidFill>
              </a:rPr>
              <a:t>주문 취소의 경우는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SAP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일일 매출 실적 정산 대상에서 제외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     </a:t>
            </a:r>
            <a:r>
              <a:rPr lang="ko-KR" altLang="en-US" sz="1200" b="0" dirty="0" smtClean="0">
                <a:solidFill>
                  <a:srgbClr val="FF0000"/>
                </a:solidFill>
              </a:rPr>
              <a:t>단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, </a:t>
            </a:r>
            <a:r>
              <a:rPr lang="ko-KR" altLang="en-US" sz="1200" b="0" dirty="0" smtClean="0">
                <a:solidFill>
                  <a:srgbClr val="FF0000"/>
                </a:solidFill>
              </a:rPr>
              <a:t>무통장 입금의 경우는 주문취소 실적을 받는다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  <a:defRPr/>
            </a:pPr>
            <a:r>
              <a:rPr lang="en-US" altLang="ko-KR" sz="1200" b="0" dirty="0">
                <a:solidFill>
                  <a:srgbClr val="FF0000"/>
                </a:solidFill>
              </a:rPr>
              <a:t> 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    (</a:t>
            </a:r>
            <a:r>
              <a:rPr lang="ko-KR" altLang="en-US" sz="1200" b="0" dirty="0" err="1" smtClean="0">
                <a:solidFill>
                  <a:srgbClr val="FF0000"/>
                </a:solidFill>
              </a:rPr>
              <a:t>원주문이</a:t>
            </a:r>
            <a:r>
              <a:rPr lang="ko-KR" altLang="en-US" sz="1200" b="0" dirty="0" smtClean="0">
                <a:solidFill>
                  <a:srgbClr val="FF0000"/>
                </a:solidFill>
              </a:rPr>
              <a:t> 취소형태로 넘어온다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.)</a:t>
            </a:r>
            <a:endParaRPr lang="en-US" altLang="ko-KR" sz="1200" b="0" dirty="0">
              <a:solidFill>
                <a:srgbClr val="FF0000"/>
              </a:solidFill>
            </a:endParaRPr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SD4.1.2 </a:t>
            </a:r>
            <a:r>
              <a:rPr lang="ko-KR" altLang="en-US" dirty="0" smtClean="0"/>
              <a:t>쇼핑몰 주문 취소</a:t>
            </a: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5847776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SD4.1.2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 주문 취소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953140"/>
              </p:ext>
            </p:extLst>
          </p:nvPr>
        </p:nvGraphicFramePr>
        <p:xfrm>
          <a:off x="266700" y="1421348"/>
          <a:ext cx="9366026" cy="481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1490"/>
                <a:gridCol w="2448272"/>
                <a:gridCol w="2376264"/>
              </a:tblGrid>
              <a:tr h="279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Shopping Mall 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 및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System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504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268" name="제목 5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SD4.1.2 </a:t>
            </a:r>
            <a:r>
              <a:rPr lang="ko-KR" altLang="en-US" dirty="0"/>
              <a:t>쇼핑몰 </a:t>
            </a:r>
            <a:r>
              <a:rPr lang="ko-KR" altLang="en-US" dirty="0" smtClean="0"/>
              <a:t>주문 </a:t>
            </a:r>
            <a:r>
              <a:rPr lang="ko-KR" altLang="en-US" dirty="0"/>
              <a:t>취소</a:t>
            </a:r>
            <a:endParaRPr lang="ko-KR" altLang="en-US" dirty="0" smtClean="0"/>
          </a:p>
        </p:txBody>
      </p:sp>
      <p:sp>
        <p:nvSpPr>
          <p:cNvPr id="11271" name="Rectangle 33"/>
          <p:cNvSpPr>
            <a:spLocks noChangeArrowheads="1"/>
          </p:cNvSpPr>
          <p:nvPr/>
        </p:nvSpPr>
        <p:spPr bwMode="auto">
          <a:xfrm>
            <a:off x="2378075" y="115888"/>
            <a:ext cx="3392488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500">
              <a:solidFill>
                <a:schemeClr val="bg1"/>
              </a:solidFill>
            </a:endParaRPr>
          </a:p>
        </p:txBody>
      </p:sp>
      <p:graphicFrame>
        <p:nvGraphicFramePr>
          <p:cNvPr id="21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308831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SD4.1.2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 주문 취소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400478" y="2348880"/>
            <a:ext cx="22159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dirty="0" smtClean="0">
                <a:solidFill>
                  <a:srgbClr val="FF0000"/>
                </a:solidFill>
              </a:rPr>
              <a:t>주문 취소에 대한 내역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dirty="0" smtClean="0">
                <a:solidFill>
                  <a:srgbClr val="FF0000"/>
                </a:solidFill>
              </a:rPr>
              <a:t>은 </a:t>
            </a:r>
            <a:r>
              <a:rPr lang="en-US" altLang="ko-KR" dirty="0" smtClean="0">
                <a:solidFill>
                  <a:srgbClr val="FF0000"/>
                </a:solidFill>
              </a:rPr>
              <a:t>SAP</a:t>
            </a:r>
            <a:r>
              <a:rPr lang="ko-KR" altLang="en-US" dirty="0" smtClean="0">
                <a:solidFill>
                  <a:srgbClr val="FF0000"/>
                </a:solidFill>
              </a:rPr>
              <a:t>로 </a:t>
            </a:r>
            <a:r>
              <a:rPr lang="en-US" altLang="ko-KR" dirty="0" smtClean="0">
                <a:solidFill>
                  <a:srgbClr val="FF0000"/>
                </a:solidFill>
              </a:rPr>
              <a:t>Interface 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>
                <a:solidFill>
                  <a:srgbClr val="FF0000"/>
                </a:solidFill>
              </a:rPr>
              <a:t>시키지 않는다</a:t>
            </a:r>
            <a:r>
              <a:rPr lang="en-US" altLang="ko-KR" dirty="0" smtClean="0">
                <a:solidFill>
                  <a:srgbClr val="FF0000"/>
                </a:solidFill>
              </a:rPr>
              <a:t>. </a:t>
            </a:r>
            <a:r>
              <a:rPr lang="ko-KR" altLang="en-US" dirty="0" smtClean="0">
                <a:solidFill>
                  <a:srgbClr val="FF0000"/>
                </a:solidFill>
              </a:rPr>
              <a:t>단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계좌이체 취소 건은 주문과 취소 내역을 인터페이스 한다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4" name="직사각형 63"/>
          <p:cNvSpPr/>
          <p:nvPr/>
        </p:nvSpPr>
        <p:spPr bwMode="auto">
          <a:xfrm>
            <a:off x="2024604" y="1763101"/>
            <a:ext cx="1679283" cy="2181799"/>
          </a:xfrm>
          <a:prstGeom prst="rect">
            <a:avLst/>
          </a:prstGeom>
          <a:pattFill prst="ltDnDiag">
            <a:fgClr>
              <a:srgbClr val="FFFF00"/>
            </a:fgClr>
            <a:bgClr>
              <a:schemeClr val="bg1"/>
            </a:bgClr>
          </a:patt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1277" name="직사각형 11276"/>
          <p:cNvSpPr/>
          <p:nvPr/>
        </p:nvSpPr>
        <p:spPr bwMode="auto">
          <a:xfrm>
            <a:off x="5063126" y="1761743"/>
            <a:ext cx="1679283" cy="1314627"/>
          </a:xfrm>
          <a:prstGeom prst="rect">
            <a:avLst/>
          </a:prstGeom>
          <a:pattFill prst="pct25">
            <a:fgClr>
              <a:srgbClr val="FF0000"/>
            </a:fgClr>
            <a:bgClr>
              <a:schemeClr val="bg1"/>
            </a:bgClr>
          </a:patt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latinLnBrk="1" hangingPunct="1">
              <a:lnSpc>
                <a:spcPct val="130000"/>
              </a:lnSpc>
            </a:pPr>
            <a:endParaRPr lang="ko-KR" altLang="en-US"/>
          </a:p>
        </p:txBody>
      </p:sp>
      <p:sp>
        <p:nvSpPr>
          <p:cNvPr id="22" name="Rectangle 71"/>
          <p:cNvSpPr>
            <a:spLocks noChangeArrowheads="1"/>
          </p:cNvSpPr>
          <p:nvPr/>
        </p:nvSpPr>
        <p:spPr bwMode="auto">
          <a:xfrm>
            <a:off x="2209155" y="1797327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진열 상품조회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Rectangle 71"/>
          <p:cNvSpPr>
            <a:spLocks noChangeArrowheads="1"/>
          </p:cNvSpPr>
          <p:nvPr/>
        </p:nvSpPr>
        <p:spPr bwMode="auto">
          <a:xfrm>
            <a:off x="2216646" y="2348880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선행 상품 주문선택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AutoShape 66"/>
          <p:cNvSpPr>
            <a:spLocks noChangeArrowheads="1"/>
          </p:cNvSpPr>
          <p:nvPr/>
        </p:nvSpPr>
        <p:spPr bwMode="auto">
          <a:xfrm>
            <a:off x="395768" y="2913060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개별 고객 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DB</a:t>
            </a:r>
          </a:p>
        </p:txBody>
      </p:sp>
      <p:sp>
        <p:nvSpPr>
          <p:cNvPr id="27" name="Rectangle 71"/>
          <p:cNvSpPr>
            <a:spLocks noChangeArrowheads="1"/>
          </p:cNvSpPr>
          <p:nvPr/>
        </p:nvSpPr>
        <p:spPr bwMode="auto">
          <a:xfrm>
            <a:off x="2209155" y="294945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고객정보입력</a:t>
            </a:r>
            <a:endParaRPr kumimoji="0" lang="en-US" altLang="ko-KR" sz="1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및 주문접수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2209155" y="3525519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결제 완료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AutoShape 66"/>
          <p:cNvSpPr>
            <a:spLocks noChangeArrowheads="1"/>
          </p:cNvSpPr>
          <p:nvPr/>
        </p:nvSpPr>
        <p:spPr bwMode="auto">
          <a:xfrm>
            <a:off x="415702" y="2018979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판가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/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쿠폰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/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할인 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DB</a:t>
            </a:r>
          </a:p>
        </p:txBody>
      </p:sp>
      <p:sp>
        <p:nvSpPr>
          <p:cNvPr id="30" name="AutoShape 64"/>
          <p:cNvSpPr>
            <a:spLocks noChangeArrowheads="1"/>
          </p:cNvSpPr>
          <p:nvPr/>
        </p:nvSpPr>
        <p:spPr bwMode="auto">
          <a:xfrm>
            <a:off x="415702" y="3429000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카드 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/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은행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36" name="Rectangle 71"/>
          <p:cNvSpPr>
            <a:spLocks noChangeArrowheads="1"/>
          </p:cNvSpPr>
          <p:nvPr/>
        </p:nvSpPr>
        <p:spPr bwMode="auto">
          <a:xfrm>
            <a:off x="5240238" y="1916832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출하의뢰 접수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Rectangle 71"/>
          <p:cNvSpPr>
            <a:spLocks noChangeArrowheads="1"/>
          </p:cNvSpPr>
          <p:nvPr/>
        </p:nvSpPr>
        <p:spPr bwMode="auto">
          <a:xfrm>
            <a:off x="5247729" y="2564904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배송 준비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Rectangle 71"/>
          <p:cNvSpPr>
            <a:spLocks noChangeArrowheads="1"/>
          </p:cNvSpPr>
          <p:nvPr/>
        </p:nvSpPr>
        <p:spPr bwMode="auto">
          <a:xfrm>
            <a:off x="5240238" y="3212976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배송 중</a:t>
            </a:r>
            <a:endParaRPr kumimoji="0" lang="en-US" altLang="ko-KR" sz="1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Rectangle 71"/>
          <p:cNvSpPr>
            <a:spLocks noChangeArrowheads="1"/>
          </p:cNvSpPr>
          <p:nvPr/>
        </p:nvSpPr>
        <p:spPr bwMode="auto">
          <a:xfrm>
            <a:off x="5240238" y="3861048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배송완료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41" name="직선 화살표 연결선 40"/>
          <p:cNvCxnSpPr>
            <a:stCxn id="36" idx="2"/>
            <a:endCxn id="37" idx="0"/>
          </p:cNvCxnSpPr>
          <p:nvPr/>
        </p:nvCxnSpPr>
        <p:spPr bwMode="auto">
          <a:xfrm>
            <a:off x="5887938" y="2276832"/>
            <a:ext cx="7491" cy="28807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직선 화살표 연결선 41"/>
          <p:cNvCxnSpPr/>
          <p:nvPr/>
        </p:nvCxnSpPr>
        <p:spPr bwMode="auto">
          <a:xfrm>
            <a:off x="5887938" y="2905339"/>
            <a:ext cx="7491" cy="28807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직선 화살표 연결선 42"/>
          <p:cNvCxnSpPr/>
          <p:nvPr/>
        </p:nvCxnSpPr>
        <p:spPr bwMode="auto">
          <a:xfrm>
            <a:off x="5887938" y="3573016"/>
            <a:ext cx="7491" cy="28807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꺾인 연결선 5"/>
          <p:cNvCxnSpPr>
            <a:stCxn id="34" idx="3"/>
            <a:endCxn id="36" idx="1"/>
          </p:cNvCxnSpPr>
          <p:nvPr/>
        </p:nvCxnSpPr>
        <p:spPr bwMode="auto">
          <a:xfrm flipV="1">
            <a:off x="3504555" y="2096832"/>
            <a:ext cx="1735683" cy="2304296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꺾인 연결선 19"/>
          <p:cNvCxnSpPr>
            <a:stCxn id="29" idx="4"/>
            <a:endCxn id="22" idx="1"/>
          </p:cNvCxnSpPr>
          <p:nvPr/>
        </p:nvCxnSpPr>
        <p:spPr bwMode="auto">
          <a:xfrm flipV="1">
            <a:off x="1711102" y="1977327"/>
            <a:ext cx="498053" cy="221652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264" name="꺾인 연결선 11263"/>
          <p:cNvCxnSpPr>
            <a:stCxn id="24" idx="4"/>
            <a:endCxn id="27" idx="1"/>
          </p:cNvCxnSpPr>
          <p:nvPr/>
        </p:nvCxnSpPr>
        <p:spPr bwMode="auto">
          <a:xfrm>
            <a:off x="1691168" y="3093060"/>
            <a:ext cx="517987" cy="36395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269" name="직선 연결선 11268"/>
          <p:cNvCxnSpPr/>
          <p:nvPr/>
        </p:nvCxnSpPr>
        <p:spPr bwMode="auto">
          <a:xfrm>
            <a:off x="1639838" y="3633471"/>
            <a:ext cx="569317" cy="0"/>
          </a:xfrm>
          <a:prstGeom prst="lin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3865320" y="2845199"/>
            <a:ext cx="1310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INTERFACE</a:t>
            </a:r>
          </a:p>
          <a:p>
            <a:r>
              <a:rPr lang="ko-KR" altLang="en-US" dirty="0" smtClean="0"/>
              <a:t>낮 </a:t>
            </a:r>
            <a:r>
              <a:rPr lang="en-US" altLang="ko-KR" dirty="0" smtClean="0"/>
              <a:t>12</a:t>
            </a:r>
            <a:r>
              <a:rPr lang="ko-KR" altLang="en-US" dirty="0" smtClean="0"/>
              <a:t>시</a:t>
            </a:r>
            <a:endParaRPr lang="ko-KR" altLang="en-US" dirty="0"/>
          </a:p>
        </p:txBody>
      </p:sp>
      <p:cxnSp>
        <p:nvCxnSpPr>
          <p:cNvPr id="11274" name="직선 화살표 연결선 11273"/>
          <p:cNvCxnSpPr>
            <a:stCxn id="22" idx="2"/>
          </p:cNvCxnSpPr>
          <p:nvPr/>
        </p:nvCxnSpPr>
        <p:spPr bwMode="auto">
          <a:xfrm>
            <a:off x="2856855" y="2157327"/>
            <a:ext cx="0" cy="191553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1" name="직선 화살표 연결선 100"/>
          <p:cNvCxnSpPr/>
          <p:nvPr/>
        </p:nvCxnSpPr>
        <p:spPr bwMode="auto">
          <a:xfrm>
            <a:off x="2856855" y="2744753"/>
            <a:ext cx="0" cy="191553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2" name="직선 화살표 연결선 101"/>
          <p:cNvCxnSpPr/>
          <p:nvPr/>
        </p:nvCxnSpPr>
        <p:spPr bwMode="auto">
          <a:xfrm>
            <a:off x="2856855" y="3309455"/>
            <a:ext cx="0" cy="191553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3" name="직선 화살표 연결선 102"/>
          <p:cNvCxnSpPr/>
          <p:nvPr/>
        </p:nvCxnSpPr>
        <p:spPr bwMode="auto">
          <a:xfrm>
            <a:off x="2856855" y="3909287"/>
            <a:ext cx="0" cy="191553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0" name="Text Box 151"/>
          <p:cNvSpPr txBox="1">
            <a:spLocks noChangeArrowheads="1"/>
          </p:cNvSpPr>
          <p:nvPr/>
        </p:nvSpPr>
        <p:spPr bwMode="auto">
          <a:xfrm>
            <a:off x="3007990" y="2153066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SD1.3.1-1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4" name="Text Box 151"/>
          <p:cNvSpPr txBox="1">
            <a:spLocks noChangeArrowheads="1"/>
          </p:cNvSpPr>
          <p:nvPr/>
        </p:nvSpPr>
        <p:spPr bwMode="auto">
          <a:xfrm>
            <a:off x="3007990" y="2749646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SD1.3.1-2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5" name="Text Box 151"/>
          <p:cNvSpPr txBox="1">
            <a:spLocks noChangeArrowheads="1"/>
          </p:cNvSpPr>
          <p:nvPr/>
        </p:nvSpPr>
        <p:spPr bwMode="auto">
          <a:xfrm>
            <a:off x="3007990" y="3319580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SD1.3.1-3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6" name="Text Box 151"/>
          <p:cNvSpPr txBox="1">
            <a:spLocks noChangeArrowheads="1"/>
          </p:cNvSpPr>
          <p:nvPr/>
        </p:nvSpPr>
        <p:spPr bwMode="auto">
          <a:xfrm>
            <a:off x="3007990" y="3923656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SD1.3.1-4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7" name="Text Box 151"/>
          <p:cNvSpPr txBox="1">
            <a:spLocks noChangeArrowheads="1"/>
          </p:cNvSpPr>
          <p:nvPr/>
        </p:nvSpPr>
        <p:spPr bwMode="auto">
          <a:xfrm>
            <a:off x="6176342" y="1729116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SD1.3.1-5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8" name="Text Box 151"/>
          <p:cNvSpPr txBox="1">
            <a:spLocks noChangeArrowheads="1"/>
          </p:cNvSpPr>
          <p:nvPr/>
        </p:nvSpPr>
        <p:spPr bwMode="auto">
          <a:xfrm>
            <a:off x="6176342" y="2348880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SD1.3.1-6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9" name="Text Box 151"/>
          <p:cNvSpPr txBox="1">
            <a:spLocks noChangeArrowheads="1"/>
          </p:cNvSpPr>
          <p:nvPr/>
        </p:nvSpPr>
        <p:spPr bwMode="auto">
          <a:xfrm>
            <a:off x="6176342" y="3034698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SD1.3.1-7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0" name="Text Box 151"/>
          <p:cNvSpPr txBox="1">
            <a:spLocks noChangeArrowheads="1"/>
          </p:cNvSpPr>
          <p:nvPr/>
        </p:nvSpPr>
        <p:spPr bwMode="auto">
          <a:xfrm>
            <a:off x="6176342" y="3655109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SD1.3.1-8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" name="직사각형 70"/>
          <p:cNvSpPr/>
          <p:nvPr/>
        </p:nvSpPr>
        <p:spPr bwMode="auto">
          <a:xfrm>
            <a:off x="5239468" y="5424320"/>
            <a:ext cx="415084" cy="274327"/>
          </a:xfrm>
          <a:prstGeom prst="rect">
            <a:avLst/>
          </a:prstGeom>
          <a:pattFill prst="ltDnDiag">
            <a:fgClr>
              <a:srgbClr val="FFFF00"/>
            </a:fgClr>
            <a:bgClr>
              <a:schemeClr val="bg1"/>
            </a:bgClr>
          </a:patt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87938" y="5424320"/>
            <a:ext cx="3384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Mall SYSTEM </a:t>
            </a:r>
            <a:r>
              <a:rPr lang="ko-KR" altLang="en-US" dirty="0" smtClean="0"/>
              <a:t>내  자동취소가능 영역</a:t>
            </a:r>
            <a:endParaRPr lang="ko-KR" altLang="en-US" dirty="0"/>
          </a:p>
        </p:txBody>
      </p:sp>
      <p:sp>
        <p:nvSpPr>
          <p:cNvPr id="74" name="직사각형 73"/>
          <p:cNvSpPr/>
          <p:nvPr/>
        </p:nvSpPr>
        <p:spPr bwMode="auto">
          <a:xfrm>
            <a:off x="2024604" y="4133949"/>
            <a:ext cx="1679284" cy="534358"/>
          </a:xfrm>
          <a:prstGeom prst="rect">
            <a:avLst/>
          </a:prstGeom>
          <a:pattFill prst="pct25">
            <a:fgClr>
              <a:srgbClr val="FF0000"/>
            </a:fgClr>
            <a:bgClr>
              <a:schemeClr val="bg1"/>
            </a:bgClr>
          </a:patt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2209155" y="4221128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출하의뢰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7" name="직사각형 76"/>
          <p:cNvSpPr/>
          <p:nvPr/>
        </p:nvSpPr>
        <p:spPr bwMode="auto">
          <a:xfrm>
            <a:off x="5239468" y="5872791"/>
            <a:ext cx="415084" cy="274327"/>
          </a:xfrm>
          <a:prstGeom prst="rect">
            <a:avLst/>
          </a:prstGeom>
          <a:pattFill prst="pct25">
            <a:fgClr>
              <a:srgbClr val="FF0000"/>
            </a:fgClr>
            <a:bgClr>
              <a:schemeClr val="bg1"/>
            </a:bgClr>
          </a:patt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latinLnBrk="1" hangingPunct="1">
              <a:lnSpc>
                <a:spcPct val="130000"/>
              </a:lnSpc>
            </a:pPr>
            <a:endParaRPr lang="ko-KR" altLang="en-US"/>
          </a:p>
        </p:txBody>
      </p:sp>
      <p:sp>
        <p:nvSpPr>
          <p:cNvPr id="78" name="TextBox 77"/>
          <p:cNvSpPr txBox="1"/>
          <p:nvPr/>
        </p:nvSpPr>
        <p:spPr>
          <a:xfrm>
            <a:off x="5887938" y="5870119"/>
            <a:ext cx="3384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Off – Line </a:t>
            </a:r>
            <a:r>
              <a:rPr lang="ko-KR" altLang="en-US" dirty="0" smtClean="0"/>
              <a:t>상 통보 後  </a:t>
            </a:r>
            <a:r>
              <a:rPr lang="en-US" altLang="ko-KR" dirty="0" smtClean="0"/>
              <a:t>WMS </a:t>
            </a:r>
            <a:r>
              <a:rPr lang="ko-KR" altLang="en-US" dirty="0" smtClean="0"/>
              <a:t>취소 </a:t>
            </a:r>
            <a:r>
              <a:rPr lang="en-US" altLang="ko-KR" dirty="0" smtClean="0">
                <a:sym typeface="Wingdings" panose="05000000000000000000" pitchFamily="2" charset="2"/>
              </a:rPr>
              <a:t></a:t>
            </a:r>
            <a:r>
              <a:rPr lang="ko-KR" altLang="en-US" dirty="0" smtClean="0"/>
              <a:t> </a:t>
            </a:r>
            <a:r>
              <a:rPr lang="en-US" altLang="ko-KR" dirty="0" smtClean="0"/>
              <a:t>Mall </a:t>
            </a:r>
            <a:r>
              <a:rPr lang="ko-KR" altLang="en-US" dirty="0" smtClean="0"/>
              <a:t>취소</a:t>
            </a:r>
            <a:endParaRPr lang="ko-KR" altLang="en-US" dirty="0"/>
          </a:p>
        </p:txBody>
      </p:sp>
      <p:cxnSp>
        <p:nvCxnSpPr>
          <p:cNvPr id="50" name="꺾인 연결선 49"/>
          <p:cNvCxnSpPr>
            <a:stCxn id="63" idx="2"/>
            <a:endCxn id="72" idx="1"/>
          </p:cNvCxnSpPr>
          <p:nvPr/>
        </p:nvCxnSpPr>
        <p:spPr bwMode="auto">
          <a:xfrm rot="16200000" flipH="1">
            <a:off x="3906124" y="1638216"/>
            <a:ext cx="794023" cy="6334364"/>
          </a:xfrm>
          <a:prstGeom prst="bentConnector2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1374718" y="4999684"/>
            <a:ext cx="2215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현금의 경우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smtClean="0">
                <a:solidFill>
                  <a:srgbClr val="FF0000"/>
                </a:solidFill>
              </a:rPr>
              <a:t>무통장 입금 취소실적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en-US" altLang="ko-KR" dirty="0" smtClean="0">
                <a:solidFill>
                  <a:srgbClr val="FF0000"/>
                </a:solidFill>
              </a:rPr>
              <a:t>INTERFACE (</a:t>
            </a:r>
            <a:r>
              <a:rPr lang="ko-KR" altLang="en-US" dirty="0" smtClean="0">
                <a:solidFill>
                  <a:srgbClr val="FF0000"/>
                </a:solidFill>
              </a:rPr>
              <a:t>밤 </a:t>
            </a:r>
            <a:r>
              <a:rPr lang="en-US" altLang="ko-KR" dirty="0" smtClean="0">
                <a:solidFill>
                  <a:srgbClr val="FF0000"/>
                </a:solidFill>
              </a:rPr>
              <a:t>11</a:t>
            </a:r>
            <a:r>
              <a:rPr lang="ko-KR" altLang="en-US" dirty="0" smtClean="0">
                <a:solidFill>
                  <a:srgbClr val="FF0000"/>
                </a:solidFill>
              </a:rPr>
              <a:t>시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3" name="AutoShape 48"/>
          <p:cNvSpPr>
            <a:spLocks noChangeArrowheads="1"/>
          </p:cNvSpPr>
          <p:nvPr/>
        </p:nvSpPr>
        <p:spPr bwMode="auto">
          <a:xfrm>
            <a:off x="488253" y="4048387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카드 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/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현금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66" name="Rectangle 71"/>
          <p:cNvSpPr>
            <a:spLocks noChangeArrowheads="1"/>
          </p:cNvSpPr>
          <p:nvPr/>
        </p:nvSpPr>
        <p:spPr bwMode="auto">
          <a:xfrm>
            <a:off x="303283" y="4760535"/>
            <a:ext cx="740185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카드</a:t>
            </a:r>
            <a:endParaRPr kumimoji="0" lang="en-US" altLang="ko-KR" sz="1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승인취소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67" name="꺾인 연결선 66"/>
          <p:cNvCxnSpPr>
            <a:stCxn id="63" idx="1"/>
            <a:endCxn id="66" idx="0"/>
          </p:cNvCxnSpPr>
          <p:nvPr/>
        </p:nvCxnSpPr>
        <p:spPr bwMode="auto">
          <a:xfrm rot="10800000" flipH="1" flipV="1">
            <a:off x="488252" y="4228387"/>
            <a:ext cx="185123" cy="532148"/>
          </a:xfrm>
          <a:prstGeom prst="bentConnector4">
            <a:avLst>
              <a:gd name="adj1" fmla="val -39608"/>
              <a:gd name="adj2" fmla="val 66913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AutoShape 53"/>
          <p:cNvSpPr>
            <a:spLocks noChangeArrowheads="1"/>
          </p:cNvSpPr>
          <p:nvPr/>
        </p:nvSpPr>
        <p:spPr bwMode="auto">
          <a:xfrm>
            <a:off x="7470317" y="5022410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>
                <a:solidFill>
                  <a:schemeClr val="tx1"/>
                </a:solidFill>
              </a:rPr>
              <a:t>FI2.5.1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ko-KR" altLang="en-US" sz="1000" dirty="0">
                <a:solidFill>
                  <a:schemeClr val="tx1"/>
                </a:solidFill>
              </a:rPr>
              <a:t>수금취소 및 환불</a:t>
            </a:r>
          </a:p>
        </p:txBody>
      </p:sp>
    </p:spTree>
    <p:extLst>
      <p:ext uri="{BB962C8B-B14F-4D97-AF65-F5344CB8AC3E}">
        <p14:creationId xmlns:p14="http://schemas.microsoft.com/office/powerpoint/2010/main" val="98305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SD4.1.2 </a:t>
            </a:r>
            <a:r>
              <a:rPr lang="ko-KR" altLang="en-US" dirty="0"/>
              <a:t>쇼핑몰 </a:t>
            </a:r>
            <a:r>
              <a:rPr lang="ko-KR" altLang="en-US" dirty="0" smtClean="0"/>
              <a:t>주문 취소</a:t>
            </a:r>
          </a:p>
        </p:txBody>
      </p:sp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268119"/>
              </p:ext>
            </p:extLst>
          </p:nvPr>
        </p:nvGraphicFramePr>
        <p:xfrm>
          <a:off x="271462" y="1796827"/>
          <a:ext cx="9361487" cy="4525830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640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선행 상품 주문선택</a:t>
                      </a:r>
                    </a:p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기존에 판매한 고객주문 문서를 반드시 참고 하도록 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(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배송 완료 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이후에는 반품을 할 수 없다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91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SD1.1.1-2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algn="l"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고객정보입력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및 주문접수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과거 판매된 주문을 근거로 하여 참고 하여 해당 상품을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과 판매가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쿠폰 적용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등을 확인 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8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SD1.1.1-3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결제 완료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반품하는 내역에 대하여 반품 결제를 실행한다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SD1.1.1-4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출하의뢰</a:t>
                      </a:r>
                      <a:endParaRPr kumimoji="0" lang="en-US" altLang="ko-KR" sz="1000" dirty="0" smtClean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결제완료 된 주문내역을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List Up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하여 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백암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물류 창고에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 출하 의뢰를 요청한단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하루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회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 WMS)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BATCH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 낮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시로 한다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SD1.1.1-5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출하의뢰 접수</a:t>
                      </a:r>
                      <a:endParaRPr kumimoji="0" lang="en-US" altLang="ko-KR" sz="1000" b="1" dirty="0" smtClean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는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System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으로 부터 전송 받은 내역을 가지고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WMS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창고내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작업지시를 실행 한다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4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SD1.1.1-6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배송 준비</a:t>
                      </a:r>
                      <a:endParaRPr kumimoji="0" lang="en-US" altLang="ko-KR" sz="1000" b="1" dirty="0" smtClean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배송준비는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실제 출하작업을 위해  제품을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PICKING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상차하는 상태를 의미한다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SD1.1.1-7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배송 중</a:t>
                      </a:r>
                      <a:endParaRPr kumimoji="0" lang="en-US" altLang="ko-KR" sz="1000" b="1" dirty="0" smtClean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배송중이라함은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운송장번호가 발행 되고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택배 차량에 물건을 싣고 고객배송 진행되는 상태를 의미하며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매출인식의 기준이 된다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20171013 </a:t>
                      </a:r>
                      <a:r>
                        <a:rPr kumimoji="1" lang="ko-KR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재무팀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재협의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SD1.1.1-8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배송완료</a:t>
                      </a:r>
                      <a:endParaRPr kumimoji="0" lang="en-US" altLang="ko-KR" sz="1000" b="1" dirty="0" smtClean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고객에게 물품이 배송되어 확인 된 상태를 의미한다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240308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SD4.1.2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 주문 취소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7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SD4.1.2 </a:t>
            </a:r>
            <a:r>
              <a:rPr lang="ko-KR" altLang="en-US" dirty="0"/>
              <a:t>쇼핑몰 </a:t>
            </a:r>
            <a:r>
              <a:rPr lang="ko-KR" altLang="en-US" dirty="0" smtClean="0"/>
              <a:t>주문 취소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68938" y="1767929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   </a:t>
            </a: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9823626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SD4.1.2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 주문 취소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11956" y="1988840"/>
            <a:ext cx="5808662" cy="3000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11956" y="1988840"/>
            <a:ext cx="288925" cy="3000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TextBox 67"/>
          <p:cNvSpPr txBox="1">
            <a:spLocks noChangeArrowheads="1"/>
          </p:cNvSpPr>
          <p:nvPr/>
        </p:nvSpPr>
        <p:spPr bwMode="auto">
          <a:xfrm>
            <a:off x="1132681" y="1988840"/>
            <a:ext cx="3240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200" dirty="0">
                <a:solidFill>
                  <a:schemeClr val="bg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주문 취소  </a:t>
            </a:r>
            <a:r>
              <a:rPr lang="ko-KR" altLang="en-US" sz="1200" dirty="0" smtClean="0">
                <a:solidFill>
                  <a:schemeClr val="bg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가능 구간 </a:t>
            </a:r>
            <a:endParaRPr lang="ko-KR" altLang="en-US" sz="1200" dirty="0">
              <a:solidFill>
                <a:schemeClr val="bg1"/>
              </a:solidFill>
              <a:latin typeface="Arial" panose="020B0604020202020204" pitchFamily="34" charset="0"/>
              <a:ea typeface="돋움" panose="020B0600000101010101" pitchFamily="50" charset="-127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64381" y="2492896"/>
            <a:ext cx="1087437" cy="360363"/>
          </a:xfrm>
          <a:prstGeom prst="rect">
            <a:avLst/>
          </a:prstGeom>
          <a:pattFill prst="dkUpDiag">
            <a:fgClr>
              <a:srgbClr val="FFC000"/>
            </a:fgClr>
            <a:bgClr>
              <a:schemeClr val="bg1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주문접수 </a:t>
            </a:r>
            <a:endParaRPr lang="ko-KR" altLang="en-US" sz="11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2212181" y="2492896"/>
            <a:ext cx="1089025" cy="360363"/>
          </a:xfrm>
          <a:prstGeom prst="rect">
            <a:avLst/>
          </a:prstGeom>
          <a:pattFill prst="dkUpDiag">
            <a:fgClr>
              <a:srgbClr val="FFC000"/>
            </a:fgClr>
            <a:bgClr>
              <a:schemeClr val="bg1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r>
              <a:rPr lang="ko-KR" altLang="en-US" sz="1100" smtClean="0">
                <a:latin typeface="맑은 고딕" pitchFamily="50" charset="-127"/>
                <a:ea typeface="맑은 고딕" pitchFamily="50" charset="-127"/>
              </a:rPr>
              <a:t>결제완료 </a:t>
            </a:r>
            <a:endParaRPr lang="ko-KR" altLang="en-US" sz="11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3748881" y="2492896"/>
            <a:ext cx="1087437" cy="360363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9525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반품출하접수</a:t>
            </a:r>
            <a:endParaRPr lang="en-US" altLang="ko-KR" sz="1100" dirty="0" smtClean="0">
              <a:latin typeface="맑은 고딕" pitchFamily="50" charset="-127"/>
              <a:ea typeface="맑은 고딕" pitchFamily="50" charset="-127"/>
            </a:endParaRPr>
          </a:p>
          <a:p>
            <a:pPr algn="ctr" eaLnBrk="1" latinLnBrk="1" hangingPunct="1">
              <a:lnSpc>
                <a:spcPct val="130000"/>
              </a:lnSpc>
              <a:defRPr/>
            </a:pPr>
            <a:r>
              <a:rPr lang="en-US" altLang="ko-KR" sz="1100" dirty="0" smtClean="0">
                <a:latin typeface="맑은 고딕" pitchFamily="50" charset="-127"/>
                <a:ea typeface="맑은 고딕" pitchFamily="50" charset="-127"/>
              </a:rPr>
              <a:t>12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시</a:t>
            </a:r>
            <a:endParaRPr lang="ko-KR" altLang="en-US" sz="11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5190331" y="2492896"/>
            <a:ext cx="1089025" cy="360363"/>
          </a:xfrm>
          <a:prstGeom prst="rect">
            <a:avLst/>
          </a:prstGeom>
          <a:pattFill prst="pct30">
            <a:fgClr>
              <a:srgbClr val="FF0000"/>
            </a:fgClr>
            <a:bgClr>
              <a:schemeClr val="bg1"/>
            </a:bgClr>
          </a:pattFill>
          <a:ln w="9525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배송 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준비</a:t>
            </a:r>
            <a:endParaRPr lang="en-US" altLang="ko-KR" sz="1100" dirty="0" smtClean="0">
              <a:latin typeface="맑은 고딕" pitchFamily="50" charset="-127"/>
              <a:ea typeface="맑은 고딕" pitchFamily="50" charset="-127"/>
            </a:endParaRPr>
          </a:p>
          <a:p>
            <a:pPr algn="ctr" eaLnBrk="1" latinLnBrk="1" hangingPunct="1">
              <a:lnSpc>
                <a:spcPct val="130000"/>
              </a:lnSpc>
              <a:defRPr/>
            </a:pPr>
            <a:r>
              <a:rPr lang="en-US" altLang="ko-KR" sz="1100" dirty="0" smtClean="0">
                <a:latin typeface="맑은 고딕" pitchFamily="50" charset="-127"/>
                <a:ea typeface="맑은 고딕" pitchFamily="50" charset="-127"/>
              </a:rPr>
              <a:t>12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시</a:t>
            </a:r>
            <a:r>
              <a:rPr lang="en-US" altLang="ko-KR" sz="1100" dirty="0" smtClean="0">
                <a:latin typeface="맑은 고딕" pitchFamily="50" charset="-127"/>
                <a:ea typeface="맑은 고딕" pitchFamily="50" charset="-127"/>
              </a:rPr>
              <a:t>~17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시 </a:t>
            </a:r>
            <a:endParaRPr lang="ko-KR" altLang="en-US" sz="11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6596856" y="2492896"/>
            <a:ext cx="1089025" cy="3603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배송 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중</a:t>
            </a:r>
            <a:endParaRPr lang="en-US" altLang="ko-KR" sz="1100" dirty="0" smtClean="0">
              <a:latin typeface="맑은 고딕" pitchFamily="50" charset="-127"/>
              <a:ea typeface="맑은 고딕" pitchFamily="50" charset="-127"/>
            </a:endParaRPr>
          </a:p>
          <a:p>
            <a:pPr algn="ctr" eaLnBrk="1" latinLnBrk="1" hangingPunct="1">
              <a:lnSpc>
                <a:spcPct val="130000"/>
              </a:lnSpc>
              <a:defRPr/>
            </a:pPr>
            <a:r>
              <a:rPr lang="en-US" altLang="ko-KR" sz="1100" dirty="0" smtClean="0">
                <a:latin typeface="맑은 고딕" pitchFamily="50" charset="-127"/>
                <a:ea typeface="맑은 고딕" pitchFamily="50" charset="-127"/>
              </a:rPr>
              <a:t>(17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시</a:t>
            </a:r>
            <a:r>
              <a:rPr lang="en-US" altLang="ko-KR" sz="1100" dirty="0" smtClean="0">
                <a:latin typeface="맑은 고딕" pitchFamily="50" charset="-127"/>
                <a:ea typeface="맑은 고딕" pitchFamily="50" charset="-127"/>
              </a:rPr>
              <a:t>~)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11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8108156" y="2492896"/>
            <a:ext cx="1089025" cy="3603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배송 완료</a:t>
            </a:r>
          </a:p>
        </p:txBody>
      </p:sp>
      <p:cxnSp>
        <p:nvCxnSpPr>
          <p:cNvPr id="18" name="직선 화살표 연결선 25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1851818" y="2673871"/>
            <a:ext cx="360363" cy="0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직선 화살표 연결선 74"/>
          <p:cNvCxnSpPr>
            <a:cxnSpLocks noChangeShapeType="1"/>
          </p:cNvCxnSpPr>
          <p:nvPr/>
        </p:nvCxnSpPr>
        <p:spPr bwMode="auto">
          <a:xfrm>
            <a:off x="3364706" y="2673871"/>
            <a:ext cx="360362" cy="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직선 화살표 연결선 75"/>
          <p:cNvCxnSpPr>
            <a:cxnSpLocks noChangeShapeType="1"/>
          </p:cNvCxnSpPr>
          <p:nvPr/>
        </p:nvCxnSpPr>
        <p:spPr bwMode="auto">
          <a:xfrm>
            <a:off x="4836318" y="2673871"/>
            <a:ext cx="360363" cy="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직선 화살표 연결선 76"/>
          <p:cNvCxnSpPr>
            <a:cxnSpLocks noChangeShapeType="1"/>
          </p:cNvCxnSpPr>
          <p:nvPr/>
        </p:nvCxnSpPr>
        <p:spPr bwMode="auto">
          <a:xfrm>
            <a:off x="6260306" y="2673871"/>
            <a:ext cx="358775" cy="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직선 화살표 연결선 77"/>
          <p:cNvCxnSpPr>
            <a:cxnSpLocks noChangeShapeType="1"/>
          </p:cNvCxnSpPr>
          <p:nvPr/>
        </p:nvCxnSpPr>
        <p:spPr bwMode="auto">
          <a:xfrm>
            <a:off x="7714456" y="2673871"/>
            <a:ext cx="360362" cy="0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양쪽 대괄호 44"/>
          <p:cNvSpPr>
            <a:spLocks noChangeArrowheads="1"/>
          </p:cNvSpPr>
          <p:nvPr/>
        </p:nvSpPr>
        <p:spPr bwMode="auto">
          <a:xfrm>
            <a:off x="2212180" y="2924944"/>
            <a:ext cx="1299865" cy="338137"/>
          </a:xfrm>
          <a:prstGeom prst="bracketPair">
            <a:avLst>
              <a:gd name="adj" fmla="val 16667"/>
            </a:avLst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Mall  </a:t>
            </a:r>
            <a:r>
              <a:rPr lang="ko-KR" altLang="en-US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자체 </a:t>
            </a:r>
            <a:r>
              <a:rPr lang="en-US" altLang="ko-KR" sz="1100" dirty="0" smtClean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CS</a:t>
            </a:r>
            <a:r>
              <a:rPr lang="ko-KR" altLang="en-US" sz="1100" dirty="0" smtClean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센터 수작업 취소</a:t>
            </a:r>
            <a:endParaRPr lang="ko-KR" altLang="en-US" sz="1100" dirty="0">
              <a:solidFill>
                <a:schemeClr val="tx1"/>
              </a:solidFill>
              <a:latin typeface="Arial" panose="020B0604020202020204" pitchFamily="34" charset="0"/>
              <a:ea typeface="돋움" panose="020B0600000101010101" pitchFamily="50" charset="-127"/>
            </a:endParaRPr>
          </a:p>
        </p:txBody>
      </p:sp>
      <p:sp>
        <p:nvSpPr>
          <p:cNvPr id="24" name="양쪽 대괄호 82"/>
          <p:cNvSpPr>
            <a:spLocks noChangeArrowheads="1"/>
          </p:cNvSpPr>
          <p:nvPr/>
        </p:nvSpPr>
        <p:spPr bwMode="auto">
          <a:xfrm>
            <a:off x="3698081" y="2924944"/>
            <a:ext cx="2636837" cy="338137"/>
          </a:xfrm>
          <a:prstGeom prst="bracketPair">
            <a:avLst>
              <a:gd name="adj" fmla="val 16667"/>
            </a:avLst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o-KR" altLang="en-US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취소는 가능하지만</a:t>
            </a:r>
            <a:endParaRPr lang="en-US" altLang="ko-KR" sz="1100" dirty="0">
              <a:solidFill>
                <a:schemeClr val="tx1"/>
              </a:solidFill>
              <a:latin typeface="Arial" panose="020B0604020202020204" pitchFamily="34" charset="0"/>
              <a:ea typeface="돋움" panose="020B0600000101010101" pitchFamily="50" charset="-127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100" dirty="0" smtClean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WMS </a:t>
            </a:r>
            <a:r>
              <a:rPr lang="ko-KR" altLang="en-US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수작업 취소  후  </a:t>
            </a: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Mall </a:t>
            </a:r>
            <a:r>
              <a:rPr lang="ko-KR" altLang="en-US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취소</a:t>
            </a:r>
          </a:p>
        </p:txBody>
      </p:sp>
      <p:sp>
        <p:nvSpPr>
          <p:cNvPr id="25" name="양쪽 대괄호 83"/>
          <p:cNvSpPr>
            <a:spLocks noChangeArrowheads="1"/>
          </p:cNvSpPr>
          <p:nvPr/>
        </p:nvSpPr>
        <p:spPr bwMode="auto">
          <a:xfrm>
            <a:off x="6712743" y="2924944"/>
            <a:ext cx="2160588" cy="338137"/>
          </a:xfrm>
          <a:prstGeom prst="bracketPair">
            <a:avLst>
              <a:gd name="adj" fmla="val 16667"/>
            </a:avLst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o-KR" altLang="en-US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취소 불가</a:t>
            </a:r>
            <a:endParaRPr lang="en-US" altLang="ko-KR" sz="1100" dirty="0">
              <a:solidFill>
                <a:schemeClr val="tx1"/>
              </a:solidFill>
              <a:latin typeface="Arial" panose="020B0604020202020204" pitchFamily="34" charset="0"/>
              <a:ea typeface="돋움" panose="020B0600000101010101" pitchFamily="50" charset="-127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o-KR" altLang="en-US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고객 반품프로세스로 처리</a:t>
            </a:r>
          </a:p>
        </p:txBody>
      </p:sp>
      <p:sp>
        <p:nvSpPr>
          <p:cNvPr id="2" name="왼쪽 대괄호 1"/>
          <p:cNvSpPr/>
          <p:nvPr/>
        </p:nvSpPr>
        <p:spPr bwMode="auto">
          <a:xfrm rot="16200000">
            <a:off x="3366422" y="1015244"/>
            <a:ext cx="216024" cy="5043537"/>
          </a:xfrm>
          <a:prstGeom prst="leftBracke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0881" y="3349148"/>
            <a:ext cx="58959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" i="1" dirty="0" smtClean="0"/>
              <a:t>주문취소 가능 구간 </a:t>
            </a:r>
            <a:r>
              <a:rPr lang="en-US" altLang="ko-KR" sz="800" i="1" dirty="0" smtClean="0">
                <a:solidFill>
                  <a:srgbClr val="FF0000"/>
                </a:solidFill>
              </a:rPr>
              <a:t>(</a:t>
            </a:r>
            <a:r>
              <a:rPr lang="ko-KR" altLang="en-US" sz="800" i="1" dirty="0" smtClean="0">
                <a:solidFill>
                  <a:srgbClr val="FF0000"/>
                </a:solidFill>
              </a:rPr>
              <a:t>이슈</a:t>
            </a:r>
            <a:r>
              <a:rPr lang="en-US" altLang="ko-KR" sz="800" i="1" dirty="0" smtClean="0">
                <a:solidFill>
                  <a:srgbClr val="FF0000"/>
                </a:solidFill>
              </a:rPr>
              <a:t>: </a:t>
            </a:r>
            <a:r>
              <a:rPr lang="ko-KR" altLang="en-US" sz="800" i="1" dirty="0" smtClean="0">
                <a:solidFill>
                  <a:srgbClr val="FF0000"/>
                </a:solidFill>
              </a:rPr>
              <a:t>결제완료 이후 </a:t>
            </a:r>
            <a:r>
              <a:rPr lang="ko-KR" altLang="en-US" sz="800" i="1" dirty="0" err="1" smtClean="0">
                <a:solidFill>
                  <a:srgbClr val="FF0000"/>
                </a:solidFill>
              </a:rPr>
              <a:t>취소건은</a:t>
            </a:r>
            <a:r>
              <a:rPr lang="ko-KR" altLang="en-US" sz="800" i="1" dirty="0" smtClean="0">
                <a:solidFill>
                  <a:srgbClr val="FF0000"/>
                </a:solidFill>
              </a:rPr>
              <a:t> </a:t>
            </a:r>
            <a:r>
              <a:rPr lang="en-US" altLang="ko-KR" sz="800" i="1" dirty="0" smtClean="0">
                <a:solidFill>
                  <a:srgbClr val="FF0000"/>
                </a:solidFill>
              </a:rPr>
              <a:t>SAP </a:t>
            </a:r>
            <a:r>
              <a:rPr lang="ko-KR" altLang="en-US" sz="800" i="1" dirty="0" smtClean="0">
                <a:solidFill>
                  <a:srgbClr val="FF0000"/>
                </a:solidFill>
              </a:rPr>
              <a:t>인터페이스 문서가 없음</a:t>
            </a:r>
            <a:r>
              <a:rPr lang="en-US" altLang="ko-KR" sz="800" i="1" dirty="0" smtClean="0">
                <a:solidFill>
                  <a:srgbClr val="FF0000"/>
                </a:solidFill>
              </a:rPr>
              <a:t>, </a:t>
            </a:r>
            <a:r>
              <a:rPr lang="ko-KR" altLang="en-US" sz="800" i="1" dirty="0" smtClean="0">
                <a:solidFill>
                  <a:srgbClr val="FF0000"/>
                </a:solidFill>
              </a:rPr>
              <a:t>단</a:t>
            </a:r>
            <a:r>
              <a:rPr lang="en-US" altLang="ko-KR" sz="800" i="1" dirty="0" smtClean="0">
                <a:solidFill>
                  <a:srgbClr val="FF0000"/>
                </a:solidFill>
              </a:rPr>
              <a:t>, </a:t>
            </a:r>
            <a:r>
              <a:rPr lang="ko-KR" altLang="en-US" sz="800" i="1" dirty="0" err="1" smtClean="0">
                <a:solidFill>
                  <a:srgbClr val="FF0000"/>
                </a:solidFill>
              </a:rPr>
              <a:t>무콩장입금은</a:t>
            </a:r>
            <a:r>
              <a:rPr lang="ko-KR" altLang="en-US" sz="800" i="1" dirty="0" smtClean="0">
                <a:solidFill>
                  <a:srgbClr val="FF0000"/>
                </a:solidFill>
              </a:rPr>
              <a:t> 취소문서를 받는다</a:t>
            </a:r>
            <a:r>
              <a:rPr lang="en-US" altLang="ko-KR" sz="800" i="1" dirty="0" smtClean="0">
                <a:solidFill>
                  <a:srgbClr val="FF0000"/>
                </a:solidFill>
              </a:rPr>
              <a:t>.)</a:t>
            </a:r>
            <a:endParaRPr lang="ko-KR" altLang="en-US" sz="800" i="1" dirty="0">
              <a:solidFill>
                <a:srgbClr val="FF0000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544802" y="3789040"/>
            <a:ext cx="9015916" cy="204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eaLnBrk="1" hangingPunct="1">
              <a:lnSpc>
                <a:spcPct val="120000"/>
              </a:lnSpc>
              <a:buFontTx/>
              <a:buAutoNum type="arabicPeriod"/>
            </a:pPr>
            <a:r>
              <a:rPr kumimoji="0" lang="ko-KR" altLang="en-US" dirty="0">
                <a:solidFill>
                  <a:srgbClr val="000000"/>
                </a:solidFill>
              </a:rPr>
              <a:t>업무  </a:t>
            </a:r>
            <a:r>
              <a:rPr kumimoji="0" lang="en-US" altLang="ko-KR" dirty="0">
                <a:solidFill>
                  <a:srgbClr val="000000"/>
                </a:solidFill>
              </a:rPr>
              <a:t>Rule</a:t>
            </a:r>
            <a:r>
              <a:rPr kumimoji="0" lang="en-US" altLang="ko-KR" sz="1000" dirty="0">
                <a:solidFill>
                  <a:srgbClr val="000000"/>
                </a:solidFill>
              </a:rPr>
              <a:t>  </a:t>
            </a:r>
          </a:p>
          <a:p>
            <a:pPr lvl="0" eaLnBrk="1" hangingPunct="1">
              <a:lnSpc>
                <a:spcPct val="120000"/>
              </a:lnSpc>
            </a:pPr>
            <a:r>
              <a:rPr kumimoji="0" lang="en-US" altLang="ko-KR" sz="1000" b="0" dirty="0" smtClean="0">
                <a:solidFill>
                  <a:srgbClr val="000000"/>
                </a:solidFill>
              </a:rPr>
              <a:t>     1) SAP</a:t>
            </a:r>
            <a:r>
              <a:rPr kumimoji="0" lang="ko-KR" altLang="en-US" sz="1000" b="0" dirty="0">
                <a:solidFill>
                  <a:srgbClr val="000000"/>
                </a:solidFill>
              </a:rPr>
              <a:t> </a:t>
            </a:r>
            <a:r>
              <a:rPr kumimoji="0" lang="en-US" altLang="ko-KR" sz="10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WMS</a:t>
            </a:r>
            <a:r>
              <a:rPr kumimoji="0" lang="ko-KR" altLang="en-US" sz="10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로 이관된 주문접수의 취소는 </a:t>
            </a:r>
            <a:r>
              <a:rPr kumimoji="0" lang="en-US" altLang="ko-KR" sz="10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CS</a:t>
            </a:r>
            <a:r>
              <a:rPr kumimoji="0" lang="ko-KR" altLang="en-US" sz="10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팀의 업무 담당자가 </a:t>
            </a:r>
            <a:r>
              <a:rPr kumimoji="0" lang="en-US" altLang="ko-KR" sz="10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WMS</a:t>
            </a:r>
            <a:r>
              <a:rPr kumimoji="0" lang="ko-KR" altLang="en-US" sz="10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에 통보 및 연락 後  </a:t>
            </a:r>
            <a:r>
              <a:rPr kumimoji="0" lang="en-US" altLang="ko-KR" sz="10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WMS </a:t>
            </a:r>
            <a:r>
              <a:rPr kumimoji="0" lang="ko-KR" altLang="en-US" sz="10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실행을 취소 한 후에 </a:t>
            </a:r>
            <a:r>
              <a:rPr kumimoji="0" lang="en-US" altLang="ko-KR" sz="10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Shopping Mall</a:t>
            </a:r>
            <a:r>
              <a:rPr kumimoji="0" lang="ko-KR" altLang="en-US" sz="10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를 취소함</a:t>
            </a:r>
            <a:endParaRPr kumimoji="0" lang="en-US" altLang="ko-KR" sz="1000" b="0" dirty="0" smtClean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lvl="0" eaLnBrk="1" hangingPunct="1">
              <a:lnSpc>
                <a:spcPct val="120000"/>
              </a:lnSpc>
            </a:pPr>
            <a:r>
              <a:rPr kumimoji="0" lang="en-US" altLang="ko-KR" sz="1000" b="0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    2) </a:t>
            </a:r>
            <a:r>
              <a:rPr kumimoji="0" lang="ko-KR" altLang="en-US" sz="10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주문을 취소 한 경우에도  </a:t>
            </a:r>
            <a:r>
              <a:rPr kumimoji="0" lang="en-US" altLang="ko-KR" sz="10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“</a:t>
            </a:r>
            <a:r>
              <a:rPr kumimoji="0" lang="ko-KR" altLang="en-US" sz="10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신용카드결제 </a:t>
            </a:r>
            <a:r>
              <a:rPr kumimoji="0" lang="en-US" altLang="ko-KR" sz="10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“</a:t>
            </a:r>
            <a:r>
              <a:rPr kumimoji="0" lang="ko-KR" altLang="en-US" sz="10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는 </a:t>
            </a:r>
            <a:r>
              <a:rPr kumimoji="0" lang="en-US" altLang="ko-KR" sz="10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Shopping Mall </a:t>
            </a:r>
            <a:r>
              <a:rPr kumimoji="0" lang="ko-KR" altLang="en-US" sz="1000" b="0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kumimoji="0" lang="ko-KR" altLang="en-US" sz="10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內 에서 처리하고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, SAP Interface 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대상에서 제외한다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.</a:t>
            </a:r>
          </a:p>
          <a:p>
            <a:pPr lvl="0" eaLnBrk="1" hangingPunct="1">
              <a:lnSpc>
                <a:spcPct val="120000"/>
              </a:lnSpc>
            </a:pPr>
            <a:r>
              <a:rPr kumimoji="0" lang="en-US" altLang="ko-KR" sz="10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   3) 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무통장 입금 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/ 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계좌이체로 발생 된  주문 취소는 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SAP Interface 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대상이 되며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,  Shopping Mall  SAP Interface  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일일 매출 정산 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DATA 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전송의 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Interface</a:t>
            </a:r>
          </a:p>
          <a:p>
            <a:pPr lvl="0" eaLnBrk="1" hangingPunct="1">
              <a:lnSpc>
                <a:spcPct val="120000"/>
              </a:lnSpc>
            </a:pPr>
            <a:r>
              <a:rPr kumimoji="0" lang="en-US" altLang="ko-KR" sz="10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       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대상이 된다</a:t>
            </a:r>
            <a:endParaRPr kumimoji="0" lang="en-US" altLang="ko-KR" sz="1000" dirty="0" smtClean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lvl="0" eaLnBrk="1" hangingPunct="1">
              <a:lnSpc>
                <a:spcPct val="120000"/>
              </a:lnSpc>
            </a:pPr>
            <a:r>
              <a:rPr kumimoji="0" lang="en-US" altLang="ko-KR" sz="10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   </a:t>
            </a:r>
          </a:p>
          <a:p>
            <a:pPr lvl="0" eaLnBrk="1" hangingPunct="1">
              <a:lnSpc>
                <a:spcPct val="120000"/>
              </a:lnSpc>
            </a:pPr>
            <a:endParaRPr kumimoji="0" lang="en-US" altLang="ko-KR" dirty="0" smtClean="0">
              <a:solidFill>
                <a:srgbClr val="000000"/>
              </a:solidFill>
            </a:endParaRPr>
          </a:p>
          <a:p>
            <a:pPr marL="228600" lvl="0" indent="-228600" eaLnBrk="1" hangingPunct="1">
              <a:lnSpc>
                <a:spcPct val="120000"/>
              </a:lnSpc>
              <a:buAutoNum type="arabicPeriod" startAt="2"/>
            </a:pPr>
            <a:r>
              <a:rPr kumimoji="0" lang="ko-KR" altLang="en-US" dirty="0" smtClean="0">
                <a:solidFill>
                  <a:srgbClr val="000000"/>
                </a:solidFill>
              </a:rPr>
              <a:t>기능요구사항</a:t>
            </a:r>
            <a:endParaRPr kumimoji="0" lang="en-US" altLang="ko-KR" dirty="0" smtClean="0">
              <a:solidFill>
                <a:srgbClr val="000000"/>
              </a:solidFill>
            </a:endParaRPr>
          </a:p>
          <a:p>
            <a:pPr lvl="0" eaLnBrk="1" hangingPunct="1">
              <a:lnSpc>
                <a:spcPct val="120000"/>
              </a:lnSpc>
            </a:pPr>
            <a:r>
              <a:rPr kumimoji="0" lang="en-US" altLang="ko-KR" sz="1000" dirty="0" smtClean="0">
                <a:solidFill>
                  <a:srgbClr val="FF0000"/>
                </a:solidFill>
              </a:rPr>
              <a:t>     1) Shopping Mall </a:t>
            </a:r>
            <a:r>
              <a:rPr kumimoji="0" lang="ko-KR" altLang="en-US" sz="1000" dirty="0" smtClean="0">
                <a:solidFill>
                  <a:srgbClr val="FF0000"/>
                </a:solidFill>
              </a:rPr>
              <a:t>일일 매출 정산 </a:t>
            </a:r>
            <a:r>
              <a:rPr kumimoji="0" lang="en-US" altLang="ko-KR" sz="1000" dirty="0" smtClean="0">
                <a:solidFill>
                  <a:srgbClr val="FF0000"/>
                </a:solidFill>
              </a:rPr>
              <a:t>Data</a:t>
            </a:r>
            <a:r>
              <a:rPr kumimoji="0" lang="ko-KR" altLang="en-US" sz="1000" dirty="0" smtClean="0">
                <a:solidFill>
                  <a:srgbClr val="FF0000"/>
                </a:solidFill>
              </a:rPr>
              <a:t>에   </a:t>
            </a:r>
            <a:r>
              <a:rPr kumimoji="0" lang="en-US" altLang="ko-KR" sz="1000" dirty="0" smtClean="0">
                <a:solidFill>
                  <a:srgbClr val="FF0000"/>
                </a:solidFill>
              </a:rPr>
              <a:t>“</a:t>
            </a:r>
            <a:r>
              <a:rPr kumimoji="0" lang="ko-KR" altLang="en-US" sz="1000" dirty="0" smtClean="0">
                <a:solidFill>
                  <a:srgbClr val="FF0000"/>
                </a:solidFill>
              </a:rPr>
              <a:t>카드 결제 </a:t>
            </a:r>
            <a:r>
              <a:rPr kumimoji="0" lang="en-US" altLang="ko-KR" sz="1000" dirty="0" smtClean="0">
                <a:solidFill>
                  <a:srgbClr val="FF0000"/>
                </a:solidFill>
              </a:rPr>
              <a:t>“ </a:t>
            </a:r>
            <a:r>
              <a:rPr kumimoji="0" lang="ko-KR" altLang="en-US" sz="1000" dirty="0" smtClean="0">
                <a:solidFill>
                  <a:srgbClr val="FF0000"/>
                </a:solidFill>
              </a:rPr>
              <a:t>는 제외하고</a:t>
            </a:r>
            <a:r>
              <a:rPr kumimoji="0" lang="en-US" altLang="ko-KR" sz="1000" dirty="0" smtClean="0">
                <a:solidFill>
                  <a:srgbClr val="FF0000"/>
                </a:solidFill>
              </a:rPr>
              <a:t>,  </a:t>
            </a:r>
            <a:r>
              <a:rPr kumimoji="0" lang="ko-KR" altLang="en-US" sz="1000" dirty="0" smtClean="0">
                <a:solidFill>
                  <a:srgbClr val="FF0000"/>
                </a:solidFill>
              </a:rPr>
              <a:t>무통장 입금 </a:t>
            </a:r>
            <a:r>
              <a:rPr kumimoji="0" lang="en-US" altLang="ko-KR" sz="1000" dirty="0" smtClean="0">
                <a:solidFill>
                  <a:srgbClr val="FF0000"/>
                </a:solidFill>
              </a:rPr>
              <a:t>/ </a:t>
            </a:r>
            <a:r>
              <a:rPr kumimoji="0" lang="ko-KR" altLang="en-US" sz="1000" dirty="0" smtClean="0">
                <a:solidFill>
                  <a:srgbClr val="FF0000"/>
                </a:solidFill>
              </a:rPr>
              <a:t>계좌입체 건의 취소는 별도의 </a:t>
            </a:r>
            <a:r>
              <a:rPr kumimoji="0" lang="en-US" altLang="ko-KR" sz="1000" dirty="0" smtClean="0">
                <a:solidFill>
                  <a:srgbClr val="FF0000"/>
                </a:solidFill>
              </a:rPr>
              <a:t>key</a:t>
            </a:r>
            <a:r>
              <a:rPr kumimoji="0" lang="ko-KR" altLang="en-US" sz="1000" dirty="0" smtClean="0">
                <a:solidFill>
                  <a:srgbClr val="FF0000"/>
                </a:solidFill>
              </a:rPr>
              <a:t>로  </a:t>
            </a:r>
            <a:r>
              <a:rPr kumimoji="0" lang="en-US" altLang="ko-KR" sz="1000" dirty="0" smtClean="0">
                <a:solidFill>
                  <a:srgbClr val="FF0000"/>
                </a:solidFill>
              </a:rPr>
              <a:t>MALL </a:t>
            </a:r>
            <a:r>
              <a:rPr kumimoji="0" lang="en-US" altLang="ko-KR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SAP</a:t>
            </a:r>
            <a:r>
              <a:rPr kumimoji="0" lang="ko-KR" altLang="en-US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에 전송처리 함</a:t>
            </a:r>
            <a:endParaRPr kumimoji="0" lang="en-US" altLang="ko-KR" sz="10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0" eaLnBrk="1" hangingPunct="1">
              <a:lnSpc>
                <a:spcPct val="120000"/>
              </a:lnSpc>
            </a:pPr>
            <a:r>
              <a:rPr kumimoji="0" lang="en-US" altLang="ko-KR" sz="10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2) </a:t>
            </a:r>
            <a:r>
              <a:rPr kumimoji="0" lang="ko-KR" altLang="en-US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전송된 주문 취소건 </a:t>
            </a:r>
            <a:r>
              <a:rPr kumimoji="0" lang="en-US" altLang="ko-KR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( </a:t>
            </a:r>
            <a:r>
              <a:rPr kumimoji="0" lang="ko-KR" altLang="en-US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무통장 </a:t>
            </a:r>
            <a:r>
              <a:rPr kumimoji="0" lang="en-US" altLang="ko-KR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, </a:t>
            </a:r>
            <a:r>
              <a:rPr kumimoji="0" lang="ko-KR" altLang="en-US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계좌이체 </a:t>
            </a:r>
            <a:r>
              <a:rPr kumimoji="0" lang="en-US" altLang="ko-KR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) </a:t>
            </a:r>
            <a:r>
              <a:rPr kumimoji="0" lang="ko-KR" altLang="en-US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건은 </a:t>
            </a:r>
            <a:r>
              <a:rPr kumimoji="0" lang="en-US" altLang="ko-KR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FI</a:t>
            </a:r>
            <a:r>
              <a:rPr kumimoji="0" lang="ko-KR" altLang="en-US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에 입금전표 및 지급전표를 생성하고</a:t>
            </a:r>
            <a:r>
              <a:rPr kumimoji="0" lang="en-US" altLang="ko-KR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,  </a:t>
            </a:r>
            <a:r>
              <a:rPr kumimoji="0" lang="ko-KR" altLang="en-US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물류의 프로세스는 생략된다</a:t>
            </a:r>
            <a:r>
              <a:rPr kumimoji="0" lang="en-US" altLang="ko-KR" sz="1000" b="0" dirty="0" smtClean="0">
                <a:solidFill>
                  <a:srgbClr val="000000"/>
                </a:solidFill>
                <a:sym typeface="Wingdings" panose="05000000000000000000" pitchFamily="2" charset="2"/>
              </a:rPr>
              <a:t>.</a:t>
            </a:r>
            <a:endParaRPr kumimoji="0" lang="en-US" altLang="ko-KR" sz="1000" b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2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Legend</a:t>
            </a:r>
            <a:endParaRPr lang="ko-KR" altLang="en-US" smtClean="0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 smtClean="0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 smtClean="0">
                <a:solidFill>
                  <a:schemeClr val="bg1"/>
                </a:solidFill>
              </a:rPr>
              <a:t>용마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smtClean="0">
                <a:solidFill>
                  <a:schemeClr val="bg1"/>
                </a:solidFill>
              </a:rPr>
              <a:t>도매웹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19825</TotalTime>
  <Words>825</Words>
  <Application>Microsoft Office PowerPoint</Application>
  <PresentationFormat>사용자 지정</PresentationFormat>
  <Paragraphs>249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돋움</vt:lpstr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SD4.1.2 쇼핑몰 주문 취소</vt:lpstr>
      <vt:lpstr>SD4.1.2 쇼핑몰 주문 취소</vt:lpstr>
      <vt:lpstr>SD4.1.2 쇼핑몰 주문 취소</vt:lpstr>
      <vt:lpstr>SD4.1.2 쇼핑몰 주문 취소</vt:lpstr>
      <vt:lpstr>Diagram Legend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김 종태</cp:lastModifiedBy>
  <cp:revision>1035</cp:revision>
  <cp:lastPrinted>2001-03-14T06:43:19Z</cp:lastPrinted>
  <dcterms:created xsi:type="dcterms:W3CDTF">2000-09-28T11:17:09Z</dcterms:created>
  <dcterms:modified xsi:type="dcterms:W3CDTF">2017-10-13T10:03:22Z</dcterms:modified>
</cp:coreProperties>
</file>