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13" r:id="rId2"/>
    <p:sldId id="514" r:id="rId3"/>
    <p:sldId id="515" r:id="rId4"/>
    <p:sldId id="521" r:id="rId5"/>
    <p:sldId id="517" r:id="rId6"/>
    <p:sldId id="519" r:id="rId7"/>
  </p:sldIdLst>
  <p:sldSz cx="9904413" cy="6858000"/>
  <p:notesSz cx="6797675" cy="992822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1"/>
            <p14:sldId id="517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5" autoAdjust="0"/>
    <p:restoredTop sz="96695" autoAdjust="0"/>
  </p:normalViewPr>
  <p:slideViewPr>
    <p:cSldViewPr showGuides="1">
      <p:cViewPr varScale="1">
        <p:scale>
          <a:sx n="116" d="100"/>
          <a:sy n="116" d="100"/>
        </p:scale>
        <p:origin x="1494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t" anchorCtr="0" compatLnSpc="1">
            <a:prstTxWarp prst="textNoShape">
              <a:avLst/>
            </a:prstTxWarp>
          </a:bodyPr>
          <a:lstStyle>
            <a:lvl1pPr algn="l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30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t" anchorCtr="0" compatLnSpc="1">
            <a:prstTxWarp prst="textNoShape">
              <a:avLst/>
            </a:prstTxWarp>
          </a:bodyPr>
          <a:lstStyle>
            <a:lvl1pPr algn="r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333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b" anchorCtr="0" compatLnSpc="1">
            <a:prstTxWarp prst="textNoShape">
              <a:avLst/>
            </a:prstTxWarp>
          </a:bodyPr>
          <a:lstStyle>
            <a:lvl1pPr algn="l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30" y="9431333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b" anchorCtr="0" compatLnSpc="1">
            <a:prstTxWarp prst="textNoShape">
              <a:avLst/>
            </a:prstTxWarp>
          </a:bodyPr>
          <a:lstStyle>
            <a:lvl1pPr algn="r" defTabSz="925501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1" y="1"/>
            <a:ext cx="2946144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2950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4" y="4715667"/>
            <a:ext cx="5437168" cy="4468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3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1" y="9429731"/>
            <a:ext cx="2946144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06861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SD5.1.1 </a:t>
            </a:r>
            <a:r>
              <a:rPr lang="ko-KR" altLang="en-US" sz="2000" kern="0" dirty="0" smtClean="0"/>
              <a:t>대리점 신선식품 </a:t>
            </a:r>
            <a:r>
              <a:rPr lang="ko-KR" altLang="en-US" sz="2000" kern="0" dirty="0" smtClean="0"/>
              <a:t>매출처리 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521021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2018.03.01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ko-KR" altLang="en-US" sz="1200" b="0" dirty="0" smtClean="0"/>
              <a:t>우유 및 치즈 등 신선 식품 판매에 대한 부분을 사후 처리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하기 위한 목적으로 매출 처리  </a:t>
            </a:r>
            <a:r>
              <a:rPr lang="en-US" altLang="ko-KR" sz="1200" b="0" dirty="0" smtClean="0"/>
              <a:t>POS</a:t>
            </a:r>
            <a:r>
              <a:rPr lang="ko-KR" altLang="en-US" sz="1200" b="0" dirty="0" smtClean="0"/>
              <a:t>로 부터 전달 받아 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매출을 인식 처리함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endParaRPr lang="en-US" altLang="ko-KR" sz="1200" b="0" dirty="0"/>
          </a:p>
          <a:p>
            <a:pPr marL="0" indent="0">
              <a:buNone/>
              <a:defRPr/>
            </a:pPr>
            <a:r>
              <a:rPr lang="en-US" altLang="ko-KR" sz="1200" b="0" dirty="0" smtClean="0"/>
              <a:t>2. </a:t>
            </a:r>
            <a:r>
              <a:rPr lang="ko-KR" altLang="en-US" sz="1200" b="0" dirty="0" smtClean="0"/>
              <a:t>신선 식품의 경우 출하지점 과  저장위치는 별도로 만든다</a:t>
            </a:r>
            <a:endParaRPr lang="en-US" altLang="ko-KR" sz="1200" b="0" dirty="0" smtClean="0"/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진천물류 센터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“6900”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을 기준으로 하여 수입 우유에 대한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수입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PO  /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수입 입고 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/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통관을 사전 처리 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  <a:defRPr/>
            </a:pPr>
            <a:endParaRPr lang="en-US" altLang="ko-KR" sz="1200" b="0" dirty="0">
              <a:solidFill>
                <a:schemeClr val="tx1"/>
              </a:solidFill>
            </a:endParaRPr>
          </a:p>
          <a:p>
            <a:pPr marL="228600" indent="-228600">
              <a:buAutoNum type="arabicPeriod" startAt="2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시스템의 처리는 </a:t>
            </a:r>
            <a:r>
              <a:rPr lang="ko-KR" altLang="en-US" sz="1200" b="0" dirty="0" err="1" smtClean="0">
                <a:solidFill>
                  <a:schemeClr val="tx1"/>
                </a:solidFill>
              </a:rPr>
              <a:t>우유등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 사전에   직매장 과</a:t>
            </a: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 가맹점에 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 Off-Line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상 공급하고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, POS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및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ERP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시스템은 사후에 처리함</a:t>
            </a:r>
            <a:endParaRPr lang="en-US" altLang="ko-KR" sz="1200" b="0" dirty="0" smtClean="0">
              <a:solidFill>
                <a:schemeClr val="tx1"/>
              </a:solidFill>
            </a:endParaRP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1400" i="1" u="sng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POS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가맹점의 경우 신선 식품 과  건강식품을 동시에 취급</a:t>
            </a: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하는 경우에도   주문은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“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신선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”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과 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“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건강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”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식품을 구분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하여 주문을 입력함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 startAt="2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신선식품은 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“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진천물류센터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“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에 입고를 하며  물류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I/F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를 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실행하지 않는다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SD5.1.1 POS</a:t>
            </a:r>
            <a:r>
              <a:rPr lang="ko-KR" altLang="en-US" dirty="0" smtClean="0"/>
              <a:t>가맹점 신선식품 매출처리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9342866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신선식품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SD5.1.1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신선식품 매출처리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신선식품관리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720460"/>
              </p:ext>
            </p:extLst>
          </p:nvPr>
        </p:nvGraphicFramePr>
        <p:xfrm>
          <a:off x="252845" y="1421348"/>
          <a:ext cx="9379881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5466"/>
                <a:gridCol w="5054415"/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신선 물류 센터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 sys  (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물류담당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68" name="제목 53"/>
          <p:cNvSpPr>
            <a:spLocks noGrp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SD5.1.1 </a:t>
            </a:r>
            <a:r>
              <a:rPr lang="en-US" altLang="ko-KR" dirty="0"/>
              <a:t>POS</a:t>
            </a:r>
            <a:r>
              <a:rPr lang="ko-KR" altLang="en-US" dirty="0"/>
              <a:t>가맹점 신선식품 매출처리</a:t>
            </a:r>
            <a:endParaRPr lang="ko-KR" altLang="en-US" dirty="0" smtClean="0"/>
          </a:p>
        </p:txBody>
      </p:sp>
      <p:sp>
        <p:nvSpPr>
          <p:cNvPr id="11271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500">
              <a:solidFill>
                <a:schemeClr val="bg1"/>
              </a:solidFill>
            </a:endParaRPr>
          </a:p>
        </p:txBody>
      </p: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1495822" y="2709000"/>
            <a:ext cx="1295400" cy="360000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출하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000" dirty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kumimoji="0" lang="en-US" altLang="ko-KR" sz="10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1000" dirty="0">
                <a:latin typeface="맑은 고딕" pitchFamily="50" charset="-127"/>
                <a:ea typeface="맑은 고딕" pitchFamily="50" charset="-127"/>
              </a:rPr>
              <a:t>상품입력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000" dirty="0">
                <a:latin typeface="맑은 고딕" pitchFamily="50" charset="-127"/>
                <a:ea typeface="맑은 고딕" pitchFamily="50" charset="-127"/>
              </a:rPr>
              <a:t>신선제품</a:t>
            </a:r>
            <a:r>
              <a:rPr kumimoji="0" lang="en-US" altLang="ko-KR" sz="1000" dirty="0"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cxnSp>
        <p:nvCxnSpPr>
          <p:cNvPr id="103" name="직선 화살표 연결선 102"/>
          <p:cNvCxnSpPr>
            <a:endCxn id="77" idx="0"/>
          </p:cNvCxnSpPr>
          <p:nvPr/>
        </p:nvCxnSpPr>
        <p:spPr bwMode="auto">
          <a:xfrm>
            <a:off x="2140086" y="3120210"/>
            <a:ext cx="1145" cy="31905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Rectangle 71"/>
          <p:cNvSpPr>
            <a:spLocks noChangeArrowheads="1"/>
          </p:cNvSpPr>
          <p:nvPr/>
        </p:nvSpPr>
        <p:spPr bwMode="auto">
          <a:xfrm>
            <a:off x="1493531" y="3439262"/>
            <a:ext cx="1295400" cy="360000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출하내역 저장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51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8162977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신선식품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SD5.1.1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신선식품 매출처리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신선식품관리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" name="Rectangle 71"/>
          <p:cNvSpPr>
            <a:spLocks noChangeArrowheads="1"/>
          </p:cNvSpPr>
          <p:nvPr/>
        </p:nvSpPr>
        <p:spPr bwMode="auto">
          <a:xfrm>
            <a:off x="1493531" y="4221168"/>
            <a:ext cx="1295400" cy="360000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출하확정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8" name="직선 화살표 연결선 57"/>
          <p:cNvCxnSpPr/>
          <p:nvPr/>
        </p:nvCxnSpPr>
        <p:spPr bwMode="auto">
          <a:xfrm>
            <a:off x="2138941" y="3845298"/>
            <a:ext cx="1145" cy="31905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AutoShape 68"/>
          <p:cNvSpPr>
            <a:spLocks noChangeArrowheads="1"/>
          </p:cNvSpPr>
          <p:nvPr/>
        </p:nvSpPr>
        <p:spPr bwMode="auto">
          <a:xfrm rot="16200000" flipH="1" flipV="1">
            <a:off x="6903060" y="1109235"/>
            <a:ext cx="348788" cy="1942193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92366" y="1988840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Off-Line </a:t>
            </a:r>
            <a:r>
              <a:rPr lang="ko-KR" altLang="en-US" sz="1000" dirty="0" smtClean="0"/>
              <a:t>물류업체 공급</a:t>
            </a:r>
            <a:endParaRPr lang="ko-KR" altLang="en-US" sz="1000" dirty="0"/>
          </a:p>
        </p:txBody>
      </p:sp>
      <p:cxnSp>
        <p:nvCxnSpPr>
          <p:cNvPr id="8" name="직선 화살표 연결선 7"/>
          <p:cNvCxnSpPr>
            <a:stCxn id="61" idx="3"/>
          </p:cNvCxnSpPr>
          <p:nvPr/>
        </p:nvCxnSpPr>
        <p:spPr bwMode="auto">
          <a:xfrm flipH="1">
            <a:off x="7077453" y="2254726"/>
            <a:ext cx="1" cy="249425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Rectangle 71"/>
          <p:cNvSpPr>
            <a:spLocks noChangeArrowheads="1"/>
          </p:cNvSpPr>
          <p:nvPr/>
        </p:nvSpPr>
        <p:spPr bwMode="auto">
          <a:xfrm>
            <a:off x="6609134" y="3717032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SAP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주문 생성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75" name="Rectangle 71"/>
          <p:cNvSpPr>
            <a:spLocks noChangeArrowheads="1"/>
          </p:cNvSpPr>
          <p:nvPr/>
        </p:nvSpPr>
        <p:spPr bwMode="auto">
          <a:xfrm>
            <a:off x="6609134" y="4365104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SAP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출하 생성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76" name="Rectangle 71"/>
          <p:cNvSpPr>
            <a:spLocks noChangeArrowheads="1"/>
          </p:cNvSpPr>
          <p:nvPr/>
        </p:nvSpPr>
        <p:spPr bwMode="auto">
          <a:xfrm>
            <a:off x="6609134" y="5075733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대금청구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처리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26" name="직선 화살표 연결선 25"/>
          <p:cNvCxnSpPr/>
          <p:nvPr/>
        </p:nvCxnSpPr>
        <p:spPr bwMode="auto">
          <a:xfrm>
            <a:off x="7256462" y="3428960"/>
            <a:ext cx="0" cy="28807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직선 화살표 연결선 81"/>
          <p:cNvCxnSpPr/>
          <p:nvPr/>
        </p:nvCxnSpPr>
        <p:spPr bwMode="auto">
          <a:xfrm>
            <a:off x="7256462" y="4077032"/>
            <a:ext cx="0" cy="28807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3" name="직선 화살표 연결선 82"/>
          <p:cNvCxnSpPr/>
          <p:nvPr/>
        </p:nvCxnSpPr>
        <p:spPr bwMode="auto">
          <a:xfrm>
            <a:off x="7256462" y="4725164"/>
            <a:ext cx="0" cy="28807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8" name="Text Box 151"/>
          <p:cNvSpPr txBox="1">
            <a:spLocks noChangeArrowheads="1"/>
          </p:cNvSpPr>
          <p:nvPr/>
        </p:nvSpPr>
        <p:spPr bwMode="auto">
          <a:xfrm>
            <a:off x="7363891" y="2894811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SD5.1.1-1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2" name="Text Box 151"/>
          <p:cNvSpPr txBox="1">
            <a:spLocks noChangeArrowheads="1"/>
          </p:cNvSpPr>
          <p:nvPr/>
        </p:nvSpPr>
        <p:spPr bwMode="auto">
          <a:xfrm>
            <a:off x="7363891" y="3535929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SD5.1.1-2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5" name="Text Box 151"/>
          <p:cNvSpPr txBox="1">
            <a:spLocks noChangeArrowheads="1"/>
          </p:cNvSpPr>
          <p:nvPr/>
        </p:nvSpPr>
        <p:spPr bwMode="auto">
          <a:xfrm>
            <a:off x="7363891" y="4170735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SD5.1.1-3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6" name="Text Box 151"/>
          <p:cNvSpPr txBox="1">
            <a:spLocks noChangeArrowheads="1"/>
          </p:cNvSpPr>
          <p:nvPr/>
        </p:nvSpPr>
        <p:spPr bwMode="auto">
          <a:xfrm>
            <a:off x="7363891" y="488158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SD5.1.1-4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6" name="Rectangle 71"/>
          <p:cNvSpPr>
            <a:spLocks noChangeArrowheads="1"/>
          </p:cNvSpPr>
          <p:nvPr/>
        </p:nvSpPr>
        <p:spPr bwMode="auto">
          <a:xfrm>
            <a:off x="6591034" y="3053266"/>
            <a:ext cx="1295400" cy="360000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주문결과 수신 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Rectangle 71"/>
          <p:cNvSpPr>
            <a:spLocks noChangeArrowheads="1"/>
          </p:cNvSpPr>
          <p:nvPr/>
        </p:nvSpPr>
        <p:spPr bwMode="auto">
          <a:xfrm>
            <a:off x="6591034" y="2492896"/>
            <a:ext cx="1295400" cy="360000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출고요청내역 전송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" name="꺾인 연결선 2"/>
          <p:cNvCxnSpPr/>
          <p:nvPr/>
        </p:nvCxnSpPr>
        <p:spPr bwMode="auto">
          <a:xfrm rot="10800000" flipV="1">
            <a:off x="2788932" y="2672896"/>
            <a:ext cx="3747451" cy="144016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꺾인 연결선 6"/>
          <p:cNvCxnSpPr/>
          <p:nvPr/>
        </p:nvCxnSpPr>
        <p:spPr bwMode="auto">
          <a:xfrm flipV="1">
            <a:off x="2788931" y="3233266"/>
            <a:ext cx="3820203" cy="1167902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224014" y="3897032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OFF-LINE</a:t>
            </a:r>
            <a:endParaRPr lang="ko-KR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224014" y="2423198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OFF-LINE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7967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SD5.1.1 </a:t>
            </a:r>
            <a:r>
              <a:rPr lang="en-US" altLang="ko-KR" dirty="0"/>
              <a:t>POS</a:t>
            </a:r>
            <a:r>
              <a:rPr lang="ko-KR" altLang="en-US" dirty="0"/>
              <a:t>가맹점 신선식품 매출처리</a:t>
            </a:r>
            <a:endParaRPr lang="ko-KR" altLang="en-US" dirty="0" smtClean="0"/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021920"/>
              </p:ext>
            </p:extLst>
          </p:nvPr>
        </p:nvGraphicFramePr>
        <p:xfrm>
          <a:off x="271462" y="1796827"/>
          <a:ext cx="9361487" cy="2552021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004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SD5.1.1-1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rgbClr val="11111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POS </a:t>
                      </a:r>
                      <a:r>
                        <a:rPr kumimoji="0" lang="ko-KR" altLang="en-US" sz="1000" b="1" kern="1200" dirty="0" smtClean="0">
                          <a:solidFill>
                            <a:srgbClr val="11111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주문 수신</a:t>
                      </a:r>
                      <a:endParaRPr kumimoji="0" lang="en-US" altLang="ko-KR" sz="1000" b="1" kern="1200" dirty="0" smtClean="0">
                        <a:solidFill>
                          <a:srgbClr val="11111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물류시스템에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주문입력 된 내역을 가지고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신선 과 건강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주문인지를 판단하는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내부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LOGIC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을 통해  신선 주문 프로젝트를 처리함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SD5.1.1-2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rgbClr val="11111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SAP </a:t>
                      </a:r>
                      <a:r>
                        <a:rPr kumimoji="0" lang="ko-KR" altLang="en-US" sz="1000" b="1" kern="1200" dirty="0" smtClean="0">
                          <a:solidFill>
                            <a:srgbClr val="11111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주문 생성</a:t>
                      </a:r>
                      <a:endParaRPr kumimoji="0" lang="en-US" altLang="ko-KR" sz="1000" b="1" kern="1200" dirty="0" smtClean="0">
                        <a:solidFill>
                          <a:srgbClr val="11111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신선 주문문서를 </a:t>
                      </a: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POS  </a:t>
                      </a: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주문</a:t>
                      </a: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DATA</a:t>
                      </a: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를 기반으로 처리함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15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SD5.1.1-3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rgbClr val="11111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SAP </a:t>
                      </a:r>
                      <a:r>
                        <a:rPr kumimoji="0" lang="ko-KR" altLang="en-US" sz="1000" b="1" kern="1200" dirty="0" smtClean="0">
                          <a:solidFill>
                            <a:srgbClr val="11111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출하 생성</a:t>
                      </a:r>
                      <a:endParaRPr kumimoji="0" lang="en-US" altLang="ko-KR" sz="1000" b="1" kern="1200" dirty="0" smtClean="0">
                        <a:solidFill>
                          <a:srgbClr val="11111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신선식품 전용 출하지점 </a:t>
                      </a: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 </a:t>
                      </a: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저장위치를 근간으로 하여  출하문서를 생성 처리함</a:t>
                      </a:r>
                      <a:endParaRPr kumimoji="1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33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SD5.1.1-4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1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rgbClr val="11111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대금청구 전송</a:t>
                      </a:r>
                      <a:endParaRPr kumimoji="0" lang="en-US" altLang="ko-KR" sz="1000" b="1" kern="1200" dirty="0" smtClean="0">
                        <a:solidFill>
                          <a:srgbClr val="11111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대금청구 문서를 실시함</a:t>
                      </a:r>
                      <a:endParaRPr kumimoji="1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28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rgbClr val="11111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ko-KR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8162977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신선식품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SD5.1.1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신선식품 매출처리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신선식품관리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20108</TotalTime>
  <Words>426</Words>
  <Application>Microsoft Office PowerPoint</Application>
  <PresentationFormat>사용자 지정</PresentationFormat>
  <Paragraphs>166</Paragraphs>
  <Slides>6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SD5.1.1 POS가맹점 신선식품 매출처리</vt:lpstr>
      <vt:lpstr>SD5.1.1 POS가맹점 신선식품 매출처리</vt:lpstr>
      <vt:lpstr>SD5.1.1 POS가맹점 신선식품 매출처리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1069</cp:revision>
  <cp:lastPrinted>2017-10-19T00:11:42Z</cp:lastPrinted>
  <dcterms:created xsi:type="dcterms:W3CDTF">2000-09-28T11:17:09Z</dcterms:created>
  <dcterms:modified xsi:type="dcterms:W3CDTF">2018-05-08T05:53:38Z</dcterms:modified>
</cp:coreProperties>
</file>