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3" r:id="rId2"/>
    <p:sldId id="514" r:id="rId3"/>
    <p:sldId id="515" r:id="rId4"/>
    <p:sldId id="525" r:id="rId5"/>
    <p:sldId id="517" r:id="rId6"/>
    <p:sldId id="518" r:id="rId7"/>
    <p:sldId id="526" r:id="rId8"/>
    <p:sldId id="519" r:id="rId9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5"/>
            <p14:sldId id="517"/>
            <p14:sldId id="518"/>
            <p14:sldId id="526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3287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547218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SD4.1.3 POS </a:t>
            </a:r>
            <a:r>
              <a:rPr lang="ko-KR" altLang="en-US" sz="2000" kern="0" dirty="0" smtClean="0"/>
              <a:t>직매장 매출 취소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/>
              <a:t>SIS POS </a:t>
            </a:r>
            <a:r>
              <a:rPr lang="ko-KR" altLang="en-US" sz="1200" b="0" dirty="0" smtClean="0"/>
              <a:t>및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의 매출취소의 모든 유형은 반품으로 처리한다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dirty="0" smtClean="0">
                <a:solidFill>
                  <a:srgbClr val="FF0000"/>
                </a:solidFill>
              </a:rPr>
              <a:t>&lt;</a:t>
            </a:r>
            <a:r>
              <a:rPr lang="ko-KR" altLang="en-US" sz="1200" dirty="0" smtClean="0">
                <a:solidFill>
                  <a:srgbClr val="FF0000"/>
                </a:solidFill>
              </a:rPr>
              <a:t>카드사 승인 취소 허용 일정 확인 필요</a:t>
            </a:r>
            <a:r>
              <a:rPr lang="en-US" altLang="ko-KR" sz="1200" dirty="0" smtClean="0">
                <a:solidFill>
                  <a:srgbClr val="FF0000"/>
                </a:solidFill>
              </a:rPr>
              <a:t>: </a:t>
            </a:r>
            <a:r>
              <a:rPr lang="ko-KR" altLang="en-US" sz="1200" dirty="0" smtClean="0">
                <a:solidFill>
                  <a:srgbClr val="FF0000"/>
                </a:solidFill>
              </a:rPr>
              <a:t>법적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</a:rPr>
              <a:t>허용 취소 기간은 </a:t>
            </a:r>
            <a:r>
              <a:rPr lang="en-US" altLang="ko-KR" sz="1200" dirty="0" smtClean="0">
                <a:solidFill>
                  <a:srgbClr val="FF0000"/>
                </a:solidFill>
              </a:rPr>
              <a:t>90</a:t>
            </a:r>
            <a:r>
              <a:rPr lang="ko-KR" altLang="en-US" sz="1200" dirty="0" smtClean="0">
                <a:solidFill>
                  <a:srgbClr val="FF0000"/>
                </a:solidFill>
              </a:rPr>
              <a:t>일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기업에 따라 취소 가능 기간을 정할 수 있음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구매 확정 후 </a:t>
            </a:r>
            <a:r>
              <a:rPr lang="en-US" altLang="ko-KR" sz="1200" dirty="0" smtClean="0">
                <a:solidFill>
                  <a:srgbClr val="FF0000"/>
                </a:solidFill>
              </a:rPr>
              <a:t>14</a:t>
            </a:r>
            <a:r>
              <a:rPr lang="ko-KR" altLang="en-US" sz="1200" dirty="0" smtClean="0">
                <a:solidFill>
                  <a:srgbClr val="FF0000"/>
                </a:solidFill>
              </a:rPr>
              <a:t>일 이내에 취소할 수 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.&gt; 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endParaRPr lang="en-US" altLang="ko-KR" sz="1200" dirty="0" smtClean="0">
              <a:solidFill>
                <a:srgbClr val="FF0000"/>
              </a:solidFill>
            </a:endParaRP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1. SAP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內는 결재 단위 </a:t>
            </a:r>
            <a:r>
              <a:rPr lang="ko-KR" altLang="en-US" sz="1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건별로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Interface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를 받으며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매출취소</a:t>
            </a: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또는 반품의 모든 경우 저장위치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(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매장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內  가용반품</a:t>
            </a: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으로 입고 처리를 한다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상에서 결제가 이루어진 모든 취소 건은 반품으로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Interface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대상이 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SD4.1.3 POS</a:t>
            </a:r>
            <a:r>
              <a:rPr lang="ko-KR" altLang="en-US" dirty="0" smtClean="0"/>
              <a:t> 직매장 매출 취소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04718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직매장 매출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916663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539"/>
                <a:gridCol w="4392710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직매장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SD4.1.3 </a:t>
            </a:r>
            <a:r>
              <a:rPr lang="en-US" altLang="ko-KR" dirty="0"/>
              <a:t>POS</a:t>
            </a:r>
            <a:r>
              <a:rPr lang="ko-KR" altLang="en-US" dirty="0"/>
              <a:t> 직매장 매출 취소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28819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직매장 매출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676624" y="2633115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상품판매반품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676624" y="3386259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POS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반품매출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내역 등록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676624" y="4189709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결제취소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847750" y="2896676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판가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쿠폰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할인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2676624" y="512892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일일 매출실적집계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6610334" y="275262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</a:t>
            </a:r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주문문서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6617825" y="3544668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출하문서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생성 및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출고전기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6610334" y="445973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매출처리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0" name="꺾인 연결선 19"/>
          <p:cNvCxnSpPr>
            <a:stCxn id="29" idx="4"/>
            <a:endCxn id="22" idx="1"/>
          </p:cNvCxnSpPr>
          <p:nvPr/>
        </p:nvCxnSpPr>
        <p:spPr bwMode="auto">
          <a:xfrm flipV="1">
            <a:off x="2143150" y="2813115"/>
            <a:ext cx="533474" cy="263561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9" name="직선 연결선 11268"/>
          <p:cNvCxnSpPr/>
          <p:nvPr/>
        </p:nvCxnSpPr>
        <p:spPr bwMode="auto">
          <a:xfrm>
            <a:off x="2071886" y="4297661"/>
            <a:ext cx="569317" cy="0"/>
          </a:xfrm>
          <a:prstGeom prst="lin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4" name="Text Box 151"/>
          <p:cNvSpPr txBox="1">
            <a:spLocks noChangeArrowheads="1"/>
          </p:cNvSpPr>
          <p:nvPr/>
        </p:nvSpPr>
        <p:spPr bwMode="auto">
          <a:xfrm>
            <a:off x="3475459" y="318645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Text Box 151"/>
          <p:cNvSpPr txBox="1">
            <a:spLocks noChangeArrowheads="1"/>
          </p:cNvSpPr>
          <p:nvPr/>
        </p:nvSpPr>
        <p:spPr bwMode="auto">
          <a:xfrm>
            <a:off x="3475459" y="398377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 Box 151"/>
          <p:cNvSpPr txBox="1">
            <a:spLocks noChangeArrowheads="1"/>
          </p:cNvSpPr>
          <p:nvPr/>
        </p:nvSpPr>
        <p:spPr bwMode="auto">
          <a:xfrm>
            <a:off x="3475459" y="493307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Text Box 151"/>
          <p:cNvSpPr txBox="1">
            <a:spLocks noChangeArrowheads="1"/>
          </p:cNvSpPr>
          <p:nvPr/>
        </p:nvSpPr>
        <p:spPr bwMode="auto">
          <a:xfrm>
            <a:off x="7435899" y="256490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2" name="Text Box 151"/>
          <p:cNvSpPr txBox="1">
            <a:spLocks noChangeArrowheads="1"/>
          </p:cNvSpPr>
          <p:nvPr/>
        </p:nvSpPr>
        <p:spPr bwMode="auto">
          <a:xfrm>
            <a:off x="7435899" y="327439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" name="Text Box 151"/>
          <p:cNvSpPr txBox="1">
            <a:spLocks noChangeArrowheads="1"/>
          </p:cNvSpPr>
          <p:nvPr/>
        </p:nvSpPr>
        <p:spPr bwMode="auto">
          <a:xfrm>
            <a:off x="7435899" y="426478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SD4.1.3-6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AutoShape 53"/>
          <p:cNvSpPr>
            <a:spLocks noChangeArrowheads="1"/>
          </p:cNvSpPr>
          <p:nvPr/>
        </p:nvSpPr>
        <p:spPr bwMode="auto">
          <a:xfrm>
            <a:off x="919758" y="4984908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재고 관리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3" name="직선 화살표 연결선 2"/>
          <p:cNvCxnSpPr>
            <a:stCxn id="22" idx="2"/>
            <a:endCxn id="27" idx="0"/>
          </p:cNvCxnSpPr>
          <p:nvPr/>
        </p:nvCxnSpPr>
        <p:spPr bwMode="auto">
          <a:xfrm>
            <a:off x="3324324" y="2993115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직선 화살표 연결선 66"/>
          <p:cNvCxnSpPr>
            <a:stCxn id="27" idx="2"/>
            <a:endCxn id="28" idx="0"/>
          </p:cNvCxnSpPr>
          <p:nvPr/>
        </p:nvCxnSpPr>
        <p:spPr bwMode="auto">
          <a:xfrm>
            <a:off x="3324324" y="3746259"/>
            <a:ext cx="0" cy="44345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직선 화살표 연결선 68"/>
          <p:cNvCxnSpPr>
            <a:stCxn id="28" idx="2"/>
            <a:endCxn id="63" idx="0"/>
          </p:cNvCxnSpPr>
          <p:nvPr/>
        </p:nvCxnSpPr>
        <p:spPr bwMode="auto">
          <a:xfrm>
            <a:off x="3324324" y="4549709"/>
            <a:ext cx="0" cy="57921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꺾인 연결선 4"/>
          <p:cNvCxnSpPr>
            <a:stCxn id="63" idx="3"/>
            <a:endCxn id="66" idx="1"/>
          </p:cNvCxnSpPr>
          <p:nvPr/>
        </p:nvCxnSpPr>
        <p:spPr bwMode="auto">
          <a:xfrm flipV="1">
            <a:off x="3972024" y="2932620"/>
            <a:ext cx="2638310" cy="2376304"/>
          </a:xfrm>
          <a:prstGeom prst="bentConnector3">
            <a:avLst>
              <a:gd name="adj1" fmla="val 6406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직선 화살표 연결선 70"/>
          <p:cNvCxnSpPr>
            <a:stCxn id="66" idx="2"/>
            <a:endCxn id="68" idx="0"/>
          </p:cNvCxnSpPr>
          <p:nvPr/>
        </p:nvCxnSpPr>
        <p:spPr bwMode="auto">
          <a:xfrm>
            <a:off x="7258034" y="3112620"/>
            <a:ext cx="7491" cy="43204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>
            <a:endCxn id="73" idx="0"/>
          </p:cNvCxnSpPr>
          <p:nvPr/>
        </p:nvCxnSpPr>
        <p:spPr bwMode="auto">
          <a:xfrm flipH="1">
            <a:off x="7258034" y="3916844"/>
            <a:ext cx="7492" cy="54289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꺾인 연결선 8"/>
          <p:cNvCxnSpPr>
            <a:stCxn id="28" idx="1"/>
            <a:endCxn id="64" idx="3"/>
          </p:cNvCxnSpPr>
          <p:nvPr/>
        </p:nvCxnSpPr>
        <p:spPr bwMode="auto">
          <a:xfrm rot="10800000" flipV="1">
            <a:off x="2215158" y="4369708"/>
            <a:ext cx="461466" cy="795199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AutoShape 53"/>
          <p:cNvSpPr>
            <a:spLocks noChangeArrowheads="1"/>
          </p:cNvSpPr>
          <p:nvPr/>
        </p:nvSpPr>
        <p:spPr bwMode="auto">
          <a:xfrm>
            <a:off x="7574740" y="5589280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재고이관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4" name="꺾인 연결선 3"/>
          <p:cNvCxnSpPr>
            <a:stCxn id="73" idx="2"/>
            <a:endCxn id="41" idx="0"/>
          </p:cNvCxnSpPr>
          <p:nvPr/>
        </p:nvCxnSpPr>
        <p:spPr bwMode="auto">
          <a:xfrm rot="5400000">
            <a:off x="6492141" y="4817935"/>
            <a:ext cx="764092" cy="767695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꺾인 연결선 6"/>
          <p:cNvCxnSpPr>
            <a:stCxn id="73" idx="2"/>
            <a:endCxn id="33" idx="0"/>
          </p:cNvCxnSpPr>
          <p:nvPr/>
        </p:nvCxnSpPr>
        <p:spPr bwMode="auto">
          <a:xfrm rot="16200000" flipH="1">
            <a:off x="7355465" y="4722305"/>
            <a:ext cx="769544" cy="964406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880570" y="4462767"/>
            <a:ext cx="1439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POS Interface</a:t>
            </a:r>
          </a:p>
          <a:p>
            <a:r>
              <a:rPr lang="ko-KR" altLang="en-US" dirty="0" smtClean="0"/>
              <a:t>오후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시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 bwMode="auto">
          <a:xfrm>
            <a:off x="1745467" y="1819174"/>
            <a:ext cx="6408712" cy="62532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dirty="0" smtClean="0">
                <a:solidFill>
                  <a:schemeClr val="bg1"/>
                </a:solidFill>
              </a:rPr>
              <a:t>POS </a:t>
            </a:r>
            <a:r>
              <a:rPr lang="ko-KR" altLang="en-US" dirty="0" smtClean="0">
                <a:solidFill>
                  <a:schemeClr val="bg1"/>
                </a:solidFill>
              </a:rPr>
              <a:t>직매장 과 </a:t>
            </a:r>
            <a:r>
              <a:rPr lang="en-US" altLang="ko-KR" dirty="0" smtClean="0">
                <a:solidFill>
                  <a:schemeClr val="bg1"/>
                </a:solidFill>
              </a:rPr>
              <a:t>SIS </a:t>
            </a:r>
            <a:r>
              <a:rPr lang="ko-KR" altLang="en-US" dirty="0" smtClean="0">
                <a:solidFill>
                  <a:schemeClr val="bg1"/>
                </a:solidFill>
              </a:rPr>
              <a:t>의 경우  결제 이후의  매출 취소 및 실 반품의 경우 모두 반품으로 처리함</a:t>
            </a:r>
            <a:endParaRPr lang="en-US" altLang="ko-KR" dirty="0" smtClean="0">
              <a:solidFill>
                <a:schemeClr val="bg1"/>
              </a:solidFill>
            </a:endParaRPr>
          </a:p>
        </p:txBody>
      </p:sp>
      <p:cxnSp>
        <p:nvCxnSpPr>
          <p:cNvPr id="37" name="꺾인 연결선 36"/>
          <p:cNvCxnSpPr>
            <a:stCxn id="38" idx="1"/>
            <a:endCxn id="41" idx="1"/>
          </p:cNvCxnSpPr>
          <p:nvPr/>
        </p:nvCxnSpPr>
        <p:spPr bwMode="auto">
          <a:xfrm rot="10800000" flipH="1" flipV="1">
            <a:off x="776113" y="4289018"/>
            <a:ext cx="5066526" cy="1474809"/>
          </a:xfrm>
          <a:prstGeom prst="bentConnector3">
            <a:avLst>
              <a:gd name="adj1" fmla="val -4512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AutoShape 48"/>
          <p:cNvSpPr>
            <a:spLocks noChangeArrowheads="1"/>
          </p:cNvSpPr>
          <p:nvPr/>
        </p:nvSpPr>
        <p:spPr bwMode="auto">
          <a:xfrm>
            <a:off x="776113" y="4109019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현금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406020" y="3544668"/>
            <a:ext cx="740185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카드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승인취소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0" name="꺾인 연결선 39"/>
          <p:cNvCxnSpPr>
            <a:stCxn id="38" idx="0"/>
            <a:endCxn id="39" idx="3"/>
          </p:cNvCxnSpPr>
          <p:nvPr/>
        </p:nvCxnSpPr>
        <p:spPr bwMode="auto">
          <a:xfrm rot="16200000" flipV="1">
            <a:off x="1092834" y="3778040"/>
            <a:ext cx="384351" cy="277608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AutoShape 53"/>
          <p:cNvSpPr>
            <a:spLocks noChangeArrowheads="1"/>
          </p:cNvSpPr>
          <p:nvPr/>
        </p:nvSpPr>
        <p:spPr bwMode="auto">
          <a:xfrm>
            <a:off x="5842639" y="5583828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FI2.5.1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err="1" smtClean="0">
                <a:solidFill>
                  <a:schemeClr val="tx1"/>
                </a:solidFill>
              </a:rPr>
              <a:t>수금취소및환불</a:t>
            </a:r>
            <a:endParaRPr kumimoji="0" lang="ko-KR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2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SD4.1.3 </a:t>
            </a:r>
            <a:r>
              <a:rPr lang="en-US" altLang="ko-KR" dirty="0"/>
              <a:t>POS</a:t>
            </a:r>
            <a:r>
              <a:rPr lang="ko-KR" altLang="en-US" dirty="0"/>
              <a:t> 직매장 매출 취소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20861"/>
              </p:ext>
            </p:extLst>
          </p:nvPr>
        </p:nvGraphicFramePr>
        <p:xfrm>
          <a:off x="271462" y="1796827"/>
          <a:ext cx="9361487" cy="3781743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01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POS 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반품매출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내역 등록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반품유형별 고객 반품을 처리 하도록 한다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POS 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※  POS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 Interface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싯점에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반품사유 정보도 획득한다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결제취소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반품에  대한 결재 내역을 취소한다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일일 매출실적집계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반품내역 주문 실적은 선행 정상판매 문서를 참조한다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</a:t>
                      </a:r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 생성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  Interface  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반품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무상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정상으로 구분하여 받음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1" hangingPunct="0">
                        <a:spcBef>
                          <a:spcPct val="20000"/>
                        </a:spcBef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출하문서 생성 및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0" latinLnBrk="1" hangingPunct="0">
                        <a:spcBef>
                          <a:spcPct val="20000"/>
                        </a:spcBef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출고전기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가용반품으로 입고를 처리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매출처리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마이너스 매출처리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16955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직매장 매출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SD4.1.3 </a:t>
            </a:r>
            <a:r>
              <a:rPr lang="en-US" altLang="ko-KR" dirty="0"/>
              <a:t>POS</a:t>
            </a:r>
            <a:r>
              <a:rPr lang="ko-KR" altLang="en-US" dirty="0"/>
              <a:t> 직매장 매출 취소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매출 취소 및 실물 반품의 모든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case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반품처리를 해야 한다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단순 결재 취소도 포함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시스템상 반품 입고는 가용재고로 관리한다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3) POS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모든 거래이력을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로 이관시킨다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결재가 이루어진 기준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4) POS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경우 매출 취소는 선행 문서를 취소하는 것이 아닌 반품 프로세스를 적용하고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반품사유를 통해 반품 요인의 이력관리를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2.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주요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시스템 기능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 smtClean="0">
                <a:solidFill>
                  <a:schemeClr val="tx1"/>
                </a:solidFill>
              </a:rPr>
              <a:t> 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일반 판매 중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(2+1)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등으로 처리된 판매를 위하여  일반 반품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/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매출 취소도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일반반품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과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무상반품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CASE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 한 주문 문서에서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이루어 질 수 있도록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2)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무상 공급에 대하여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Billing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처리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13696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직매장 매출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SD4.1.3 </a:t>
            </a:r>
            <a:r>
              <a:rPr lang="en-US" altLang="ko-KR" dirty="0"/>
              <a:t>POS</a:t>
            </a:r>
            <a:r>
              <a:rPr lang="ko-KR" altLang="en-US" dirty="0"/>
              <a:t> 직매장 매출 취소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</a:rPr>
              <a:t>3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. BIZ CASE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별 </a:t>
            </a:r>
            <a:r>
              <a:rPr kumimoji="0" lang="en-US" altLang="ko-KR" sz="12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매출취소의 처리 방안 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17749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SD4.1.3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직매장 매출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9718" y="2420888"/>
            <a:ext cx="3240360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결제가 이루어 지지 않은 취소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15702" y="2420889"/>
            <a:ext cx="328489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59718" y="3290972"/>
            <a:ext cx="3240360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결제가 이루어 진 다음의 취소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15702" y="3290973"/>
            <a:ext cx="328489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59718" y="3777034"/>
            <a:ext cx="3240360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결제가 이루어 진  고객의 반품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415702" y="3758101"/>
            <a:ext cx="328489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9718" y="2836928"/>
            <a:ext cx="3240360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결제가 이루어 진  고객의  동일제품교환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15702" y="2836929"/>
            <a:ext cx="328489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59718" y="4325855"/>
            <a:ext cx="3240360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결제가 이루어 진  고객의  다른  제품교환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415702" y="4325856"/>
            <a:ext cx="328489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4520158" y="3290972"/>
            <a:ext cx="4824536" cy="85810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altLang="ko-KR" dirty="0" smtClean="0">
                <a:solidFill>
                  <a:schemeClr val="bg1"/>
                </a:solidFill>
              </a:rPr>
              <a:t>POS </a:t>
            </a:r>
            <a:r>
              <a:rPr lang="ko-KR" altLang="en-US" dirty="0" smtClean="0">
                <a:solidFill>
                  <a:schemeClr val="bg1"/>
                </a:solidFill>
              </a:rPr>
              <a:t>직매장 과 </a:t>
            </a:r>
            <a:r>
              <a:rPr lang="en-US" altLang="ko-KR" dirty="0" smtClean="0">
                <a:solidFill>
                  <a:schemeClr val="bg1"/>
                </a:solidFill>
              </a:rPr>
              <a:t>SIS </a:t>
            </a:r>
            <a:r>
              <a:rPr lang="ko-KR" altLang="en-US" dirty="0" smtClean="0">
                <a:solidFill>
                  <a:schemeClr val="bg1"/>
                </a:solidFill>
              </a:rPr>
              <a:t>의 경우  결제 이후의  매출 취소 및 실 반품의 경우 모두 반품으로 처리함  </a:t>
            </a:r>
            <a:r>
              <a:rPr lang="en-US" altLang="ko-KR" dirty="0" smtClean="0">
                <a:solidFill>
                  <a:schemeClr val="bg1"/>
                </a:solidFill>
              </a:rPr>
              <a:t>( </a:t>
            </a:r>
            <a:r>
              <a:rPr lang="ko-KR" altLang="en-US" dirty="0" smtClean="0">
                <a:solidFill>
                  <a:schemeClr val="bg1"/>
                </a:solidFill>
              </a:rPr>
              <a:t>매장반품은 </a:t>
            </a:r>
            <a:r>
              <a:rPr lang="en-US" altLang="ko-KR" dirty="0" smtClean="0">
                <a:solidFill>
                  <a:schemeClr val="bg1"/>
                </a:solidFill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</a:rPr>
              <a:t>가용반품</a:t>
            </a:r>
            <a:r>
              <a:rPr lang="en-US" altLang="ko-KR" dirty="0" smtClean="0">
                <a:solidFill>
                  <a:schemeClr val="bg1"/>
                </a:solidFill>
              </a:rPr>
              <a:t>” </a:t>
            </a:r>
            <a:r>
              <a:rPr lang="ko-KR" altLang="en-US" dirty="0" smtClean="0">
                <a:solidFill>
                  <a:schemeClr val="bg1"/>
                </a:solidFill>
              </a:rPr>
              <a:t>임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76142" y="2709948"/>
            <a:ext cx="38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/>
              <a:t>해당 사항 없음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76142" y="4376137"/>
            <a:ext cx="38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반품 처리 후  </a:t>
            </a:r>
            <a:r>
              <a:rPr lang="en-US" altLang="ko-KR" dirty="0" smtClean="0">
                <a:sym typeface="Wingdings" panose="05000000000000000000" pitchFamily="2" charset="2"/>
              </a:rPr>
              <a:t>  </a:t>
            </a:r>
            <a:r>
              <a:rPr lang="ko-KR" altLang="en-US" dirty="0" smtClean="0">
                <a:sym typeface="Wingdings" panose="05000000000000000000" pitchFamily="2" charset="2"/>
              </a:rPr>
              <a:t>재 주문 </a:t>
            </a:r>
            <a:r>
              <a:rPr lang="en-US" altLang="ko-KR" dirty="0" smtClean="0">
                <a:sym typeface="Wingdings" panose="05000000000000000000" pitchFamily="2" charset="2"/>
              </a:rPr>
              <a:t>( </a:t>
            </a:r>
            <a:r>
              <a:rPr lang="ko-KR" altLang="en-US" dirty="0" smtClean="0">
                <a:sym typeface="Wingdings" panose="05000000000000000000" pitchFamily="2" charset="2"/>
              </a:rPr>
              <a:t>다른 제품 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  <a:endParaRPr lang="ko-KR" altLang="en-US" dirty="0"/>
          </a:p>
        </p:txBody>
      </p:sp>
      <p:sp>
        <p:nvSpPr>
          <p:cNvPr id="25" name="Rectangle 71"/>
          <p:cNvSpPr>
            <a:spLocks noChangeArrowheads="1"/>
          </p:cNvSpPr>
          <p:nvPr/>
        </p:nvSpPr>
        <p:spPr bwMode="auto">
          <a:xfrm>
            <a:off x="1025245" y="5375072"/>
            <a:ext cx="7848872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POS 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직매장 과 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SIS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 매출 취소 프로세스는 원칙적으로 동일 하고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월말 판매수수료 지급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정산 여부에 대한 차이만 있음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오른쪽 중괄호 21"/>
          <p:cNvSpPr/>
          <p:nvPr/>
        </p:nvSpPr>
        <p:spPr bwMode="auto">
          <a:xfrm>
            <a:off x="3944094" y="2569036"/>
            <a:ext cx="432048" cy="500475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4" name="오른쪽 중괄호 23"/>
          <p:cNvSpPr/>
          <p:nvPr/>
        </p:nvSpPr>
        <p:spPr bwMode="auto">
          <a:xfrm>
            <a:off x="3944094" y="3472586"/>
            <a:ext cx="432048" cy="500475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586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20026</TotalTime>
  <Words>755</Words>
  <Application>Microsoft Office PowerPoint</Application>
  <PresentationFormat>사용자 지정</PresentationFormat>
  <Paragraphs>234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SD4.1.3 POS 직매장 매출 취소</vt:lpstr>
      <vt:lpstr>SD4.1.3 POS 직매장 매출 취소</vt:lpstr>
      <vt:lpstr>SD4.1.3 POS 직매장 매출 취소</vt:lpstr>
      <vt:lpstr>SD4.1.3 POS 직매장 매출 취소</vt:lpstr>
      <vt:lpstr>SD4.1.3 POS 직매장 매출 취소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1071</cp:revision>
  <cp:lastPrinted>2001-03-14T06:43:19Z</cp:lastPrinted>
  <dcterms:created xsi:type="dcterms:W3CDTF">2000-09-28T11:17:09Z</dcterms:created>
  <dcterms:modified xsi:type="dcterms:W3CDTF">2018-04-20T07:53:22Z</dcterms:modified>
</cp:coreProperties>
</file>