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513" r:id="rId2"/>
    <p:sldId id="514" r:id="rId3"/>
    <p:sldId id="515" r:id="rId4"/>
    <p:sldId id="521" r:id="rId5"/>
    <p:sldId id="517" r:id="rId6"/>
    <p:sldId id="519" r:id="rId7"/>
  </p:sldIdLst>
  <p:sldSz cx="9904413" cy="6858000"/>
  <p:notesSz cx="6797675" cy="9928225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EA5B31BD-0F4B-49EA-86C0-66909D4F4B02}">
          <p14:sldIdLst/>
        </p14:section>
        <p14:section name="제목 없는 구역" id="{6E5F4BBB-7F4C-43DD-86AA-3A7E67F88F37}">
          <p14:sldIdLst>
            <p14:sldId id="513"/>
            <p14:sldId id="514"/>
            <p14:sldId id="515"/>
            <p14:sldId id="521"/>
            <p14:sldId id="517"/>
            <p14:sldId id="51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065">
          <p15:clr>
            <a:srgbClr val="A4A3A4"/>
          </p15:clr>
        </p15:guide>
        <p15:guide id="2" orient="horz" pos="482">
          <p15:clr>
            <a:srgbClr val="A4A3A4"/>
          </p15:clr>
        </p15:guide>
        <p15:guide id="3" orient="horz" pos="3203">
          <p15:clr>
            <a:srgbClr val="A4A3A4"/>
          </p15:clr>
        </p15:guide>
        <p15:guide id="4" orient="horz" pos="3884">
          <p15:clr>
            <a:srgbClr val="A4A3A4"/>
          </p15:clr>
        </p15:guide>
        <p15:guide id="5" pos="171">
          <p15:clr>
            <a:srgbClr val="A4A3A4"/>
          </p15:clr>
        </p15:guide>
        <p15:guide id="6" pos="6068">
          <p15:clr>
            <a:srgbClr val="A4A3A4"/>
          </p15:clr>
        </p15:guide>
        <p15:guide id="7" pos="3120">
          <p15:clr>
            <a:srgbClr val="A4A3A4"/>
          </p15:clr>
        </p15:guide>
        <p15:guide id="8" orient="horz" pos="754">
          <p15:clr>
            <a:srgbClr val="A4A3A4"/>
          </p15:clr>
        </p15:guide>
        <p15:guide id="9" orient="horz" pos="1071" userDrawn="1">
          <p15:clr>
            <a:srgbClr val="A4A3A4"/>
          </p15:clr>
        </p15:guide>
        <p15:guide id="10" orient="horz" pos="8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D56A19"/>
    <a:srgbClr val="E57725"/>
    <a:srgbClr val="DDDDDD"/>
    <a:srgbClr val="0000FF"/>
    <a:srgbClr val="93E3FF"/>
    <a:srgbClr val="C0C0C0"/>
    <a:srgbClr val="297793"/>
    <a:srgbClr val="2D86A5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65" autoAdjust="0"/>
    <p:restoredTop sz="96695" autoAdjust="0"/>
  </p:normalViewPr>
  <p:slideViewPr>
    <p:cSldViewPr showGuides="1">
      <p:cViewPr varScale="1">
        <p:scale>
          <a:sx n="116" d="100"/>
          <a:sy n="116" d="100"/>
        </p:scale>
        <p:origin x="1494" y="108"/>
      </p:cViewPr>
      <p:guideLst>
        <p:guide orient="horz" pos="4065"/>
        <p:guide orient="horz" pos="482"/>
        <p:guide orient="horz" pos="3203"/>
        <p:guide orient="horz" pos="3884"/>
        <p:guide pos="171"/>
        <p:guide pos="6068"/>
        <p:guide pos="3120"/>
        <p:guide orient="horz" pos="754"/>
        <p:guide orient="horz" pos="1071"/>
        <p:guide orient="horz" pos="8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4" d="100"/>
          <a:sy n="74" d="100"/>
        </p:scale>
        <p:origin x="-3408" y="-90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145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41" rIns="92481" bIns="46241" numCol="1" anchor="t" anchorCtr="0" compatLnSpc="1">
            <a:prstTxWarp prst="textNoShape">
              <a:avLst/>
            </a:prstTxWarp>
          </a:bodyPr>
          <a:lstStyle>
            <a:lvl1pPr algn="l" defTabSz="925501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30" y="1"/>
            <a:ext cx="2946145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41" rIns="92481" bIns="46241" numCol="1" anchor="t" anchorCtr="0" compatLnSpc="1">
            <a:prstTxWarp prst="textNoShape">
              <a:avLst/>
            </a:prstTxWarp>
          </a:bodyPr>
          <a:lstStyle>
            <a:lvl1pPr algn="r" defTabSz="925501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333"/>
            <a:ext cx="2946145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41" rIns="92481" bIns="46241" numCol="1" anchor="b" anchorCtr="0" compatLnSpc="1">
            <a:prstTxWarp prst="textNoShape">
              <a:avLst/>
            </a:prstTxWarp>
          </a:bodyPr>
          <a:lstStyle>
            <a:lvl1pPr algn="l" defTabSz="925501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30" y="9431333"/>
            <a:ext cx="2946145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41" rIns="92481" bIns="46241" numCol="1" anchor="b" anchorCtr="0" compatLnSpc="1">
            <a:prstTxWarp prst="textNoShape">
              <a:avLst/>
            </a:prstTxWarp>
          </a:bodyPr>
          <a:lstStyle>
            <a:lvl1pPr algn="r" defTabSz="925501" eaLnBrk="1" latinLnBrk="1" hangingPunct="1">
              <a:lnSpc>
                <a:spcPct val="100000"/>
              </a:lnSpc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AF78F08D-03A6-4530-A11C-16A10DEBF2C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16925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145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1" tIns="46356" rIns="92711" bIns="46356" numCol="1" anchor="t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911" y="1"/>
            <a:ext cx="2946144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1" tIns="46356" rIns="92711" bIns="46356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9613" y="742950"/>
            <a:ext cx="537845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7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54" y="4715667"/>
            <a:ext cx="5437168" cy="4468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1" tIns="46356" rIns="92711" bIns="463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dirty="0" smtClean="0"/>
              <a:t>마스터 텍스트 스타일을 편집합니다</a:t>
            </a:r>
          </a:p>
          <a:p>
            <a:pPr lvl="1"/>
            <a:r>
              <a:rPr lang="ko-KR" altLang="en-US" noProof="0" dirty="0" smtClean="0"/>
              <a:t>둘째 수준</a:t>
            </a:r>
          </a:p>
          <a:p>
            <a:pPr lvl="2"/>
            <a:r>
              <a:rPr lang="ko-KR" altLang="en-US" noProof="0" dirty="0" smtClean="0"/>
              <a:t>셋째 수준</a:t>
            </a:r>
          </a:p>
          <a:p>
            <a:pPr lvl="3"/>
            <a:r>
              <a:rPr lang="ko-KR" altLang="en-US" noProof="0" dirty="0" smtClean="0"/>
              <a:t>넷째 수준</a:t>
            </a:r>
          </a:p>
          <a:p>
            <a:pPr lvl="4"/>
            <a:r>
              <a:rPr lang="ko-KR" altLang="en-US" noProof="0" dirty="0" smtClean="0"/>
              <a:t>다섯째 수준</a:t>
            </a:r>
          </a:p>
        </p:txBody>
      </p:sp>
      <p:sp>
        <p:nvSpPr>
          <p:cNvPr id="397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9731"/>
            <a:ext cx="2946145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1" tIns="46356" rIns="92711" bIns="46356" numCol="1" anchor="b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911" y="9429731"/>
            <a:ext cx="2946144" cy="49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1" tIns="46356" rIns="92711" bIns="46356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6DA808C9-ECF7-4A0B-8E0D-91D483EF221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044058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614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53277" indent="-289722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5888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22443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8599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4955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301310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7666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94021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33D6B7BB-90FF-4B95-8EE9-D69C528B6AE2}" type="slidenum">
              <a:rPr lang="en-US" altLang="ko-KR" smtClean="0"/>
              <a:pPr>
                <a:spcBef>
                  <a:spcPct val="0"/>
                </a:spcBef>
              </a:pPr>
              <a:t>0</a:t>
            </a:fld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346238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819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53277" indent="-289722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5888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22443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8599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4955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301310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7666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94021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FCF2FB2E-2616-4555-B085-715D25F47398}" type="slidenum">
              <a:rPr lang="en-US" altLang="ko-KR" smtClean="0"/>
              <a:pPr>
                <a:spcBef>
                  <a:spcPct val="0"/>
                </a:spcBef>
              </a:pPr>
              <a:t>1</a:t>
            </a:fld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079023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53277" indent="-289722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5888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22443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8599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4955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301310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7666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94021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792FAFD8-BE84-4F3E-A496-763DBF603957}" type="slidenum">
              <a:rPr lang="en-US" altLang="ko-KR" smtClean="0"/>
              <a:pPr>
                <a:spcBef>
                  <a:spcPct val="0"/>
                </a:spcBef>
              </a:pPr>
              <a:t>2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4166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229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53277" indent="-289722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5888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22443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8599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4955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301310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7666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94021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B4EC9AF-CF31-459B-9451-E150C06AD598}" type="slidenum">
              <a:rPr lang="en-US" altLang="ko-KR" smtClean="0"/>
              <a:pPr>
                <a:spcBef>
                  <a:spcPct val="0"/>
                </a:spcBef>
              </a:pPr>
              <a:t>3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0686130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434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53277" indent="-289722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5888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22443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8599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4955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301310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7666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94021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91289ADE-8FA5-4A51-9F3D-99A4D7E38D1F}" type="slidenum">
              <a:rPr lang="en-US" altLang="ko-KR" smtClean="0"/>
              <a:pPr>
                <a:spcBef>
                  <a:spcPct val="0"/>
                </a:spcBef>
              </a:pPr>
              <a:t>4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9940399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84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53277" indent="-289722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5888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22443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85998" indent="-231778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4955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301310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76663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940218" indent="-231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A93AD376-EDDE-469C-BDCB-B49DCD9F3D86}" type="slidenum">
              <a:rPr lang="en-US" altLang="ko-KR" smtClean="0"/>
              <a:pPr>
                <a:spcBef>
                  <a:spcPct val="0"/>
                </a:spcBef>
              </a:pPr>
              <a:t>5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2038060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 userDrawn="1"/>
        </p:nvSpPr>
        <p:spPr bwMode="auto">
          <a:xfrm>
            <a:off x="0" y="3429000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grpSp>
        <p:nvGrpSpPr>
          <p:cNvPr id="5" name="그룹 12"/>
          <p:cNvGrpSpPr>
            <a:grpSpLocks/>
          </p:cNvGrpSpPr>
          <p:nvPr userDrawn="1"/>
        </p:nvGrpSpPr>
        <p:grpSpPr bwMode="auto">
          <a:xfrm>
            <a:off x="790575" y="511175"/>
            <a:ext cx="2455863" cy="657225"/>
            <a:chOff x="790267" y="511048"/>
            <a:chExt cx="2455626" cy="657479"/>
          </a:xfrm>
        </p:grpSpPr>
        <p:grpSp>
          <p:nvGrpSpPr>
            <p:cNvPr id="6" name="그룹 14"/>
            <p:cNvGrpSpPr>
              <a:grpSpLocks/>
            </p:cNvGrpSpPr>
            <p:nvPr userDrawn="1"/>
          </p:nvGrpSpPr>
          <p:grpSpPr bwMode="auto">
            <a:xfrm>
              <a:off x="790267" y="511048"/>
              <a:ext cx="2455626" cy="657479"/>
              <a:chOff x="661988" y="498454"/>
              <a:chExt cx="2004202" cy="603256"/>
            </a:xfrm>
          </p:grpSpPr>
          <p:cxnSp>
            <p:nvCxnSpPr>
              <p:cNvPr id="9" name="직선 연결선 8"/>
              <p:cNvCxnSpPr/>
              <p:nvPr userDrawn="1"/>
            </p:nvCxnSpPr>
            <p:spPr bwMode="auto">
              <a:xfrm>
                <a:off x="661988" y="498454"/>
                <a:ext cx="2004202" cy="1458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" name="직선 연결선 9"/>
              <p:cNvCxnSpPr/>
              <p:nvPr userDrawn="1"/>
            </p:nvCxnSpPr>
            <p:spPr bwMode="auto">
              <a:xfrm>
                <a:off x="661988" y="1100253"/>
                <a:ext cx="2004202" cy="1457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pic>
          <p:nvPicPr>
            <p:cNvPr id="7" name="그림 14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5966" y="538364"/>
              <a:ext cx="2247428" cy="610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" name="그림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" y="6477000"/>
            <a:ext cx="104933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그림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4138" y="6453188"/>
            <a:ext cx="658812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2"/>
          <p:cNvSpPr>
            <a:spLocks noGrp="1"/>
          </p:cNvSpPr>
          <p:nvPr>
            <p:ph type="ctrTitle"/>
          </p:nvPr>
        </p:nvSpPr>
        <p:spPr>
          <a:xfrm>
            <a:off x="665928" y="2000240"/>
            <a:ext cx="7280297" cy="523220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38025" y="4029076"/>
            <a:ext cx="3857653" cy="352404"/>
          </a:xfrm>
        </p:spPr>
        <p:txBody>
          <a:bodyPr/>
          <a:lstStyle>
            <a:lvl1pPr algn="l">
              <a:buNone/>
              <a:defRPr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/>
              <a:t>마스터 부제목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1721511761"/>
      </p:ext>
    </p:extLst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맑은 고딕" pitchFamily="50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0788" y="765188"/>
            <a:ext cx="9125473" cy="1665071"/>
          </a:xfrm>
        </p:spPr>
        <p:txBody>
          <a:bodyPr/>
          <a:lstStyle>
            <a:lvl1pPr marL="0" indent="0">
              <a:buNone/>
              <a:defRPr>
                <a:latin typeface="맑은 고딕" pitchFamily="50" charset="-127"/>
              </a:defRPr>
            </a:lvl1pPr>
            <a:lvl2pPr>
              <a:buNone/>
              <a:defRPr>
                <a:latin typeface="맑은 고딕" pitchFamily="50" charset="-127"/>
                <a:ea typeface="맑은 고딕" pitchFamily="50" charset="-127"/>
              </a:defRPr>
            </a:lvl2pPr>
            <a:lvl3pPr>
              <a:buNone/>
              <a:defRPr>
                <a:latin typeface="맑은 고딕" pitchFamily="50" charset="-127"/>
                <a:ea typeface="맑은 고딕" pitchFamily="50" charset="-127"/>
              </a:defRPr>
            </a:lvl3pPr>
            <a:lvl4pPr>
              <a:buNone/>
              <a:defRPr>
                <a:latin typeface="맑은 고딕" pitchFamily="50" charset="-127"/>
                <a:ea typeface="맑은 고딕" pitchFamily="50" charset="-127"/>
              </a:defRPr>
            </a:lvl4pPr>
            <a:lvl5pPr>
              <a:buNone/>
              <a:defRPr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4784714"/>
      </p:ext>
    </p:extLst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78091" y="155575"/>
            <a:ext cx="7098163" cy="33655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350782" y="765175"/>
            <a:ext cx="9125473" cy="352404"/>
          </a:xfrm>
        </p:spPr>
        <p:txBody>
          <a:bodyPr/>
          <a:lstStyle/>
          <a:p>
            <a:pPr lvl="0"/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847996050"/>
      </p:ext>
    </p:extLst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/>
          </p:nvPr>
        </p:nvSpPr>
        <p:spPr>
          <a:xfrm>
            <a:off x="350782" y="155575"/>
            <a:ext cx="9125473" cy="16450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2185378"/>
      </p:ext>
    </p:extLst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306388" y="142875"/>
            <a:ext cx="6503987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765175"/>
            <a:ext cx="91249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1" name="Line 6"/>
          <p:cNvSpPr>
            <a:spLocks noChangeShapeType="1"/>
          </p:cNvSpPr>
          <p:nvPr userDrawn="1"/>
        </p:nvSpPr>
        <p:spPr bwMode="auto">
          <a:xfrm>
            <a:off x="0" y="642938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sp>
        <p:nvSpPr>
          <p:cNvPr id="6" name="Rectangle 15"/>
          <p:cNvSpPr>
            <a:spLocks noChangeArrowheads="1"/>
          </p:cNvSpPr>
          <p:nvPr userDrawn="1"/>
        </p:nvSpPr>
        <p:spPr bwMode="auto">
          <a:xfrm>
            <a:off x="4697413" y="6626225"/>
            <a:ext cx="5111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1" hangingPunct="1">
              <a:lnSpc>
                <a:spcPct val="130000"/>
              </a:lnSpc>
              <a:defRPr/>
            </a:pPr>
            <a:r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- P</a:t>
            </a:r>
            <a:fld id="{4B1B095A-CBB3-428F-8709-75D1EFEF3700}" type="slidenum"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pPr eaLnBrk="1" latinLnBrk="1" hangingPunct="1">
                <a:lnSpc>
                  <a:spcPct val="130000"/>
                </a:lnSpc>
                <a:defRPr/>
              </a:pPr>
              <a:t>‹#›</a:t>
            </a:fld>
            <a:r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 -</a:t>
            </a:r>
          </a:p>
        </p:txBody>
      </p:sp>
      <p:cxnSp>
        <p:nvCxnSpPr>
          <p:cNvPr id="7" name="직선 연결선 6"/>
          <p:cNvCxnSpPr/>
          <p:nvPr userDrawn="1"/>
        </p:nvCxnSpPr>
        <p:spPr bwMode="auto">
          <a:xfrm>
            <a:off x="0" y="6381750"/>
            <a:ext cx="9904413" cy="1588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</p:cxnSp>
      <p:pic>
        <p:nvPicPr>
          <p:cNvPr id="1031" name="그림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6515100"/>
            <a:ext cx="95408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그림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0800" y="6480175"/>
            <a:ext cx="598488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29" r:id="rId2"/>
    <p:sldLayoutId id="2147483830" r:id="rId3"/>
    <p:sldLayoutId id="2147483831" r:id="rId4"/>
  </p:sldLayoutIdLst>
  <p:transition>
    <p:split orient="vert"/>
  </p:transition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9pPr>
    </p:titleStyle>
    <p:bodyStyle>
      <a:lvl1pPr marL="342900" indent="-3429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lang="ko-KR" altLang="en-US" sz="1300" b="1" dirty="0">
          <a:solidFill>
            <a:srgbClr val="11111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819150" indent="-28575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2pPr>
      <a:lvl3pPr marL="1227138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sz="1400" b="1">
          <a:solidFill>
            <a:srgbClr val="111111"/>
          </a:solidFill>
          <a:latin typeface="+mn-lt"/>
          <a:ea typeface="+mn-ea"/>
        </a:defRPr>
      </a:lvl3pPr>
      <a:lvl4pPr marL="1635125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»"/>
        <a:defRPr kumimoji="1" sz="1400" b="1">
          <a:solidFill>
            <a:srgbClr val="111111"/>
          </a:solidFill>
          <a:latin typeface="+mn-lt"/>
          <a:ea typeface="+mn-ea"/>
        </a:defRPr>
      </a:lvl5pPr>
      <a:lvl6pPr marL="25146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6pPr>
      <a:lvl7pPr marL="29718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7pPr>
      <a:lvl8pPr marL="34290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8pPr>
      <a:lvl9pPr marL="38862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 bwMode="auto">
          <a:xfrm>
            <a:off x="665163" y="1905000"/>
            <a:ext cx="7280275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5pPr>
            <a:lvl6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6pPr>
            <a:lvl7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7pPr>
            <a:lvl8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8pPr>
            <a:lvl9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9pPr>
          </a:lstStyle>
          <a:p>
            <a:r>
              <a:rPr lang="en-US" altLang="ko-KR" kern="0" dirty="0" smtClean="0"/>
              <a:t>TO-BE Process </a:t>
            </a:r>
            <a:r>
              <a:rPr lang="ko-KR" altLang="en-US" kern="0" dirty="0" smtClean="0"/>
              <a:t>정의서</a:t>
            </a:r>
            <a:r>
              <a:rPr lang="en-US" altLang="ko-KR" kern="0" dirty="0" smtClean="0"/>
              <a:t/>
            </a:r>
            <a:br>
              <a:rPr lang="en-US" altLang="ko-KR" kern="0" dirty="0" smtClean="0"/>
            </a:br>
            <a:r>
              <a:rPr lang="en-US" altLang="ko-KR" kern="0" dirty="0" smtClean="0"/>
              <a:t/>
            </a:r>
            <a:br>
              <a:rPr lang="en-US" altLang="ko-KR" kern="0" dirty="0" smtClean="0"/>
            </a:br>
            <a:r>
              <a:rPr lang="en-US" altLang="ko-KR" sz="2000" kern="0" dirty="0"/>
              <a:t>[</a:t>
            </a:r>
            <a:r>
              <a:rPr lang="en-US" altLang="ko-KR" sz="2000" kern="0" dirty="0" smtClean="0"/>
              <a:t>SD5.1.2 </a:t>
            </a:r>
            <a:r>
              <a:rPr lang="ko-KR" altLang="en-US" sz="2000" kern="0" dirty="0" smtClean="0"/>
              <a:t>신선식품 반품처리 </a:t>
            </a:r>
            <a:r>
              <a:rPr lang="en-US" altLang="ko-KR" sz="2000" kern="0" dirty="0" smtClean="0"/>
              <a:t>]</a:t>
            </a:r>
            <a:endParaRPr lang="ko-KR" altLang="en-US" kern="0" dirty="0" smtClean="0"/>
          </a:p>
        </p:txBody>
      </p:sp>
      <p:sp>
        <p:nvSpPr>
          <p:cNvPr id="8" name="부제목 2"/>
          <p:cNvSpPr txBox="1">
            <a:spLocks/>
          </p:cNvSpPr>
          <p:nvPr/>
        </p:nvSpPr>
        <p:spPr bwMode="auto">
          <a:xfrm>
            <a:off x="5738813" y="4029075"/>
            <a:ext cx="3857625" cy="372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r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None/>
              <a:defRPr kumimoji="1" lang="ko-KR" altLang="en-US" sz="14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819150" indent="-28575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2pPr>
            <a:lvl3pPr marL="1227138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3pPr>
            <a:lvl4pPr marL="1635125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9pPr>
          </a:lstStyle>
          <a:p>
            <a:r>
              <a:rPr lang="en-US" altLang="ko-KR" kern="0" dirty="0" smtClean="0"/>
              <a:t>Created by SD</a:t>
            </a:r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182621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79580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521021"/>
              </p:ext>
            </p:extLst>
          </p:nvPr>
        </p:nvGraphicFramePr>
        <p:xfrm>
          <a:off x="278947" y="1151278"/>
          <a:ext cx="9361487" cy="4725994"/>
        </p:xfrm>
        <a:graphic>
          <a:graphicData uri="http://schemas.openxmlformats.org/drawingml/2006/table">
            <a:tbl>
              <a:tblPr/>
              <a:tblGrid>
                <a:gridCol w="589680"/>
                <a:gridCol w="987117"/>
                <a:gridCol w="6557281"/>
                <a:gridCol w="1227409"/>
              </a:tblGrid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버전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일자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내 용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1.0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2018.03.01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최초 작성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서도석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Rectangle 175"/>
          <p:cNvSpPr>
            <a:spLocks noGrp="1" noChangeArrowheads="1"/>
          </p:cNvSpPr>
          <p:nvPr>
            <p:ph type="title"/>
          </p:nvPr>
        </p:nvSpPr>
        <p:spPr>
          <a:xfrm>
            <a:off x="306388" y="142875"/>
            <a:ext cx="6503987" cy="344488"/>
          </a:xfrm>
        </p:spPr>
        <p:txBody>
          <a:bodyPr/>
          <a:lstStyle/>
          <a:p>
            <a:r>
              <a:rPr lang="ko-KR" altLang="en-US" dirty="0"/>
              <a:t>문서 개정 이력 관리</a:t>
            </a:r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765175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문서 개정 이력 관리</a:t>
            </a:r>
            <a:endParaRPr lang="en-US" altLang="ko-KR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99038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69"/>
          <p:cNvSpPr>
            <a:spLocks noChangeArrowheads="1"/>
          </p:cNvSpPr>
          <p:nvPr/>
        </p:nvSpPr>
        <p:spPr bwMode="auto">
          <a:xfrm>
            <a:off x="271463" y="1428750"/>
            <a:ext cx="46053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marL="88900" indent="-889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프로세스 정의 및 목적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 smtClean="0">
              <a:solidFill>
                <a:schemeClr val="tx1"/>
              </a:solidFill>
            </a:endParaRPr>
          </a:p>
          <a:p>
            <a:pPr marL="228600" indent="-228600">
              <a:buFontTx/>
              <a:buAutoNum type="arabicPeriod"/>
              <a:defRPr/>
            </a:pPr>
            <a:r>
              <a:rPr lang="ko-KR" altLang="en-US" sz="1200" b="0" dirty="0" smtClean="0"/>
              <a:t>우유 및 치즈 등 신선식품은 현장 폐기가 원칙이지만</a:t>
            </a:r>
            <a:endParaRPr lang="en-US" altLang="ko-KR" sz="1200" b="0" dirty="0" smtClean="0"/>
          </a:p>
          <a:p>
            <a:pPr marL="0" indent="0">
              <a:buNone/>
              <a:defRPr/>
            </a:pPr>
            <a:r>
              <a:rPr lang="en-US" altLang="ko-KR" sz="1200" b="0" dirty="0"/>
              <a:t> </a:t>
            </a:r>
            <a:r>
              <a:rPr lang="en-US" altLang="ko-KR" sz="1200" b="0" dirty="0" smtClean="0"/>
              <a:t>    </a:t>
            </a:r>
            <a:r>
              <a:rPr lang="ko-KR" altLang="en-US" sz="1200" b="0" dirty="0" smtClean="0"/>
              <a:t>반품을 해야 하는 경우에는 </a:t>
            </a:r>
            <a:r>
              <a:rPr lang="ko-KR" altLang="en-US" sz="1200" b="0" dirty="0" err="1" smtClean="0"/>
              <a:t>오창</a:t>
            </a:r>
            <a:r>
              <a:rPr lang="ko-KR" altLang="en-US" sz="1200" b="0" dirty="0" smtClean="0"/>
              <a:t> 반환 창고로 이관 시킴</a:t>
            </a:r>
            <a:endParaRPr lang="en-US" altLang="ko-KR" sz="1200" b="0" dirty="0" smtClean="0"/>
          </a:p>
          <a:p>
            <a:pPr marL="0" indent="0">
              <a:buNone/>
              <a:defRPr/>
            </a:pPr>
            <a:endParaRPr lang="en-US" altLang="ko-KR" sz="1200" b="0" dirty="0"/>
          </a:p>
          <a:p>
            <a:pPr marL="0" indent="0">
              <a:buNone/>
              <a:defRPr/>
            </a:pPr>
            <a:r>
              <a:rPr lang="en-US" altLang="ko-KR" sz="1200" b="0" dirty="0" smtClean="0"/>
              <a:t>2. </a:t>
            </a:r>
            <a:r>
              <a:rPr lang="ko-KR" altLang="en-US" sz="1200" b="0" dirty="0" smtClean="0"/>
              <a:t>신선 식품의 우유 등의 반품은  </a:t>
            </a:r>
            <a:r>
              <a:rPr lang="en-US" altLang="ko-KR" sz="1200" b="0" dirty="0" smtClean="0"/>
              <a:t>POS</a:t>
            </a:r>
            <a:r>
              <a:rPr lang="ko-KR" altLang="en-US" sz="1200" b="0" dirty="0" smtClean="0"/>
              <a:t>를 사용하는 </a:t>
            </a:r>
            <a:r>
              <a:rPr lang="en-US" altLang="ko-KR" sz="1200" b="0" dirty="0" smtClean="0"/>
              <a:t>SIS </a:t>
            </a:r>
            <a:r>
              <a:rPr lang="ko-KR" altLang="en-US" sz="1200" b="0" dirty="0" smtClean="0"/>
              <a:t>매장</a:t>
            </a:r>
            <a:endParaRPr lang="en-US" altLang="ko-KR" sz="1200" b="0" dirty="0" smtClean="0"/>
          </a:p>
          <a:p>
            <a:pPr marL="0" indent="0">
              <a:buNone/>
              <a:defRPr/>
            </a:pPr>
            <a:r>
              <a:rPr lang="en-US" altLang="ko-KR" sz="1200" b="0" dirty="0"/>
              <a:t> </a:t>
            </a:r>
            <a:r>
              <a:rPr lang="en-US" altLang="ko-KR" sz="1200" b="0" dirty="0" smtClean="0"/>
              <a:t> </a:t>
            </a:r>
            <a:r>
              <a:rPr lang="ko-KR" altLang="en-US" sz="1200" b="0" dirty="0" smtClean="0"/>
              <a:t>에만 국한한다 </a:t>
            </a:r>
            <a:r>
              <a:rPr lang="en-US" altLang="ko-KR" sz="1200" b="0" dirty="0" smtClean="0"/>
              <a:t>( </a:t>
            </a:r>
            <a:r>
              <a:rPr lang="ko-KR" altLang="en-US" sz="1200" b="0" dirty="0" smtClean="0"/>
              <a:t>대형 유통업체 </a:t>
            </a:r>
            <a:r>
              <a:rPr lang="en-US" altLang="ko-KR" sz="1200" b="0" dirty="0" smtClean="0"/>
              <a:t>)</a:t>
            </a:r>
          </a:p>
        </p:txBody>
      </p:sp>
      <p:sp>
        <p:nvSpPr>
          <p:cNvPr id="11267" name="Rectangle 170"/>
          <p:cNvSpPr>
            <a:spLocks noChangeArrowheads="1"/>
          </p:cNvSpPr>
          <p:nvPr/>
        </p:nvSpPr>
        <p:spPr bwMode="auto">
          <a:xfrm>
            <a:off x="4989513" y="1428750"/>
            <a:ext cx="46434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선행요건 및 </a:t>
            </a:r>
            <a:r>
              <a:rPr lang="en-US" altLang="ko-KR" sz="1200" dirty="0" smtClean="0">
                <a:solidFill>
                  <a:schemeClr val="tx1"/>
                </a:solidFill>
              </a:rPr>
              <a:t>Barriers	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ko-KR" sz="8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  <a:defRPr/>
            </a:pPr>
            <a:r>
              <a:rPr lang="ko-KR" altLang="en-US" sz="1200" b="0" dirty="0" smtClean="0">
                <a:solidFill>
                  <a:schemeClr val="tx1"/>
                </a:solidFill>
              </a:rPr>
              <a:t>반품물량에 대한 사전 확정 폐기 절차를 논의한 다음</a:t>
            </a:r>
            <a:endParaRPr lang="en-US" altLang="ko-KR" sz="1200" b="0" dirty="0" smtClean="0">
              <a:solidFill>
                <a:schemeClr val="tx1"/>
              </a:solidFill>
            </a:endParaRPr>
          </a:p>
          <a:p>
            <a:pPr>
              <a:buNone/>
              <a:defRPr/>
            </a:pPr>
            <a:r>
              <a:rPr lang="en-US" altLang="ko-KR" sz="1200" b="0" dirty="0">
                <a:solidFill>
                  <a:schemeClr val="tx1"/>
                </a:solidFill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  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처리한다  </a:t>
            </a:r>
            <a:endParaRPr lang="en-US" altLang="ko-KR" sz="1200" b="0" dirty="0" smtClean="0">
              <a:solidFill>
                <a:schemeClr val="tx1"/>
              </a:solidFill>
            </a:endParaRPr>
          </a:p>
        </p:txBody>
      </p:sp>
      <p:sp>
        <p:nvSpPr>
          <p:cNvPr id="11268" name="Rectangle 171"/>
          <p:cNvSpPr>
            <a:spLocks noChangeArrowheads="1"/>
          </p:cNvSpPr>
          <p:nvPr/>
        </p:nvSpPr>
        <p:spPr bwMode="auto">
          <a:xfrm>
            <a:off x="271463" y="3929063"/>
            <a:ext cx="4605337" cy="2246312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변화 사항 요약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ko-KR" altLang="en-US" sz="1400" dirty="0" smtClean="0">
                <a:solidFill>
                  <a:schemeClr val="tx1"/>
                </a:solidFill>
              </a:rPr>
              <a:t> </a:t>
            </a:r>
            <a:r>
              <a:rPr lang="en-US" altLang="ko-KR" sz="1400" i="1" u="sng" dirty="0" smtClean="0">
                <a:solidFill>
                  <a:schemeClr val="tx1"/>
                </a:solidFill>
              </a:rPr>
              <a:t>AS-IS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i="1" u="sng" dirty="0" smtClean="0">
              <a:solidFill>
                <a:schemeClr val="tx1"/>
              </a:solidFill>
            </a:endParaRPr>
          </a:p>
        </p:txBody>
      </p:sp>
      <p:sp>
        <p:nvSpPr>
          <p:cNvPr id="11269" name="Rectangle 172"/>
          <p:cNvSpPr>
            <a:spLocks noChangeArrowheads="1"/>
          </p:cNvSpPr>
          <p:nvPr/>
        </p:nvSpPr>
        <p:spPr bwMode="auto">
          <a:xfrm>
            <a:off x="4989513" y="3929063"/>
            <a:ext cx="4643437" cy="2236787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i="1" u="sng" dirty="0" smtClean="0">
                <a:solidFill>
                  <a:schemeClr val="tx1"/>
                </a:solidFill>
              </a:rPr>
              <a:t>TO-BE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1400" i="1" u="sng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  <a:defRPr/>
            </a:pPr>
            <a:r>
              <a:rPr lang="en-US" altLang="ko-KR" sz="1200" b="0" dirty="0" smtClean="0">
                <a:solidFill>
                  <a:schemeClr val="tx1"/>
                </a:solidFill>
              </a:rPr>
              <a:t>POS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가맹점의 경우 신선 식품 과  건강식품을 동시에 취급</a:t>
            </a:r>
            <a:r>
              <a:rPr lang="en-US" altLang="ko-KR" sz="1200" b="0" dirty="0">
                <a:solidFill>
                  <a:schemeClr val="tx1"/>
                </a:solidFill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 </a:t>
            </a:r>
          </a:p>
          <a:p>
            <a:pPr>
              <a:buNone/>
              <a:defRPr/>
            </a:pPr>
            <a:r>
              <a:rPr lang="en-US" altLang="ko-KR" sz="1200" b="0" dirty="0">
                <a:solidFill>
                  <a:schemeClr val="tx1"/>
                </a:solidFill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  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하는 경우에도   주문은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“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신선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” 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과 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“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건강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”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식품을 구분</a:t>
            </a:r>
            <a:endParaRPr lang="en-US" altLang="ko-KR" sz="1200" b="0" dirty="0" smtClean="0">
              <a:solidFill>
                <a:schemeClr val="tx1"/>
              </a:solidFill>
            </a:endParaRPr>
          </a:p>
          <a:p>
            <a:pPr>
              <a:buNone/>
              <a:defRPr/>
            </a:pPr>
            <a:r>
              <a:rPr lang="en-US" altLang="ko-KR" sz="1200" b="0" dirty="0">
                <a:solidFill>
                  <a:schemeClr val="tx1"/>
                </a:solidFill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  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하여 주문을 입력함</a:t>
            </a:r>
            <a:endParaRPr lang="en-US" altLang="ko-KR" sz="1200" b="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 startAt="2"/>
              <a:defRPr/>
            </a:pPr>
            <a:r>
              <a:rPr lang="ko-KR" altLang="en-US" sz="1200" b="0" dirty="0" smtClean="0">
                <a:solidFill>
                  <a:schemeClr val="tx1"/>
                </a:solidFill>
              </a:rPr>
              <a:t>신선식품의 반품은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“</a:t>
            </a:r>
            <a:r>
              <a:rPr lang="ko-KR" altLang="en-US" sz="1200" b="0" dirty="0" err="1" smtClean="0">
                <a:solidFill>
                  <a:schemeClr val="tx1"/>
                </a:solidFill>
              </a:rPr>
              <a:t>오창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 반환 창고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“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로 입고를 시킨다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9222" name="Rectangle 17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SD5.1.2 POS</a:t>
            </a:r>
            <a:r>
              <a:rPr lang="ko-KR" altLang="en-US" dirty="0" smtClean="0"/>
              <a:t>가맹점 신선식품 반품처리</a:t>
            </a:r>
          </a:p>
        </p:txBody>
      </p:sp>
      <p:graphicFrame>
        <p:nvGraphicFramePr>
          <p:cNvPr id="8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8205981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SD5.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신선식품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SD5.1.2 POS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가맹점 신선반품 매출처리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SD5.1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신선식품관리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0280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" name="표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662866"/>
              </p:ext>
            </p:extLst>
          </p:nvPr>
        </p:nvGraphicFramePr>
        <p:xfrm>
          <a:off x="252845" y="1421348"/>
          <a:ext cx="9379881" cy="4815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5466"/>
                <a:gridCol w="5054415"/>
              </a:tblGrid>
              <a:tr h="2794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가맹점  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 POS sys. )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  sys  (</a:t>
                      </a:r>
                      <a:r>
                        <a:rPr lang="ko-KR" altLang="en-US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물류담당 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36504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268" name="제목 53"/>
          <p:cNvSpPr>
            <a:spLocks noGrp="1"/>
          </p:cNvSpPr>
          <p:nvPr>
            <p:ph type="title"/>
          </p:nvPr>
        </p:nvSpPr>
        <p:spPr>
          <a:xfrm>
            <a:off x="306388" y="145842"/>
            <a:ext cx="6503987" cy="338554"/>
          </a:xfrm>
        </p:spPr>
        <p:txBody>
          <a:bodyPr/>
          <a:lstStyle/>
          <a:p>
            <a:r>
              <a:rPr lang="en-US" altLang="ko-KR" dirty="0" smtClean="0"/>
              <a:t>SD5.1.2 </a:t>
            </a:r>
            <a:r>
              <a:rPr lang="en-US" altLang="ko-KR" dirty="0"/>
              <a:t>POS</a:t>
            </a:r>
            <a:r>
              <a:rPr lang="ko-KR" altLang="en-US" dirty="0"/>
              <a:t>가맹점 신선식품 반품처리</a:t>
            </a:r>
            <a:endParaRPr lang="ko-KR" altLang="en-US" dirty="0" smtClean="0"/>
          </a:p>
        </p:txBody>
      </p:sp>
      <p:sp>
        <p:nvSpPr>
          <p:cNvPr id="11271" name="Rectangle 33"/>
          <p:cNvSpPr>
            <a:spLocks noChangeArrowheads="1"/>
          </p:cNvSpPr>
          <p:nvPr/>
        </p:nvSpPr>
        <p:spPr bwMode="auto">
          <a:xfrm>
            <a:off x="2378075" y="115888"/>
            <a:ext cx="3392488" cy="41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ko-KR" altLang="en-US" sz="1500">
              <a:solidFill>
                <a:schemeClr val="bg1"/>
              </a:solidFill>
            </a:endParaRPr>
          </a:p>
        </p:txBody>
      </p:sp>
      <p:sp>
        <p:nvSpPr>
          <p:cNvPr id="27" name="Rectangle 71"/>
          <p:cNvSpPr>
            <a:spLocks noChangeArrowheads="1"/>
          </p:cNvSpPr>
          <p:nvPr/>
        </p:nvSpPr>
        <p:spPr bwMode="auto">
          <a:xfrm>
            <a:off x="1495822" y="2636912"/>
            <a:ext cx="1295400" cy="360000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고객정보입력</a:t>
            </a:r>
            <a:endParaRPr kumimoji="0" lang="en-US" altLang="ko-KR" sz="100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8" name="Rectangle 71"/>
          <p:cNvSpPr>
            <a:spLocks noChangeArrowheads="1"/>
          </p:cNvSpPr>
          <p:nvPr/>
        </p:nvSpPr>
        <p:spPr bwMode="auto">
          <a:xfrm>
            <a:off x="1495822" y="3357032"/>
            <a:ext cx="1295400" cy="360000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반품제</a:t>
            </a:r>
            <a:r>
              <a:rPr kumimoji="0" lang="en-US" altLang="ko-KR" sz="1000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sz="1000" dirty="0">
                <a:latin typeface="맑은 고딕" pitchFamily="50" charset="-127"/>
                <a:ea typeface="맑은 고딕" pitchFamily="50" charset="-127"/>
              </a:rPr>
              <a:t>상품입력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>
                <a:latin typeface="맑은 고딕" pitchFamily="50" charset="-127"/>
                <a:ea typeface="맑은 고딕" pitchFamily="50" charset="-127"/>
              </a:rPr>
              <a:t>(</a:t>
            </a:r>
            <a:r>
              <a:rPr kumimoji="0" lang="ko-KR" altLang="en-US" sz="1000" dirty="0">
                <a:latin typeface="맑은 고딕" pitchFamily="50" charset="-127"/>
                <a:ea typeface="맑은 고딕" pitchFamily="50" charset="-127"/>
              </a:rPr>
              <a:t>신선제품</a:t>
            </a:r>
            <a:r>
              <a:rPr kumimoji="0" lang="en-US" altLang="ko-KR" sz="1000" dirty="0"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cxnSp>
        <p:nvCxnSpPr>
          <p:cNvPr id="102" name="직선 화살표 연결선 101"/>
          <p:cNvCxnSpPr>
            <a:endCxn id="28" idx="0"/>
          </p:cNvCxnSpPr>
          <p:nvPr/>
        </p:nvCxnSpPr>
        <p:spPr bwMode="auto">
          <a:xfrm flipH="1">
            <a:off x="2143522" y="3024964"/>
            <a:ext cx="3376" cy="332068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3" name="직선 화살표 연결선 102"/>
          <p:cNvCxnSpPr>
            <a:endCxn id="77" idx="0"/>
          </p:cNvCxnSpPr>
          <p:nvPr/>
        </p:nvCxnSpPr>
        <p:spPr bwMode="auto">
          <a:xfrm>
            <a:off x="2140086" y="3768242"/>
            <a:ext cx="1145" cy="319052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6" name="Text Box 151"/>
          <p:cNvSpPr txBox="1">
            <a:spLocks noChangeArrowheads="1"/>
          </p:cNvSpPr>
          <p:nvPr/>
        </p:nvSpPr>
        <p:spPr bwMode="auto">
          <a:xfrm>
            <a:off x="2294657" y="3184716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SD5.1.2-1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7" name="Rectangle 71"/>
          <p:cNvSpPr>
            <a:spLocks noChangeArrowheads="1"/>
          </p:cNvSpPr>
          <p:nvPr/>
        </p:nvSpPr>
        <p:spPr bwMode="auto">
          <a:xfrm>
            <a:off x="1493531" y="4087294"/>
            <a:ext cx="1295400" cy="360000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ko-KR" altLang="en-US" sz="1000" dirty="0">
                <a:latin typeface="맑은 고딕" pitchFamily="50" charset="-127"/>
                <a:ea typeface="맑은 고딕" pitchFamily="50" charset="-127"/>
              </a:rPr>
              <a:t>주문저장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3" name="Rectangle 71"/>
          <p:cNvSpPr>
            <a:spLocks noChangeArrowheads="1"/>
          </p:cNvSpPr>
          <p:nvPr/>
        </p:nvSpPr>
        <p:spPr bwMode="auto">
          <a:xfrm>
            <a:off x="1493531" y="4869200"/>
            <a:ext cx="1295400" cy="360000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ko-KR" altLang="en-US" sz="1000" dirty="0">
                <a:latin typeface="맑은 고딕" pitchFamily="50" charset="-127"/>
                <a:ea typeface="맑은 고딕" pitchFamily="50" charset="-127"/>
              </a:rPr>
              <a:t>주문확정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58" name="직선 화살표 연결선 57"/>
          <p:cNvCxnSpPr/>
          <p:nvPr/>
        </p:nvCxnSpPr>
        <p:spPr bwMode="auto">
          <a:xfrm>
            <a:off x="2138941" y="4493330"/>
            <a:ext cx="1145" cy="319052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2" name="AutoShape 68"/>
          <p:cNvSpPr>
            <a:spLocks noChangeArrowheads="1"/>
          </p:cNvSpPr>
          <p:nvPr/>
        </p:nvSpPr>
        <p:spPr bwMode="auto">
          <a:xfrm rot="16200000" flipH="1" flipV="1">
            <a:off x="6903060" y="1336154"/>
            <a:ext cx="348787" cy="1942193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392366" y="2204864"/>
            <a:ext cx="180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dirty="0" smtClean="0"/>
              <a:t>반품 실적 접수 </a:t>
            </a:r>
            <a:endParaRPr lang="ko-KR" altLang="en-US" sz="1000" dirty="0"/>
          </a:p>
        </p:txBody>
      </p:sp>
      <p:sp>
        <p:nvSpPr>
          <p:cNvPr id="65" name="Rectangle 71"/>
          <p:cNvSpPr>
            <a:spLocks noChangeArrowheads="1"/>
          </p:cNvSpPr>
          <p:nvPr/>
        </p:nvSpPr>
        <p:spPr bwMode="auto">
          <a:xfrm>
            <a:off x="1493531" y="5517232"/>
            <a:ext cx="1295400" cy="360000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주문결과 수신 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7" name="Rectangle 71"/>
          <p:cNvSpPr>
            <a:spLocks noChangeArrowheads="1"/>
          </p:cNvSpPr>
          <p:nvPr/>
        </p:nvSpPr>
        <p:spPr bwMode="auto">
          <a:xfrm>
            <a:off x="6609134" y="3068960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POS </a:t>
            </a:r>
            <a:r>
              <a:rPr kumimoji="0" lang="ko-KR" altLang="en-US" sz="1000" dirty="0" smtClean="0">
                <a:solidFill>
                  <a:schemeClr val="tx1"/>
                </a:solidFill>
              </a:rPr>
              <a:t>주문 수신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sp>
        <p:nvSpPr>
          <p:cNvPr id="74" name="Rectangle 71"/>
          <p:cNvSpPr>
            <a:spLocks noChangeArrowheads="1"/>
          </p:cNvSpPr>
          <p:nvPr/>
        </p:nvSpPr>
        <p:spPr bwMode="auto">
          <a:xfrm>
            <a:off x="6609134" y="3717032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SAP </a:t>
            </a:r>
            <a:r>
              <a:rPr kumimoji="0" lang="ko-KR" altLang="en-US" sz="1000" dirty="0" smtClean="0">
                <a:solidFill>
                  <a:schemeClr val="tx1"/>
                </a:solidFill>
              </a:rPr>
              <a:t>주문 생성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sp>
        <p:nvSpPr>
          <p:cNvPr id="75" name="Rectangle 71"/>
          <p:cNvSpPr>
            <a:spLocks noChangeArrowheads="1"/>
          </p:cNvSpPr>
          <p:nvPr/>
        </p:nvSpPr>
        <p:spPr bwMode="auto">
          <a:xfrm>
            <a:off x="6609134" y="4365104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SAP </a:t>
            </a:r>
            <a:r>
              <a:rPr kumimoji="0" lang="ko-KR" altLang="en-US" sz="1000" dirty="0" smtClean="0">
                <a:solidFill>
                  <a:schemeClr val="tx1"/>
                </a:solidFill>
              </a:rPr>
              <a:t>출하 생성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sp>
        <p:nvSpPr>
          <p:cNvPr id="76" name="Rectangle 71"/>
          <p:cNvSpPr>
            <a:spLocks noChangeArrowheads="1"/>
          </p:cNvSpPr>
          <p:nvPr/>
        </p:nvSpPr>
        <p:spPr bwMode="auto">
          <a:xfrm>
            <a:off x="6609134" y="5075733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대금청구 전송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sp>
        <p:nvSpPr>
          <p:cNvPr id="78" name="Rectangle 71"/>
          <p:cNvSpPr>
            <a:spLocks noChangeArrowheads="1"/>
          </p:cNvSpPr>
          <p:nvPr/>
        </p:nvSpPr>
        <p:spPr bwMode="auto">
          <a:xfrm>
            <a:off x="6609134" y="5723805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매출결과 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POS</a:t>
            </a:r>
            <a:r>
              <a:rPr kumimoji="0" lang="ko-KR" altLang="en-US" sz="1000" dirty="0" smtClean="0">
                <a:solidFill>
                  <a:schemeClr val="tx1"/>
                </a:solidFill>
              </a:rPr>
              <a:t>전송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cxnSp>
        <p:nvCxnSpPr>
          <p:cNvPr id="23" name="꺾인 연결선 22"/>
          <p:cNvCxnSpPr>
            <a:endCxn id="65" idx="3"/>
          </p:cNvCxnSpPr>
          <p:nvPr/>
        </p:nvCxnSpPr>
        <p:spPr bwMode="auto">
          <a:xfrm rot="10800000">
            <a:off x="2788932" y="5697232"/>
            <a:ext cx="3820203" cy="180000"/>
          </a:xfrm>
          <a:prstGeom prst="bentConnector3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직선 화살표 연결선 25"/>
          <p:cNvCxnSpPr/>
          <p:nvPr/>
        </p:nvCxnSpPr>
        <p:spPr bwMode="auto">
          <a:xfrm>
            <a:off x="7256462" y="3428960"/>
            <a:ext cx="0" cy="288072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2" name="직선 화살표 연결선 81"/>
          <p:cNvCxnSpPr/>
          <p:nvPr/>
        </p:nvCxnSpPr>
        <p:spPr bwMode="auto">
          <a:xfrm>
            <a:off x="7256462" y="4077032"/>
            <a:ext cx="0" cy="288072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3" name="직선 화살표 연결선 82"/>
          <p:cNvCxnSpPr/>
          <p:nvPr/>
        </p:nvCxnSpPr>
        <p:spPr bwMode="auto">
          <a:xfrm>
            <a:off x="7256462" y="4725164"/>
            <a:ext cx="0" cy="288072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5" name="직선 화살표 연결선 84"/>
          <p:cNvCxnSpPr/>
          <p:nvPr/>
        </p:nvCxnSpPr>
        <p:spPr bwMode="auto">
          <a:xfrm>
            <a:off x="7256462" y="5435733"/>
            <a:ext cx="0" cy="288072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8" name="Text Box 151"/>
          <p:cNvSpPr txBox="1">
            <a:spLocks noChangeArrowheads="1"/>
          </p:cNvSpPr>
          <p:nvPr/>
        </p:nvSpPr>
        <p:spPr bwMode="auto">
          <a:xfrm>
            <a:off x="7363891" y="2873146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SD5.1.2-2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2" name="Text Box 151"/>
          <p:cNvSpPr txBox="1">
            <a:spLocks noChangeArrowheads="1"/>
          </p:cNvSpPr>
          <p:nvPr/>
        </p:nvSpPr>
        <p:spPr bwMode="auto">
          <a:xfrm>
            <a:off x="7363891" y="3535929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SD5.1.2-3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5" name="Text Box 151"/>
          <p:cNvSpPr txBox="1">
            <a:spLocks noChangeArrowheads="1"/>
          </p:cNvSpPr>
          <p:nvPr/>
        </p:nvSpPr>
        <p:spPr bwMode="auto">
          <a:xfrm>
            <a:off x="7363891" y="4170735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SD5.1.2-4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6" name="Text Box 151"/>
          <p:cNvSpPr txBox="1">
            <a:spLocks noChangeArrowheads="1"/>
          </p:cNvSpPr>
          <p:nvPr/>
        </p:nvSpPr>
        <p:spPr bwMode="auto">
          <a:xfrm>
            <a:off x="7363891" y="4881586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SD5.1.2-5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1" name="Text Box 151"/>
          <p:cNvSpPr txBox="1">
            <a:spLocks noChangeArrowheads="1"/>
          </p:cNvSpPr>
          <p:nvPr/>
        </p:nvSpPr>
        <p:spPr bwMode="auto">
          <a:xfrm>
            <a:off x="7363891" y="5539633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SD5.1.2-6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3" name="꺾인 연결선 2"/>
          <p:cNvCxnSpPr/>
          <p:nvPr/>
        </p:nvCxnSpPr>
        <p:spPr bwMode="auto">
          <a:xfrm rot="10800000" flipV="1">
            <a:off x="2788931" y="2348880"/>
            <a:ext cx="3317426" cy="432048"/>
          </a:xfrm>
          <a:prstGeom prst="bentConnector3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38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6602290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SD5.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신선식품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SD5.1.2 POS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가맹점 신선반품 매출처리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SD5.1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신선식품관리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9676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14"/>
          <p:cNvSpPr>
            <a:spLocks noGrp="1" noChangeArrowheads="1"/>
          </p:cNvSpPr>
          <p:nvPr>
            <p:ph type="title"/>
          </p:nvPr>
        </p:nvSpPr>
        <p:spPr>
          <a:xfrm>
            <a:off x="306388" y="145842"/>
            <a:ext cx="6503987" cy="338554"/>
          </a:xfrm>
        </p:spPr>
        <p:txBody>
          <a:bodyPr/>
          <a:lstStyle/>
          <a:p>
            <a:r>
              <a:rPr lang="en-US" altLang="ko-KR" dirty="0" smtClean="0"/>
              <a:t>SD5.1.2 </a:t>
            </a:r>
            <a:r>
              <a:rPr lang="en-US" altLang="ko-KR" dirty="0"/>
              <a:t>POS</a:t>
            </a:r>
            <a:r>
              <a:rPr lang="ko-KR" altLang="en-US" dirty="0"/>
              <a:t>가맹점 신선식품 반품처리</a:t>
            </a:r>
            <a:endParaRPr lang="ko-KR" altLang="en-US" dirty="0" smtClean="0"/>
          </a:p>
        </p:txBody>
      </p:sp>
      <p:graphicFrame>
        <p:nvGraphicFramePr>
          <p:cNvPr id="9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841518"/>
              </p:ext>
            </p:extLst>
          </p:nvPr>
        </p:nvGraphicFramePr>
        <p:xfrm>
          <a:off x="271462" y="1796827"/>
          <a:ext cx="9361487" cy="3065341"/>
        </p:xfrm>
        <a:graphic>
          <a:graphicData uri="http://schemas.openxmlformats.org/drawingml/2006/table">
            <a:tbl>
              <a:tblPr/>
              <a:tblGrid>
                <a:gridCol w="1084924"/>
                <a:gridCol w="1789023"/>
                <a:gridCol w="4183061"/>
                <a:gridCol w="931822"/>
                <a:gridCol w="1372657"/>
              </a:tblGrid>
              <a:tr h="26402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No.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Name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Description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Function</a:t>
                      </a:r>
                    </a:p>
                  </a:txBody>
                  <a:tcPr marL="99039" marR="99039" marT="0" marB="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Remarks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3412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SD5.1.2-1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algn="ctr"/>
                      <a:r>
                        <a:rPr kumimoji="0" lang="ko-KR" altLang="en-US" sz="1000" dirty="0" smtClean="0">
                          <a:latin typeface="맑은 고딕" pitchFamily="50" charset="-127"/>
                          <a:ea typeface="맑은 고딕" pitchFamily="50" charset="-127"/>
                        </a:rPr>
                        <a:t>주문 제</a:t>
                      </a:r>
                      <a:r>
                        <a:rPr kumimoji="0" lang="en-US" altLang="ko-KR" sz="1000" dirty="0" smtClean="0">
                          <a:latin typeface="맑은 고딕" pitchFamily="50" charset="-127"/>
                          <a:ea typeface="맑은 고딕" pitchFamily="50" charset="-127"/>
                        </a:rPr>
                        <a:t>/</a:t>
                      </a:r>
                      <a:r>
                        <a:rPr kumimoji="0" lang="ko-KR" altLang="en-US" sz="1000" dirty="0" smtClean="0">
                          <a:latin typeface="맑은 고딕" pitchFamily="50" charset="-127"/>
                          <a:ea typeface="맑은 고딕" pitchFamily="50" charset="-127"/>
                        </a:rPr>
                        <a:t>상품입력</a:t>
                      </a:r>
                      <a:endParaRPr kumimoji="0" lang="en-US" altLang="ko-KR" sz="100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ctr"/>
                      <a:r>
                        <a:rPr kumimoji="0" lang="en-US" altLang="ko-KR" sz="1000" dirty="0" smtClean="0"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000" dirty="0" smtClean="0">
                          <a:latin typeface="맑은 고딕" pitchFamily="50" charset="-127"/>
                          <a:ea typeface="맑은 고딕" pitchFamily="50" charset="-127"/>
                        </a:rPr>
                        <a:t>신선제품</a:t>
                      </a:r>
                      <a:r>
                        <a:rPr kumimoji="0" lang="en-US" altLang="ko-KR" sz="1000" dirty="0" smtClean="0"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시스템 내에서  신선 식품의 반품 주문을 같이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입력할 수 없도록 주문통제를 실시함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4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SD5.1.2-2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0" fontAlgn="auto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rgbClr val="11111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POS </a:t>
                      </a:r>
                      <a:r>
                        <a:rPr kumimoji="0" lang="ko-KR" altLang="en-US" sz="1000" b="1" kern="1200" dirty="0" smtClean="0">
                          <a:solidFill>
                            <a:srgbClr val="11111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주문 수신</a:t>
                      </a:r>
                      <a:endParaRPr kumimoji="0" lang="en-US" altLang="ko-KR" sz="1000" b="1" kern="1200" dirty="0" smtClean="0">
                        <a:solidFill>
                          <a:srgbClr val="11111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에서  주문입력 된 내역을 가지고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 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신선 과 건강 반품주문인지를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판단하는 내부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LOGIC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을 통해  신선 반품 프로젝트를 처리함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SD5.1.2-3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rgbClr val="11111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SAP </a:t>
                      </a:r>
                      <a:r>
                        <a:rPr kumimoji="0" lang="ko-KR" altLang="en-US" sz="1000" b="1" kern="1200" dirty="0" smtClean="0">
                          <a:solidFill>
                            <a:srgbClr val="11111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주문 생성</a:t>
                      </a:r>
                      <a:endParaRPr kumimoji="0" lang="en-US" altLang="ko-KR" sz="1000" b="1" kern="1200" dirty="0" smtClean="0">
                        <a:solidFill>
                          <a:srgbClr val="11111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신선 반품주문문서를 </a:t>
                      </a:r>
                      <a:r>
                        <a:rPr kumimoji="1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POS  </a:t>
                      </a:r>
                      <a:r>
                        <a:rPr kumimoji="1" lang="ko-KR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주문</a:t>
                      </a:r>
                      <a:r>
                        <a:rPr kumimoji="1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DATA</a:t>
                      </a:r>
                      <a:r>
                        <a:rPr kumimoji="1" lang="ko-KR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를 기반으로 처리함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152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SD5.1.2-4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0" fontAlgn="auto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rgbClr val="11111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SAP </a:t>
                      </a:r>
                      <a:r>
                        <a:rPr kumimoji="0" lang="ko-KR" altLang="en-US" sz="1000" b="1" kern="1200" dirty="0" smtClean="0">
                          <a:solidFill>
                            <a:srgbClr val="11111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출하 생성</a:t>
                      </a:r>
                      <a:endParaRPr kumimoji="0" lang="en-US" altLang="ko-KR" sz="1000" b="1" kern="1200" dirty="0" smtClean="0">
                        <a:solidFill>
                          <a:srgbClr val="11111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신선식품 전용 출하지점 </a:t>
                      </a:r>
                      <a:r>
                        <a:rPr kumimoji="1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/ </a:t>
                      </a:r>
                      <a:r>
                        <a:rPr kumimoji="1" lang="ko-KR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저장위치는 </a:t>
                      </a:r>
                      <a:r>
                        <a:rPr kumimoji="1" lang="ko-KR" altLang="en-US" sz="1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오창</a:t>
                      </a:r>
                      <a:r>
                        <a:rPr kumimoji="1" lang="ko-KR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고객반환 창고로 함</a:t>
                      </a:r>
                      <a:endParaRPr kumimoji="1" lang="en-US" altLang="ko-KR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33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SD5.1.2-5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0" fontAlgn="base" latinLnBrk="1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kern="1200" dirty="0" smtClean="0">
                          <a:solidFill>
                            <a:srgbClr val="11111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대금청구 전송</a:t>
                      </a:r>
                      <a:endParaRPr kumimoji="0" lang="en-US" altLang="ko-KR" sz="1000" b="1" kern="1200" dirty="0" smtClean="0">
                        <a:solidFill>
                          <a:srgbClr val="11111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1" lang="ko-KR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대금청구 문서를 실시함</a:t>
                      </a:r>
                      <a:endParaRPr kumimoji="1" lang="en-US" altLang="ko-KR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28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SD5.1.2-6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1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kern="1200" dirty="0" smtClean="0">
                          <a:solidFill>
                            <a:srgbClr val="11111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매출결과 </a:t>
                      </a:r>
                      <a:r>
                        <a:rPr kumimoji="0" lang="en-US" altLang="ko-KR" sz="1000" b="1" kern="1200" dirty="0" smtClean="0">
                          <a:solidFill>
                            <a:srgbClr val="11111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POS</a:t>
                      </a:r>
                      <a:r>
                        <a:rPr kumimoji="0" lang="ko-KR" altLang="en-US" sz="1000" b="1" kern="1200" dirty="0" smtClean="0">
                          <a:solidFill>
                            <a:srgbClr val="11111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전송</a:t>
                      </a:r>
                      <a:endParaRPr kumimoji="0" lang="en-US" altLang="ko-KR" sz="1000" b="1" kern="1200" dirty="0" smtClean="0">
                        <a:solidFill>
                          <a:srgbClr val="11111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대금청구 결과를 </a:t>
                      </a:r>
                      <a:r>
                        <a:rPr kumimoji="1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POS</a:t>
                      </a:r>
                      <a:r>
                        <a:rPr kumimoji="1" lang="ko-KR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에게 </a:t>
                      </a:r>
                      <a:r>
                        <a:rPr kumimoji="1" lang="ko-KR" altLang="en-US" sz="1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전송처리함</a:t>
                      </a:r>
                      <a:endParaRPr kumimoji="1" lang="ko-KR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Activity Profile</a:t>
            </a:r>
          </a:p>
        </p:txBody>
      </p:sp>
      <p:graphicFrame>
        <p:nvGraphicFramePr>
          <p:cNvPr id="6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6602290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SD5.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신선식품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SD5.1.2 POS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가맹점 신선반품 매출처리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SD5.1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신선식품관리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75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Diagram Legend</a:t>
            </a:r>
            <a:endParaRPr lang="ko-KR" altLang="en-US" smtClean="0"/>
          </a:p>
        </p:txBody>
      </p:sp>
      <p:sp>
        <p:nvSpPr>
          <p:cNvPr id="9219" name="AutoShape 48"/>
          <p:cNvSpPr>
            <a:spLocks noChangeArrowheads="1"/>
          </p:cNvSpPr>
          <p:nvPr/>
        </p:nvSpPr>
        <p:spPr bwMode="auto">
          <a:xfrm>
            <a:off x="5381625" y="3640138"/>
            <a:ext cx="1295400" cy="360000"/>
          </a:xfrm>
          <a:prstGeom prst="diamond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Decision 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cxnSp>
        <p:nvCxnSpPr>
          <p:cNvPr id="17412" name="AutoShape 49"/>
          <p:cNvCxnSpPr>
            <a:cxnSpLocks noChangeShapeType="1"/>
          </p:cNvCxnSpPr>
          <p:nvPr/>
        </p:nvCxnSpPr>
        <p:spPr bwMode="auto">
          <a:xfrm>
            <a:off x="6248400" y="2698750"/>
            <a:ext cx="2514600" cy="1474788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</p:cxnSp>
      <p:sp>
        <p:nvSpPr>
          <p:cNvPr id="9221" name="Rectangle 50"/>
          <p:cNvSpPr>
            <a:spLocks noChangeArrowheads="1"/>
          </p:cNvSpPr>
          <p:nvPr/>
        </p:nvSpPr>
        <p:spPr bwMode="auto">
          <a:xfrm>
            <a:off x="593725" y="3754438"/>
            <a:ext cx="1295400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9222" name="AutoShape 52"/>
          <p:cNvSpPr>
            <a:spLocks noChangeArrowheads="1"/>
          </p:cNvSpPr>
          <p:nvPr/>
        </p:nvSpPr>
        <p:spPr bwMode="auto">
          <a:xfrm>
            <a:off x="5813425" y="1941513"/>
            <a:ext cx="381000" cy="381000"/>
          </a:xfrm>
          <a:prstGeom prst="flowChart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9223" name="AutoShape 53"/>
          <p:cNvSpPr>
            <a:spLocks noChangeArrowheads="1"/>
          </p:cNvSpPr>
          <p:nvPr/>
        </p:nvSpPr>
        <p:spPr bwMode="auto">
          <a:xfrm>
            <a:off x="593725" y="2765425"/>
            <a:ext cx="1295400" cy="360000"/>
          </a:xfrm>
          <a:prstGeom prst="flowChartPredefinedProcess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9224" name="AutoShape 54"/>
          <p:cNvSpPr>
            <a:spLocks noChangeArrowheads="1"/>
          </p:cNvSpPr>
          <p:nvPr/>
        </p:nvSpPr>
        <p:spPr bwMode="auto">
          <a:xfrm rot="16200000">
            <a:off x="1061425" y="7169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17417" name="Text Box 55"/>
          <p:cNvSpPr txBox="1">
            <a:spLocks noChangeArrowheads="1"/>
          </p:cNvSpPr>
          <p:nvPr/>
        </p:nvSpPr>
        <p:spPr bwMode="auto">
          <a:xfrm>
            <a:off x="2451100" y="10112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선행 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(Previous Process)</a:t>
            </a:r>
          </a:p>
        </p:txBody>
      </p:sp>
      <p:sp>
        <p:nvSpPr>
          <p:cNvPr id="17418" name="Text Box 56"/>
          <p:cNvSpPr txBox="1">
            <a:spLocks noChangeArrowheads="1"/>
          </p:cNvSpPr>
          <p:nvPr/>
        </p:nvSpPr>
        <p:spPr bwMode="auto">
          <a:xfrm>
            <a:off x="2451100" y="27860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종속</a:t>
            </a:r>
            <a:r>
              <a:rPr kumimoji="0" lang="en-US" altLang="ko-KR" sz="1100">
                <a:solidFill>
                  <a:schemeClr val="tx1"/>
                </a:solidFill>
              </a:rPr>
              <a:t>(</a:t>
            </a:r>
            <a:r>
              <a:rPr kumimoji="0" lang="ko-KR" altLang="en-US" sz="1100">
                <a:solidFill>
                  <a:schemeClr val="tx1"/>
                </a:solidFill>
              </a:rPr>
              <a:t>후속</a:t>
            </a:r>
            <a:r>
              <a:rPr kumimoji="0" lang="en-US" altLang="ko-KR" sz="1100">
                <a:solidFill>
                  <a:schemeClr val="tx1"/>
                </a:solidFill>
              </a:rPr>
              <a:t>) </a:t>
            </a:r>
            <a:r>
              <a:rPr kumimoji="0" lang="ko-KR" altLang="en-US" sz="1100">
                <a:solidFill>
                  <a:schemeClr val="tx1"/>
                </a:solidFill>
              </a:rPr>
              <a:t>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(Next Process)</a:t>
            </a:r>
          </a:p>
        </p:txBody>
      </p:sp>
      <p:sp>
        <p:nvSpPr>
          <p:cNvPr id="17419" name="Text Box 57"/>
          <p:cNvSpPr txBox="1">
            <a:spLocks noChangeArrowheads="1"/>
          </p:cNvSpPr>
          <p:nvPr/>
        </p:nvSpPr>
        <p:spPr bwMode="auto">
          <a:xfrm>
            <a:off x="2451100" y="379571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Off-line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17420" name="Text Box 58"/>
          <p:cNvSpPr txBox="1">
            <a:spLocks noChangeArrowheads="1"/>
          </p:cNvSpPr>
          <p:nvPr/>
        </p:nvSpPr>
        <p:spPr bwMode="auto">
          <a:xfrm>
            <a:off x="7138988" y="3673475"/>
            <a:ext cx="17526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판단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분기 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(Decision Activity Name)</a:t>
            </a:r>
          </a:p>
        </p:txBody>
      </p:sp>
      <p:sp>
        <p:nvSpPr>
          <p:cNvPr id="17421" name="Text Box 59"/>
          <p:cNvSpPr txBox="1">
            <a:spLocks noChangeArrowheads="1"/>
          </p:cNvSpPr>
          <p:nvPr/>
        </p:nvSpPr>
        <p:spPr bwMode="auto">
          <a:xfrm>
            <a:off x="7024688" y="935038"/>
            <a:ext cx="19812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정보 </a:t>
            </a:r>
            <a:r>
              <a:rPr kumimoji="0" lang="en-US" altLang="ko-KR" sz="1100">
                <a:solidFill>
                  <a:schemeClr val="tx1"/>
                </a:solidFill>
              </a:rPr>
              <a:t>Source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(Data/Information Source)</a:t>
            </a:r>
          </a:p>
        </p:txBody>
      </p:sp>
      <p:sp>
        <p:nvSpPr>
          <p:cNvPr id="17422" name="Text Box 60"/>
          <p:cNvSpPr txBox="1">
            <a:spLocks noChangeArrowheads="1"/>
          </p:cNvSpPr>
          <p:nvPr/>
        </p:nvSpPr>
        <p:spPr bwMode="auto">
          <a:xfrm>
            <a:off x="7138988" y="18494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연결자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(Connector)</a:t>
            </a:r>
          </a:p>
        </p:txBody>
      </p:sp>
      <p:sp>
        <p:nvSpPr>
          <p:cNvPr id="17423" name="Text Box 61"/>
          <p:cNvSpPr txBox="1">
            <a:spLocks noChangeArrowheads="1"/>
          </p:cNvSpPr>
          <p:nvPr/>
        </p:nvSpPr>
        <p:spPr bwMode="auto">
          <a:xfrm>
            <a:off x="7138988" y="278447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연결선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(Connection Line)</a:t>
            </a:r>
          </a:p>
        </p:txBody>
      </p:sp>
      <p:sp>
        <p:nvSpPr>
          <p:cNvPr id="17424" name="Text Box 62"/>
          <p:cNvSpPr txBox="1">
            <a:spLocks noChangeArrowheads="1"/>
          </p:cNvSpPr>
          <p:nvPr/>
        </p:nvSpPr>
        <p:spPr bwMode="auto">
          <a:xfrm>
            <a:off x="7138988" y="47085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리포트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산출물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(Report/Output)</a:t>
            </a:r>
          </a:p>
        </p:txBody>
      </p:sp>
      <p:sp>
        <p:nvSpPr>
          <p:cNvPr id="17425" name="Text Box 63"/>
          <p:cNvSpPr txBox="1">
            <a:spLocks noChangeArrowheads="1"/>
          </p:cNvSpPr>
          <p:nvPr/>
        </p:nvSpPr>
        <p:spPr bwMode="auto">
          <a:xfrm>
            <a:off x="7138988" y="5657850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데이터베이스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시스템 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(Database/System)</a:t>
            </a:r>
          </a:p>
        </p:txBody>
      </p:sp>
      <p:sp>
        <p:nvSpPr>
          <p:cNvPr id="9234" name="AutoShape 64"/>
          <p:cNvSpPr>
            <a:spLocks noChangeArrowheads="1"/>
          </p:cNvSpPr>
          <p:nvPr/>
        </p:nvSpPr>
        <p:spPr bwMode="auto">
          <a:xfrm>
            <a:off x="5381625" y="1068388"/>
            <a:ext cx="1295400" cy="360000"/>
          </a:xfrm>
          <a:prstGeom prst="flowChartOnlineStorag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Data or Infor-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err="1" smtClean="0">
                <a:solidFill>
                  <a:schemeClr val="tx1"/>
                </a:solidFill>
              </a:rPr>
              <a:t>mation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 Source</a:t>
            </a:r>
          </a:p>
        </p:txBody>
      </p:sp>
      <p:sp>
        <p:nvSpPr>
          <p:cNvPr id="9235" name="AutoShape 65"/>
          <p:cNvSpPr>
            <a:spLocks noChangeArrowheads="1"/>
          </p:cNvSpPr>
          <p:nvPr/>
        </p:nvSpPr>
        <p:spPr bwMode="auto">
          <a:xfrm>
            <a:off x="5381625" y="4797425"/>
            <a:ext cx="1295400" cy="360000"/>
          </a:xfrm>
          <a:prstGeom prst="flowChartDocumen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Report Name</a:t>
            </a:r>
          </a:p>
        </p:txBody>
      </p:sp>
      <p:sp>
        <p:nvSpPr>
          <p:cNvPr id="9236" name="AutoShape 66"/>
          <p:cNvSpPr>
            <a:spLocks noChangeArrowheads="1"/>
          </p:cNvSpPr>
          <p:nvPr/>
        </p:nvSpPr>
        <p:spPr bwMode="auto">
          <a:xfrm>
            <a:off x="5381625" y="5595938"/>
            <a:ext cx="1295400" cy="360000"/>
          </a:xfrm>
          <a:prstGeom prst="flowChartMagneticDisk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Database or</a:t>
            </a:r>
          </a:p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System Name</a:t>
            </a:r>
          </a:p>
        </p:txBody>
      </p:sp>
      <p:sp>
        <p:nvSpPr>
          <p:cNvPr id="17429" name="Text Box 67"/>
          <p:cNvSpPr txBox="1">
            <a:spLocks noChangeArrowheads="1"/>
          </p:cNvSpPr>
          <p:nvPr/>
        </p:nvSpPr>
        <p:spPr bwMode="auto">
          <a:xfrm>
            <a:off x="2451100" y="19081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 dirty="0">
                <a:solidFill>
                  <a:schemeClr val="tx1"/>
                </a:solidFill>
              </a:rPr>
              <a:t>촉발 이벤트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(Triggering Event)</a:t>
            </a:r>
          </a:p>
        </p:txBody>
      </p:sp>
      <p:sp>
        <p:nvSpPr>
          <p:cNvPr id="9238" name="AutoShape 68"/>
          <p:cNvSpPr>
            <a:spLocks noChangeArrowheads="1"/>
          </p:cNvSpPr>
          <p:nvPr/>
        </p:nvSpPr>
        <p:spPr bwMode="auto">
          <a:xfrm rot="16200000">
            <a:off x="1061425" y="15551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Event Name</a:t>
            </a:r>
          </a:p>
        </p:txBody>
      </p:sp>
      <p:sp>
        <p:nvSpPr>
          <p:cNvPr id="17431" name="Text Box 69"/>
          <p:cNvSpPr txBox="1">
            <a:spLocks noChangeArrowheads="1"/>
          </p:cNvSpPr>
          <p:nvPr/>
        </p:nvSpPr>
        <p:spPr bwMode="auto">
          <a:xfrm>
            <a:off x="849313" y="16129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00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17432" name="Text Box 70"/>
          <p:cNvSpPr txBox="1">
            <a:spLocks noChangeArrowheads="1"/>
          </p:cNvSpPr>
          <p:nvPr/>
        </p:nvSpPr>
        <p:spPr bwMode="auto">
          <a:xfrm>
            <a:off x="2947635" y="1537494"/>
            <a:ext cx="6096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9241" name="Rectangle 71"/>
          <p:cNvSpPr>
            <a:spLocks noChangeArrowheads="1"/>
          </p:cNvSpPr>
          <p:nvPr/>
        </p:nvSpPr>
        <p:spPr bwMode="auto">
          <a:xfrm>
            <a:off x="593725" y="4648200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17434" name="Text Box 72"/>
          <p:cNvSpPr txBox="1">
            <a:spLocks noChangeArrowheads="1"/>
          </p:cNvSpPr>
          <p:nvPr/>
        </p:nvSpPr>
        <p:spPr bwMode="auto">
          <a:xfrm>
            <a:off x="2451100" y="47196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(SAP)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cxnSp>
        <p:nvCxnSpPr>
          <p:cNvPr id="9243" name="AutoShape 73"/>
          <p:cNvCxnSpPr>
            <a:cxnSpLocks noChangeShapeType="1"/>
          </p:cNvCxnSpPr>
          <p:nvPr/>
        </p:nvCxnSpPr>
        <p:spPr bwMode="auto">
          <a:xfrm flipV="1">
            <a:off x="5381625" y="2847975"/>
            <a:ext cx="865188" cy="287338"/>
          </a:xfrm>
          <a:prstGeom prst="bentConnector3">
            <a:avLst>
              <a:gd name="adj1" fmla="val 49907"/>
            </a:avLst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Rectangle 71"/>
          <p:cNvSpPr>
            <a:spLocks noChangeArrowheads="1"/>
          </p:cNvSpPr>
          <p:nvPr/>
        </p:nvSpPr>
        <p:spPr bwMode="auto">
          <a:xfrm>
            <a:off x="593725" y="5584825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en-US" altLang="ko-KR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Activity Name</a:t>
            </a:r>
          </a:p>
        </p:txBody>
      </p:sp>
      <p:sp>
        <p:nvSpPr>
          <p:cNvPr id="17437" name="Text Box 72"/>
          <p:cNvSpPr txBox="1">
            <a:spLocks noChangeArrowheads="1"/>
          </p:cNvSpPr>
          <p:nvPr/>
        </p:nvSpPr>
        <p:spPr bwMode="auto">
          <a:xfrm>
            <a:off x="2451100" y="56435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(Legacy)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30" name="Rectangle 71"/>
          <p:cNvSpPr>
            <a:spLocks noChangeArrowheads="1"/>
          </p:cNvSpPr>
          <p:nvPr/>
        </p:nvSpPr>
        <p:spPr bwMode="auto">
          <a:xfrm>
            <a:off x="1460667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WMS</a:t>
            </a:r>
          </a:p>
        </p:txBody>
      </p:sp>
      <p:sp>
        <p:nvSpPr>
          <p:cNvPr id="31" name="Rectangle 71"/>
          <p:cNvSpPr>
            <a:spLocks noChangeArrowheads="1"/>
          </p:cNvSpPr>
          <p:nvPr/>
        </p:nvSpPr>
        <p:spPr bwMode="auto">
          <a:xfrm>
            <a:off x="190444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CJ</a:t>
            </a:r>
          </a:p>
        </p:txBody>
      </p:sp>
      <p:sp>
        <p:nvSpPr>
          <p:cNvPr id="32" name="Rectangle 71"/>
          <p:cNvSpPr>
            <a:spLocks noChangeArrowheads="1"/>
          </p:cNvSpPr>
          <p:nvPr/>
        </p:nvSpPr>
        <p:spPr bwMode="auto">
          <a:xfrm>
            <a:off x="2348225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 err="1" smtClean="0">
                <a:solidFill>
                  <a:schemeClr val="bg1"/>
                </a:solidFill>
              </a:rPr>
              <a:t>용마</a:t>
            </a:r>
            <a:endParaRPr kumimoji="0" lang="en-US" altLang="ko-KR" sz="800" dirty="0" smtClean="0">
              <a:solidFill>
                <a:schemeClr val="bg1"/>
              </a:solidFill>
            </a:endParaRPr>
          </a:p>
        </p:txBody>
      </p:sp>
      <p:sp>
        <p:nvSpPr>
          <p:cNvPr id="33" name="Rectangle 71"/>
          <p:cNvSpPr>
            <a:spLocks noChangeArrowheads="1"/>
          </p:cNvSpPr>
          <p:nvPr/>
        </p:nvSpPr>
        <p:spPr bwMode="auto">
          <a:xfrm>
            <a:off x="573109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SFA</a:t>
            </a:r>
          </a:p>
        </p:txBody>
      </p:sp>
      <p:sp>
        <p:nvSpPr>
          <p:cNvPr id="34" name="Rectangle 71"/>
          <p:cNvSpPr>
            <a:spLocks noChangeArrowheads="1"/>
          </p:cNvSpPr>
          <p:nvPr/>
        </p:nvSpPr>
        <p:spPr bwMode="auto">
          <a:xfrm>
            <a:off x="1016888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 smtClean="0">
                <a:solidFill>
                  <a:schemeClr val="bg1"/>
                </a:solidFill>
              </a:rPr>
              <a:t>도매웹</a:t>
            </a:r>
            <a:endParaRPr kumimoji="0" lang="en-US" altLang="ko-KR" sz="800" dirty="0" smtClean="0">
              <a:solidFill>
                <a:schemeClr val="bg1"/>
              </a:solidFill>
            </a:endParaRPr>
          </a:p>
        </p:txBody>
      </p:sp>
      <p:sp>
        <p:nvSpPr>
          <p:cNvPr id="35" name="Rectangle 71"/>
          <p:cNvSpPr>
            <a:spLocks noChangeArrowheads="1"/>
          </p:cNvSpPr>
          <p:nvPr/>
        </p:nvSpPr>
        <p:spPr bwMode="auto">
          <a:xfrm>
            <a:off x="279200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G/W</a:t>
            </a:r>
          </a:p>
        </p:txBody>
      </p:sp>
      <p:sp>
        <p:nvSpPr>
          <p:cNvPr id="36" name="AutoShape 52"/>
          <p:cNvSpPr>
            <a:spLocks noChangeArrowheads="1"/>
          </p:cNvSpPr>
          <p:nvPr/>
        </p:nvSpPr>
        <p:spPr bwMode="auto">
          <a:xfrm>
            <a:off x="112802" y="6145691"/>
            <a:ext cx="216000" cy="216000"/>
          </a:xfrm>
          <a:prstGeom prst="flowChartConnector">
            <a:avLst/>
          </a:prstGeom>
          <a:solidFill>
            <a:srgbClr val="FFFFCC"/>
          </a:solidFill>
          <a:ln w="6350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tx1"/>
                </a:solidFill>
              </a:rPr>
              <a:t>I/F</a:t>
            </a:r>
          </a:p>
        </p:txBody>
      </p:sp>
    </p:spTree>
    <p:extLst>
      <p:ext uri="{BB962C8B-B14F-4D97-AF65-F5344CB8AC3E}">
        <p14:creationId xmlns:p14="http://schemas.microsoft.com/office/powerpoint/2010/main" val="345843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20121</TotalTime>
  <Words>462</Words>
  <Application>Microsoft Office PowerPoint</Application>
  <PresentationFormat>사용자 지정</PresentationFormat>
  <Paragraphs>172</Paragraphs>
  <Slides>6</Slides>
  <Notes>6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2" baseType="lpstr">
      <vt:lpstr>돋움</vt:lpstr>
      <vt:lpstr>맑은 고딕</vt:lpstr>
      <vt:lpstr>Arial</vt:lpstr>
      <vt:lpstr>Lucida Sans Unicode</vt:lpstr>
      <vt:lpstr>Wingdings</vt:lpstr>
      <vt:lpstr>기본 디자인</vt:lpstr>
      <vt:lpstr>PowerPoint 프레젠테이션</vt:lpstr>
      <vt:lpstr>문서 개정 이력 관리</vt:lpstr>
      <vt:lpstr>SD5.1.2 POS가맹점 신선식품 반품처리</vt:lpstr>
      <vt:lpstr>SD5.1.2 POS가맹점 신선식품 반품처리</vt:lpstr>
      <vt:lpstr>SD5.1.2 POS가맹점 신선식품 반품처리</vt:lpstr>
      <vt:lpstr>Diagram Legend</vt:lpstr>
    </vt:vector>
  </TitlesOfParts>
  <Company>BSG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To-be Process Scenario  [PP 1.1.1 연간 생산 계획]</dc:title>
  <dc:creator>SHIN</dc:creator>
  <cp:lastModifiedBy>SEODOSEOK</cp:lastModifiedBy>
  <cp:revision>1072</cp:revision>
  <cp:lastPrinted>2017-10-19T00:11:42Z</cp:lastPrinted>
  <dcterms:created xsi:type="dcterms:W3CDTF">2000-09-28T11:17:09Z</dcterms:created>
  <dcterms:modified xsi:type="dcterms:W3CDTF">2018-04-23T05:40:45Z</dcterms:modified>
</cp:coreProperties>
</file>