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23" r:id="rId1"/>
  </p:sldMasterIdLst>
  <p:notesMasterIdLst>
    <p:notesMasterId r:id="rId9"/>
  </p:notesMasterIdLst>
  <p:handoutMasterIdLst>
    <p:handoutMasterId r:id="rId10"/>
  </p:handoutMasterIdLst>
  <p:sldIdLst>
    <p:sldId id="508" r:id="rId2"/>
    <p:sldId id="509" r:id="rId3"/>
    <p:sldId id="504" r:id="rId4"/>
    <p:sldId id="505" r:id="rId5"/>
    <p:sldId id="506" r:id="rId6"/>
    <p:sldId id="507" r:id="rId7"/>
    <p:sldId id="503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302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2523" userDrawn="1">
          <p15:clr>
            <a:srgbClr val="A4A3A4"/>
          </p15:clr>
        </p15:guide>
        <p15:guide id="5" pos="897">
          <p15:clr>
            <a:srgbClr val="A4A3A4"/>
          </p15:clr>
        </p15:guide>
        <p15:guide id="6" pos="6023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DDDDD"/>
    <a:srgbClr val="0000FF"/>
    <a:srgbClr val="93E3FF"/>
    <a:srgbClr val="E57725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5" autoAdjust="0"/>
    <p:restoredTop sz="99313" autoAdjust="0"/>
  </p:normalViewPr>
  <p:slideViewPr>
    <p:cSldViewPr>
      <p:cViewPr varScale="1">
        <p:scale>
          <a:sx n="111" d="100"/>
          <a:sy n="111" d="100"/>
        </p:scale>
        <p:origin x="1662" y="96"/>
      </p:cViewPr>
      <p:guideLst>
        <p:guide orient="horz" pos="4065"/>
        <p:guide orient="horz" pos="3022"/>
        <p:guide orient="horz" pos="3203"/>
        <p:guide orient="horz" pos="2523"/>
        <p:guide pos="897"/>
        <p:guide pos="6023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DF19D38-DC21-420D-B15C-61E1B9FF6E8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04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D9867FF-284E-4F60-ACB6-6F289EE6B1A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56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fld id="{1283BE71-7C52-4AF3-8F49-79DD9272FB5F}" type="slidenum">
              <a:rPr lang="en-US" altLang="ko-KR" b="0">
                <a:latin typeface="맑은 고딕" panose="020B0503020000020004" pitchFamily="50" charset="-127"/>
                <a:ea typeface="맑은 고딕" panose="020B0503020000020004" pitchFamily="50" charset="-127"/>
              </a:rPr>
              <a:pPr/>
              <a:t>0</a:t>
            </a:fld>
            <a:endParaRPr lang="en-US" altLang="ko-KR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9664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331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fld id="{9C2BE9EE-B6A5-4024-9B86-8A8CDE50FA36}" type="slidenum">
              <a:rPr lang="en-US" altLang="ko-KR" b="0">
                <a:latin typeface="맑은 고딕" panose="020B0503020000020004" pitchFamily="50" charset="-127"/>
                <a:ea typeface="맑은 고딕" panose="020B0503020000020004" pitchFamily="50" charset="-127"/>
              </a:rPr>
              <a:pPr/>
              <a:t>1</a:t>
            </a:fld>
            <a:endParaRPr lang="en-US" altLang="ko-KR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7492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536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fld id="{58369F1E-B360-44A4-AE93-B86C89744BBF}" type="slidenum">
              <a:rPr lang="en-US" altLang="ko-KR" b="0">
                <a:latin typeface="맑은 고딕" panose="020B0503020000020004" pitchFamily="50" charset="-127"/>
                <a:ea typeface="맑은 고딕" panose="020B0503020000020004" pitchFamily="50" charset="-127"/>
              </a:rPr>
              <a:pPr/>
              <a:t>2</a:t>
            </a:fld>
            <a:endParaRPr lang="en-US" altLang="ko-KR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0753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fld id="{66FEDA93-438A-4C9F-AA2B-9A8BCEBD207A}" type="slidenum">
              <a:rPr lang="en-US" altLang="ko-KR" b="0">
                <a:latin typeface="맑은 고딕" panose="020B0503020000020004" pitchFamily="50" charset="-127"/>
                <a:ea typeface="맑은 고딕" panose="020B0503020000020004" pitchFamily="50" charset="-127"/>
              </a:rPr>
              <a:pPr/>
              <a:t>3</a:t>
            </a:fld>
            <a:endParaRPr lang="en-US" altLang="ko-KR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6932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fld id="{03CA0030-751E-4478-93F0-1FB617ED2DE8}" type="slidenum">
              <a:rPr lang="en-US" altLang="ko-KR" b="0">
                <a:latin typeface="맑은 고딕" panose="020B0503020000020004" pitchFamily="50" charset="-127"/>
                <a:ea typeface="맑은 고딕" panose="020B0503020000020004" pitchFamily="50" charset="-127"/>
              </a:rPr>
              <a:pPr/>
              <a:t>4</a:t>
            </a:fld>
            <a:endParaRPr lang="en-US" altLang="ko-KR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5451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fld id="{434655EB-E431-4FEE-8D29-FA6F42D70252}" type="slidenum">
              <a:rPr lang="en-US" altLang="ko-KR" b="0">
                <a:latin typeface="맑은 고딕" panose="020B0503020000020004" pitchFamily="50" charset="-127"/>
                <a:ea typeface="맑은 고딕" panose="020B0503020000020004" pitchFamily="50" charset="-127"/>
              </a:rPr>
              <a:pPr/>
              <a:t>5</a:t>
            </a:fld>
            <a:endParaRPr lang="en-US" altLang="ko-KR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2277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fld id="{D4EB769E-378F-43EF-8FCF-4271240349B2}" type="slidenum">
              <a:rPr lang="en-US" altLang="ko-KR" b="0">
                <a:latin typeface="맑은 고딕" panose="020B0503020000020004" pitchFamily="50" charset="-127"/>
                <a:ea typeface="맑은 고딕" panose="020B0503020000020004" pitchFamily="50" charset="-127"/>
              </a:rPr>
              <a:pPr/>
              <a:t>6</a:t>
            </a:fld>
            <a:endParaRPr lang="en-US" altLang="ko-KR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3710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6" y="4029076"/>
            <a:ext cx="3823488" cy="372410"/>
          </a:xfrm>
        </p:spPr>
        <p:txBody>
          <a:bodyPr/>
          <a:lstStyle>
            <a:lvl1pPr algn="r">
              <a:buNone/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90267" y="511048"/>
            <a:ext cx="2455626" cy="657479"/>
            <a:chOff x="790267" y="511048"/>
            <a:chExt cx="2455626" cy="657479"/>
          </a:xfrm>
        </p:grpSpPr>
        <p:grpSp>
          <p:nvGrpSpPr>
            <p:cNvPr id="12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14" name="직선 연결선 13"/>
              <p:cNvCxnSpPr/>
              <p:nvPr userDrawn="1"/>
            </p:nvCxnSpPr>
            <p:spPr bwMode="auto">
              <a:xfrm>
                <a:off x="661442" y="498454"/>
                <a:ext cx="2004748" cy="1516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직선 연결선 14"/>
              <p:cNvCxnSpPr/>
              <p:nvPr userDrawn="1"/>
            </p:nvCxnSpPr>
            <p:spPr bwMode="auto">
              <a:xfrm>
                <a:off x="661442" y="1100195"/>
                <a:ext cx="2004748" cy="1515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13" name="그림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3" y="6444828"/>
            <a:ext cx="1153285" cy="31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316" y="6453336"/>
            <a:ext cx="658410" cy="31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85115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" name="직선 연결선 5"/>
          <p:cNvCxnSpPr/>
          <p:nvPr userDrawn="1"/>
        </p:nvCxnSpPr>
        <p:spPr bwMode="auto">
          <a:xfrm>
            <a:off x="0" y="6600825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115064"/>
            <a:ext cx="6538912" cy="40011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idx="1"/>
          </p:nvPr>
        </p:nvSpPr>
        <p:spPr bwMode="auto">
          <a:xfrm>
            <a:off x="350838" y="765175"/>
            <a:ext cx="9210675" cy="37241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r>
              <a:rPr lang="ko-KR" altLang="en-US" noProof="0" dirty="0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45168983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71464" y="115064"/>
            <a:ext cx="6538912" cy="40011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210725" cy="1665071"/>
          </a:xfrm>
        </p:spPr>
        <p:txBody>
          <a:bodyPr/>
          <a:lstStyle>
            <a:lvl1pPr marL="0" indent="0">
              <a:buNone/>
              <a:defRPr sz="1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buNone/>
              <a:defRPr sz="14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buNone/>
              <a:defRPr sz="14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buNone/>
              <a:defRPr sz="14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buNone/>
              <a:defRPr sz="14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149239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114300"/>
            <a:ext cx="65389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210675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29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453970" cy="216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</a:pPr>
            <a:r>
              <a:rPr lang="en-US" altLang="ko-KR" sz="700" b="0" dirty="0">
                <a:solidFill>
                  <a:srgbClr val="969696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P</a:t>
            </a:r>
            <a:fld id="{2D85B94E-A8A2-4FE4-8E92-E03CF52771D8}" type="slidenum">
              <a:rPr lang="en-US" altLang="ko-KR" sz="700" b="0">
                <a:solidFill>
                  <a:srgbClr val="969696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418611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70" y="6514802"/>
            <a:ext cx="953128" cy="259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955" y="6479742"/>
            <a:ext cx="598555" cy="2828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89" r:id="rId3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가는각진제목체" panose="02030600000101010101" pitchFamily="18" charset="-127"/>
          <a:ea typeface="가는각진제목체" panose="02030600000101010101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가는각진제목체" panose="02030600000101010101" pitchFamily="18" charset="-127"/>
          <a:ea typeface="가는각진제목체" panose="02030600000101010101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가는각진제목체" panose="02030600000101010101" pitchFamily="18" charset="-127"/>
          <a:ea typeface="가는각진제목체" panose="02030600000101010101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가는각진제목체" panose="02030600000101010101" pitchFamily="18" charset="-127"/>
          <a:ea typeface="가는각진제목체" panose="02030600000101010101" pitchFamily="18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400" b="1" dirty="0">
          <a:solidFill>
            <a:srgbClr val="11111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1"/>
          <p:cNvSpPr>
            <a:spLocks noGrp="1"/>
          </p:cNvSpPr>
          <p:nvPr>
            <p:ph type="ctrTitle"/>
          </p:nvPr>
        </p:nvSpPr>
        <p:spPr>
          <a:xfrm>
            <a:off x="665163" y="1905000"/>
            <a:ext cx="7280275" cy="1262063"/>
          </a:xfrm>
        </p:spPr>
        <p:txBody>
          <a:bodyPr>
            <a:spAutoFit/>
          </a:bodyPr>
          <a:lstStyle/>
          <a:p>
            <a:r>
              <a:rPr lang="en-US" altLang="ko-KR" dirty="0" smtClean="0">
                <a:latin typeface="+mn-ea"/>
                <a:ea typeface="+mn-ea"/>
              </a:rPr>
              <a:t>TO-BE Process </a:t>
            </a:r>
            <a:r>
              <a:rPr lang="ko-KR" altLang="en-US" dirty="0" smtClean="0">
                <a:latin typeface="+mn-ea"/>
                <a:ea typeface="+mn-ea"/>
              </a:rPr>
              <a:t>정의서</a:t>
            </a:r>
            <a:r>
              <a:rPr lang="en-US" altLang="ko-KR" dirty="0" smtClean="0">
                <a:latin typeface="+mn-ea"/>
                <a:ea typeface="+mn-ea"/>
              </a:rPr>
              <a:t/>
            </a:r>
            <a:br>
              <a:rPr lang="en-US" altLang="ko-KR" dirty="0" smtClean="0">
                <a:latin typeface="+mn-ea"/>
                <a:ea typeface="+mn-ea"/>
              </a:rPr>
            </a:br>
            <a:r>
              <a:rPr lang="en-US" altLang="ko-KR" dirty="0" smtClean="0">
                <a:latin typeface="+mn-ea"/>
                <a:ea typeface="+mn-ea"/>
              </a:rPr>
              <a:t/>
            </a:r>
            <a:br>
              <a:rPr lang="en-US" altLang="ko-KR" dirty="0" smtClean="0">
                <a:latin typeface="+mn-ea"/>
                <a:ea typeface="+mn-ea"/>
              </a:rPr>
            </a:br>
            <a:r>
              <a:rPr lang="en-US" altLang="ko-KR" sz="2000" dirty="0" smtClean="0">
                <a:latin typeface="+mn-ea"/>
                <a:ea typeface="+mn-ea"/>
              </a:rPr>
              <a:t>[SD 1.2.1 </a:t>
            </a:r>
            <a:r>
              <a:rPr lang="ko-KR" altLang="en-US" sz="2000" dirty="0" smtClean="0">
                <a:latin typeface="+mn-ea"/>
                <a:ea typeface="+mn-ea"/>
              </a:rPr>
              <a:t>상품마스터 관리</a:t>
            </a:r>
            <a:r>
              <a:rPr lang="en-US" altLang="ko-KR" sz="2000" dirty="0" smtClean="0">
                <a:latin typeface="+mn-ea"/>
                <a:ea typeface="+mn-ea"/>
              </a:rPr>
              <a:t>]</a:t>
            </a:r>
            <a:endParaRPr lang="ko-KR" altLang="en-US" dirty="0" smtClean="0">
              <a:latin typeface="+mn-ea"/>
              <a:ea typeface="+mn-ea"/>
            </a:endParaRPr>
          </a:p>
        </p:txBody>
      </p:sp>
      <p:sp>
        <p:nvSpPr>
          <p:cNvPr id="4099" name="부제목 2"/>
          <p:cNvSpPr>
            <a:spLocks noGrp="1"/>
          </p:cNvSpPr>
          <p:nvPr>
            <p:ph type="subTitle" idx="1"/>
          </p:nvPr>
        </p:nvSpPr>
        <p:spPr>
          <a:xfrm>
            <a:off x="5738813" y="4029075"/>
            <a:ext cx="3857625" cy="373063"/>
          </a:xfrm>
        </p:spPr>
        <p:txBody>
          <a:bodyPr/>
          <a:lstStyle/>
          <a:p>
            <a:r>
              <a:rPr lang="en-US" altLang="ko-KR" dirty="0" smtClean="0">
                <a:latin typeface="+mn-ea"/>
                <a:ea typeface="+mn-ea"/>
              </a:rPr>
              <a:t>Created by SD</a:t>
            </a:r>
            <a:endParaRPr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146210"/>
              </p:ext>
            </p:extLst>
          </p:nvPr>
        </p:nvGraphicFramePr>
        <p:xfrm>
          <a:off x="344488" y="1219200"/>
          <a:ext cx="9217025" cy="4356091"/>
        </p:xfrm>
        <a:graphic>
          <a:graphicData uri="http://schemas.openxmlformats.org/drawingml/2006/table">
            <a:tbl>
              <a:tblPr/>
              <a:tblGrid>
                <a:gridCol w="580580"/>
                <a:gridCol w="971885"/>
                <a:gridCol w="6456092"/>
                <a:gridCol w="1208468"/>
              </a:tblGrid>
              <a:tr h="309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버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 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날 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76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2017.09.25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1.1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수정 작성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(POS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에서 세트상품 구성 기능을 사용하여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판매시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 종속수요품 매출 전송이 불가함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김종태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9048" marR="99048" marT="45722" marB="4572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42" name="Rectangle 28"/>
          <p:cNvSpPr>
            <a:spLocks noChangeArrowheads="1"/>
          </p:cNvSpPr>
          <p:nvPr/>
        </p:nvSpPr>
        <p:spPr bwMode="auto">
          <a:xfrm>
            <a:off x="344488" y="739775"/>
            <a:ext cx="9217025" cy="3571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ko-KR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문서 개정 이력 관리</a:t>
            </a:r>
            <a:endParaRPr lang="en-US" altLang="ko-KR" sz="16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175"/>
          <p:cNvSpPr>
            <a:spLocks noGrp="1" noChangeArrowheads="1"/>
          </p:cNvSpPr>
          <p:nvPr>
            <p:ph type="title"/>
          </p:nvPr>
        </p:nvSpPr>
        <p:spPr>
          <a:xfrm>
            <a:off x="271463" y="145842"/>
            <a:ext cx="6538912" cy="338554"/>
          </a:xfrm>
        </p:spPr>
        <p:txBody>
          <a:bodyPr/>
          <a:lstStyle/>
          <a:p>
            <a:r>
              <a:rPr lang="en-US" altLang="ko-KR" sz="1600" dirty="0" smtClean="0"/>
              <a:t>SD1.2.1 </a:t>
            </a:r>
            <a:r>
              <a:rPr lang="ko-KR" altLang="en-US" sz="1600" dirty="0" smtClean="0"/>
              <a:t>상품마스터 관리 </a:t>
            </a:r>
            <a:endParaRPr lang="ko-KR" altLang="en-US" sz="1600" dirty="0" smtClean="0">
              <a:latin typeface="+mn-ea"/>
              <a:ea typeface="+mn-ea"/>
            </a:endParaRPr>
          </a:p>
        </p:txBody>
      </p:sp>
      <p:sp>
        <p:nvSpPr>
          <p:cNvPr id="8" name="Rectangle 169"/>
          <p:cNvSpPr>
            <a:spLocks noChangeArrowheads="1"/>
          </p:cNvSpPr>
          <p:nvPr/>
        </p:nvSpPr>
        <p:spPr bwMode="auto">
          <a:xfrm>
            <a:off x="346075" y="1428750"/>
            <a:ext cx="4532313" cy="2439988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xtLst/>
        </p:spPr>
        <p:txBody>
          <a:bodyPr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  <a:latin typeface="+mn-ea"/>
                <a:ea typeface="+mn-ea"/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  <a:ea typeface="+mn-ea"/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1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100" b="0" dirty="0">
                <a:latin typeface="+mn-ea"/>
                <a:ea typeface="+mn-ea"/>
              </a:rPr>
              <a:t>신규 제품이 발생하였을 경우 </a:t>
            </a:r>
            <a:r>
              <a:rPr lang="en-US" altLang="ko-KR" sz="1100" b="0" dirty="0" smtClean="0">
                <a:latin typeface="+mn-ea"/>
                <a:ea typeface="+mn-ea"/>
              </a:rPr>
              <a:t>Shopping Mall &amp; POS </a:t>
            </a:r>
            <a:r>
              <a:rPr lang="ko-KR" altLang="en-US" sz="1100" b="0" dirty="0" smtClean="0">
                <a:latin typeface="+mn-ea"/>
                <a:ea typeface="+mn-ea"/>
              </a:rPr>
              <a:t>매장의     코드 </a:t>
            </a:r>
            <a:r>
              <a:rPr lang="ko-KR" altLang="en-US" sz="1100" b="0" dirty="0">
                <a:latin typeface="+mn-ea"/>
                <a:ea typeface="+mn-ea"/>
              </a:rPr>
              <a:t>및 관련 정보를 </a:t>
            </a:r>
            <a:r>
              <a:rPr lang="en-US" altLang="ko-KR" sz="1100" b="0" dirty="0">
                <a:latin typeface="+mn-ea"/>
                <a:ea typeface="+mn-ea"/>
              </a:rPr>
              <a:t>System</a:t>
            </a:r>
            <a:r>
              <a:rPr lang="ko-KR" altLang="en-US" sz="1100" b="0" dirty="0">
                <a:latin typeface="+mn-ea"/>
                <a:ea typeface="+mn-ea"/>
              </a:rPr>
              <a:t>에 입력하는 </a:t>
            </a:r>
            <a:r>
              <a:rPr lang="en-US" altLang="ko-KR" sz="1100" b="0" dirty="0">
                <a:latin typeface="+mn-ea"/>
                <a:ea typeface="+mn-ea"/>
              </a:rPr>
              <a:t>Process</a:t>
            </a:r>
            <a:r>
              <a:rPr lang="ko-KR" altLang="en-US" sz="1100" b="0" dirty="0" smtClean="0">
                <a:latin typeface="+mn-ea"/>
                <a:ea typeface="+mn-ea"/>
              </a:rPr>
              <a:t>이다</a:t>
            </a:r>
            <a:r>
              <a:rPr lang="en-US" altLang="ko-KR" sz="1100" b="0" dirty="0" smtClean="0">
                <a:latin typeface="+mn-ea"/>
                <a:ea typeface="+mn-ea"/>
              </a:rPr>
              <a:t>.</a:t>
            </a: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100" dirty="0" smtClean="0">
                <a:solidFill>
                  <a:srgbClr val="FF0000"/>
                </a:solidFill>
                <a:latin typeface="+mn-ea"/>
                <a:ea typeface="+mn-ea"/>
              </a:rPr>
              <a:t>상품마스터는 낱개 판매를 기준으로 하고</a:t>
            </a:r>
            <a:r>
              <a:rPr lang="en-US" altLang="ko-KR" sz="1100" dirty="0" smtClean="0">
                <a:solidFill>
                  <a:srgbClr val="FF0000"/>
                </a:solidFill>
                <a:latin typeface="+mn-ea"/>
                <a:ea typeface="+mn-ea"/>
              </a:rPr>
              <a:t>, set </a:t>
            </a:r>
            <a:r>
              <a:rPr lang="ko-KR" altLang="en-US" sz="1100" dirty="0" smtClean="0">
                <a:solidFill>
                  <a:srgbClr val="FF0000"/>
                </a:solidFill>
                <a:latin typeface="+mn-ea"/>
                <a:ea typeface="+mn-ea"/>
              </a:rPr>
              <a:t>제품이 구성이</a:t>
            </a:r>
            <a:endParaRPr lang="en-US" altLang="ko-KR" sz="11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marL="0" indent="0">
              <a:buNone/>
              <a:defRPr/>
            </a:pPr>
            <a:r>
              <a:rPr lang="en-US" altLang="ko-KR" sz="1100" dirty="0" smtClean="0">
                <a:solidFill>
                  <a:srgbClr val="FF0000"/>
                </a:solidFill>
                <a:latin typeface="+mn-ea"/>
                <a:ea typeface="+mn-ea"/>
              </a:rPr>
              <a:t>    </a:t>
            </a:r>
            <a:r>
              <a:rPr lang="ko-KR" altLang="en-US" sz="1100" dirty="0" smtClean="0">
                <a:solidFill>
                  <a:srgbClr val="FF0000"/>
                </a:solidFill>
                <a:latin typeface="+mn-ea"/>
                <a:ea typeface="+mn-ea"/>
              </a:rPr>
              <a:t>될 때는 신규제품</a:t>
            </a:r>
            <a:r>
              <a:rPr lang="en-US" altLang="ko-KR" sz="1100" dirty="0" smtClean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ko-KR" altLang="en-US" sz="1100" dirty="0" smtClean="0">
                <a:solidFill>
                  <a:srgbClr val="FF0000"/>
                </a:solidFill>
                <a:latin typeface="+mn-ea"/>
                <a:ea typeface="+mn-ea"/>
              </a:rPr>
              <a:t>상품</a:t>
            </a:r>
            <a:r>
              <a:rPr lang="en-US" altLang="ko-KR" sz="1100" dirty="0" smtClean="0">
                <a:solidFill>
                  <a:srgbClr val="FF0000"/>
                </a:solidFill>
                <a:latin typeface="+mn-ea"/>
                <a:ea typeface="+mn-ea"/>
              </a:rPr>
              <a:t>) </a:t>
            </a:r>
            <a:r>
              <a:rPr lang="ko-KR" altLang="en-US" sz="1100" dirty="0" smtClean="0">
                <a:solidFill>
                  <a:srgbClr val="FF0000"/>
                </a:solidFill>
                <a:latin typeface="+mn-ea"/>
                <a:ea typeface="+mn-ea"/>
              </a:rPr>
              <a:t>코드를 </a:t>
            </a:r>
            <a:r>
              <a:rPr lang="ko-KR" altLang="en-US" sz="1100" dirty="0" err="1" smtClean="0">
                <a:solidFill>
                  <a:srgbClr val="FF0000"/>
                </a:solidFill>
                <a:latin typeface="+mn-ea"/>
                <a:ea typeface="+mn-ea"/>
              </a:rPr>
              <a:t>채번한다</a:t>
            </a:r>
            <a:r>
              <a:rPr lang="en-US" altLang="ko-KR" sz="1100" b="0" dirty="0" smtClean="0">
                <a:solidFill>
                  <a:srgbClr val="FF0000"/>
                </a:solidFill>
                <a:latin typeface="+mn-ea"/>
                <a:ea typeface="+mn-ea"/>
              </a:rPr>
              <a:t>. (</a:t>
            </a:r>
            <a:r>
              <a:rPr lang="ko-KR" altLang="en-US" sz="1100" b="0" dirty="0" smtClean="0">
                <a:solidFill>
                  <a:srgbClr val="FF0000"/>
                </a:solidFill>
                <a:latin typeface="+mn-ea"/>
                <a:ea typeface="+mn-ea"/>
              </a:rPr>
              <a:t>즉 모든 제</a:t>
            </a:r>
            <a:r>
              <a:rPr lang="en-US" altLang="ko-KR" sz="1100" b="0" dirty="0" smtClean="0">
                <a:solidFill>
                  <a:srgbClr val="FF0000"/>
                </a:solidFill>
                <a:latin typeface="+mn-ea"/>
                <a:ea typeface="+mn-ea"/>
              </a:rPr>
              <a:t>/</a:t>
            </a:r>
            <a:r>
              <a:rPr lang="ko-KR" altLang="en-US" sz="1100" b="0" dirty="0" smtClean="0">
                <a:solidFill>
                  <a:srgbClr val="FF0000"/>
                </a:solidFill>
                <a:latin typeface="+mn-ea"/>
                <a:ea typeface="+mn-ea"/>
              </a:rPr>
              <a:t>상품은</a:t>
            </a:r>
            <a:endParaRPr lang="en-US" altLang="ko-KR" sz="1100" b="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marL="0" indent="0">
              <a:buNone/>
              <a:defRPr/>
            </a:pPr>
            <a:r>
              <a:rPr lang="en-US" altLang="ko-KR" sz="1100" b="0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en-US" altLang="ko-KR" sz="1100" b="0" dirty="0" smtClean="0">
                <a:solidFill>
                  <a:srgbClr val="FF0000"/>
                </a:solidFill>
                <a:latin typeface="+mn-ea"/>
                <a:ea typeface="+mn-ea"/>
              </a:rPr>
              <a:t>    </a:t>
            </a:r>
            <a:r>
              <a:rPr lang="ko-KR" altLang="en-US" sz="1100" b="0" dirty="0" smtClean="0">
                <a:solidFill>
                  <a:srgbClr val="FF0000"/>
                </a:solidFill>
                <a:latin typeface="+mn-ea"/>
                <a:ea typeface="+mn-ea"/>
              </a:rPr>
              <a:t>낱개의 개별코드로 관리 한다</a:t>
            </a:r>
            <a:r>
              <a:rPr lang="en-US" altLang="ko-KR" sz="1100" b="0" dirty="0" smtClean="0">
                <a:solidFill>
                  <a:srgbClr val="FF0000"/>
                </a:solidFill>
                <a:latin typeface="+mn-ea"/>
                <a:ea typeface="+mn-ea"/>
              </a:rPr>
              <a:t>.)</a:t>
            </a:r>
            <a:endParaRPr lang="en-US" altLang="ko-KR" sz="1100" b="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9" name="Rectangle 170"/>
          <p:cNvSpPr>
            <a:spLocks noChangeArrowheads="1"/>
          </p:cNvSpPr>
          <p:nvPr/>
        </p:nvSpPr>
        <p:spPr bwMode="auto">
          <a:xfrm>
            <a:off x="4991100" y="1428750"/>
            <a:ext cx="4570413" cy="2439988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xtLst/>
        </p:spPr>
        <p:txBody>
          <a:bodyPr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  <a:latin typeface="+mn-ea"/>
                <a:ea typeface="+mn-ea"/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  <a:ea typeface="+mn-ea"/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  <a:ea typeface="+mn-ea"/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100" b="0" dirty="0">
                <a:latin typeface="+mn-ea"/>
                <a:ea typeface="+mn-ea"/>
              </a:rPr>
              <a:t>일정 주기는 없으며 신규 제품의 발생 때마다 생성한다</a:t>
            </a:r>
            <a:r>
              <a:rPr lang="en-US" altLang="ko-KR" sz="1100" b="0" dirty="0" smtClean="0">
                <a:latin typeface="+mn-ea"/>
                <a:ea typeface="+mn-ea"/>
              </a:rPr>
              <a:t>.</a:t>
            </a: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100" b="0" dirty="0"/>
              <a:t>등록된 상품마스터에 행사 상품에 대한 할인</a:t>
            </a:r>
            <a:r>
              <a:rPr lang="en-US" altLang="ko-KR" sz="1100" b="0" dirty="0"/>
              <a:t>/</a:t>
            </a:r>
            <a:r>
              <a:rPr lang="ko-KR" altLang="en-US" sz="1100" b="0" dirty="0" smtClean="0"/>
              <a:t>할증은 </a:t>
            </a:r>
            <a:r>
              <a:rPr lang="en-US" altLang="ko-KR" sz="1100" b="0" dirty="0" smtClean="0"/>
              <a:t>POS</a:t>
            </a:r>
            <a:r>
              <a:rPr lang="ko-KR" altLang="en-US" sz="1100" b="0" dirty="0" smtClean="0"/>
              <a:t>와 </a:t>
            </a:r>
            <a:r>
              <a:rPr lang="en-US" altLang="ko-KR" sz="1100" b="0" dirty="0" smtClean="0"/>
              <a:t>MALL </a:t>
            </a:r>
            <a:r>
              <a:rPr lang="ko-KR" altLang="en-US" sz="1100" b="0" dirty="0" smtClean="0"/>
              <a:t>시스템에서 각각 관리한다</a:t>
            </a:r>
            <a:r>
              <a:rPr lang="en-US" altLang="ko-KR" sz="1100" b="0" dirty="0" smtClean="0"/>
              <a:t>.</a:t>
            </a:r>
            <a:endParaRPr lang="ko-KR" altLang="en-US" sz="1100" b="0" dirty="0"/>
          </a:p>
          <a:p>
            <a:pPr>
              <a:buNone/>
              <a:defRPr/>
            </a:pPr>
            <a:endParaRPr lang="en-US" altLang="ko-KR" sz="1100" b="0" dirty="0" smtClean="0">
              <a:latin typeface="+mn-ea"/>
              <a:ea typeface="+mn-ea"/>
            </a:endParaRPr>
          </a:p>
          <a:p>
            <a:pPr marL="182563" indent="-182563">
              <a:buFontTx/>
              <a:buAutoNum type="arabicPeriod"/>
              <a:defRPr/>
            </a:pPr>
            <a:endParaRPr lang="en-US" altLang="ko-KR" sz="1100" b="0" dirty="0" smtClean="0">
              <a:latin typeface="+mn-ea"/>
              <a:ea typeface="+mn-ea"/>
            </a:endParaRPr>
          </a:p>
          <a:p>
            <a:pPr marL="182563" indent="-182563">
              <a:buFontTx/>
              <a:buAutoNum type="arabicPeriod"/>
              <a:defRPr/>
            </a:pPr>
            <a:endParaRPr lang="en-US" altLang="ko-KR" sz="1100" b="0" dirty="0">
              <a:latin typeface="+mn-ea"/>
              <a:ea typeface="+mn-ea"/>
            </a:endParaRPr>
          </a:p>
        </p:txBody>
      </p:sp>
      <p:sp>
        <p:nvSpPr>
          <p:cNvPr id="10" name="Rectangle 171"/>
          <p:cNvSpPr>
            <a:spLocks noChangeArrowheads="1"/>
          </p:cNvSpPr>
          <p:nvPr/>
        </p:nvSpPr>
        <p:spPr bwMode="auto">
          <a:xfrm>
            <a:off x="344488" y="3929063"/>
            <a:ext cx="4533900" cy="239054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xtLst/>
        </p:spPr>
        <p:txBody>
          <a:bodyPr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  <a:latin typeface="+mn-ea"/>
                <a:ea typeface="+mn-ea"/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  <a:ea typeface="+mn-ea"/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14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  <a:latin typeface="+mn-ea"/>
                <a:ea typeface="+mn-ea"/>
              </a:rPr>
              <a:t>AS-IS</a:t>
            </a:r>
          </a:p>
          <a:p>
            <a:pPr latinLnBrk="0">
              <a:lnSpc>
                <a:spcPct val="100000"/>
              </a:lnSpc>
              <a:buClr>
                <a:schemeClr val="tx1"/>
              </a:buClr>
              <a:buNone/>
              <a:defRPr/>
            </a:pPr>
            <a:endParaRPr lang="en-US" altLang="ko-KR" sz="1100" b="0" dirty="0" smtClean="0">
              <a:latin typeface="+mn-ea"/>
              <a:ea typeface="+mn-ea"/>
            </a:endParaRPr>
          </a:p>
          <a:p>
            <a:pPr marL="228600" indent="-228600" latinLnBrk="0">
              <a:lnSpc>
                <a:spcPct val="100000"/>
              </a:lnSpc>
              <a:buFont typeface="Wingdings" pitchFamily="2" charset="2"/>
              <a:buAutoNum type="arabicPeriod"/>
              <a:defRPr/>
            </a:pPr>
            <a:endParaRPr lang="en-US" altLang="ko-KR" sz="1100" b="0" dirty="0" smtClean="0">
              <a:latin typeface="+mn-ea"/>
              <a:ea typeface="+mn-ea"/>
            </a:endParaRPr>
          </a:p>
        </p:txBody>
      </p:sp>
      <p:sp>
        <p:nvSpPr>
          <p:cNvPr id="11" name="Rectangle 172"/>
          <p:cNvSpPr>
            <a:spLocks noChangeArrowheads="1"/>
          </p:cNvSpPr>
          <p:nvPr/>
        </p:nvSpPr>
        <p:spPr bwMode="auto">
          <a:xfrm>
            <a:off x="4989513" y="3929063"/>
            <a:ext cx="4572000" cy="2380257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xtLst/>
        </p:spPr>
        <p:txBody>
          <a:bodyPr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  <a:latin typeface="+mn-ea"/>
                <a:ea typeface="+mn-ea"/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100" b="0" dirty="0">
              <a:latin typeface="+mn-ea"/>
              <a:ea typeface="+mn-ea"/>
            </a:endParaRPr>
          </a:p>
          <a:p>
            <a:pPr marL="182563" indent="-182563" latinLnBrk="0">
              <a:lnSpc>
                <a:spcPct val="100000"/>
              </a:lnSpc>
              <a:buFont typeface="Wingdings" pitchFamily="2" charset="2"/>
              <a:buAutoNum type="arabicPeriod"/>
              <a:defRPr/>
            </a:pPr>
            <a:r>
              <a:rPr lang="ko-KR" altLang="en-US" sz="1100" b="0" dirty="0" smtClean="0">
                <a:latin typeface="+mn-ea"/>
                <a:ea typeface="+mn-ea"/>
              </a:rPr>
              <a:t>신규 등록 요청부서에서 </a:t>
            </a:r>
            <a:r>
              <a:rPr lang="en-US" altLang="ko-KR" sz="1100" b="0" dirty="0" smtClean="0">
                <a:latin typeface="+mn-ea"/>
                <a:ea typeface="+mn-ea"/>
              </a:rPr>
              <a:t>IT</a:t>
            </a:r>
            <a:r>
              <a:rPr lang="ko-KR" altLang="en-US" sz="1100" b="0" dirty="0" smtClean="0">
                <a:latin typeface="+mn-ea"/>
                <a:ea typeface="+mn-ea"/>
              </a:rPr>
              <a:t>팀 </a:t>
            </a:r>
            <a:r>
              <a:rPr lang="en-US" altLang="ko-KR" sz="1100" b="0" dirty="0" smtClean="0">
                <a:latin typeface="+mn-ea"/>
                <a:ea typeface="+mn-ea"/>
              </a:rPr>
              <a:t>( </a:t>
            </a:r>
            <a:r>
              <a:rPr lang="ko-KR" altLang="en-US" sz="1100" b="0" dirty="0" smtClean="0">
                <a:latin typeface="+mn-ea"/>
                <a:ea typeface="+mn-ea"/>
              </a:rPr>
              <a:t>마스터 관리조직 </a:t>
            </a:r>
            <a:r>
              <a:rPr lang="en-US" altLang="ko-KR" sz="1100" b="0" dirty="0" smtClean="0">
                <a:latin typeface="+mn-ea"/>
                <a:ea typeface="+mn-ea"/>
              </a:rPr>
              <a:t>)</a:t>
            </a:r>
            <a:r>
              <a:rPr lang="ko-KR" altLang="en-US" sz="1100" b="0" dirty="0" smtClean="0">
                <a:latin typeface="+mn-ea"/>
                <a:ea typeface="+mn-ea"/>
              </a:rPr>
              <a:t>으로 요청</a:t>
            </a:r>
          </a:p>
          <a:p>
            <a:pPr marL="182563" indent="-182563" latinLnBrk="0">
              <a:lnSpc>
                <a:spcPct val="100000"/>
              </a:lnSpc>
              <a:buFont typeface="Wingdings" pitchFamily="2" charset="2"/>
              <a:buAutoNum type="arabicPeriod"/>
              <a:defRPr/>
            </a:pPr>
            <a:r>
              <a:rPr lang="ko-KR" altLang="en-US" sz="1100" b="0" dirty="0" smtClean="0">
                <a:latin typeface="+mn-ea"/>
                <a:ea typeface="+mn-ea"/>
              </a:rPr>
              <a:t>신품 등록요청은 </a:t>
            </a:r>
            <a:r>
              <a:rPr lang="en-US" altLang="ko-KR" sz="1100" b="0" dirty="0" smtClean="0">
                <a:latin typeface="+mn-ea"/>
                <a:ea typeface="+mn-ea"/>
              </a:rPr>
              <a:t>EXCEL Fill-Up Sheet</a:t>
            </a:r>
            <a:r>
              <a:rPr lang="ko-KR" altLang="en-US" sz="1100" b="0" dirty="0" smtClean="0">
                <a:latin typeface="+mn-ea"/>
                <a:ea typeface="+mn-ea"/>
              </a:rPr>
              <a:t>로 작성한다</a:t>
            </a:r>
            <a:r>
              <a:rPr lang="en-US" altLang="ko-KR" sz="1100" b="0" dirty="0" smtClean="0">
                <a:latin typeface="+mn-ea"/>
                <a:ea typeface="+mn-ea"/>
              </a:rPr>
              <a:t>.</a:t>
            </a:r>
          </a:p>
          <a:p>
            <a:pPr marL="182563" indent="-182563" latinLnBrk="0">
              <a:lnSpc>
                <a:spcPct val="100000"/>
              </a:lnSpc>
              <a:buFont typeface="Wingdings" pitchFamily="2" charset="2"/>
              <a:buAutoNum type="arabicPeriod"/>
              <a:defRPr/>
            </a:pPr>
            <a:r>
              <a:rPr lang="en-US" altLang="ko-KR" sz="1100" b="0" dirty="0" smtClean="0">
                <a:latin typeface="+mn-ea"/>
                <a:ea typeface="+mn-ea"/>
              </a:rPr>
              <a:t>Mall &amp; POS </a:t>
            </a:r>
            <a:r>
              <a:rPr lang="ko-KR" altLang="en-US" sz="1100" b="0" dirty="0" smtClean="0">
                <a:latin typeface="+mn-ea"/>
                <a:ea typeface="+mn-ea"/>
              </a:rPr>
              <a:t>시스템 관리자는 </a:t>
            </a:r>
            <a:r>
              <a:rPr lang="en-US" altLang="ko-KR" sz="1100" b="0" dirty="0" smtClean="0">
                <a:latin typeface="+mn-ea"/>
                <a:ea typeface="+mn-ea"/>
              </a:rPr>
              <a:t>SAP </a:t>
            </a:r>
            <a:r>
              <a:rPr lang="ko-KR" altLang="en-US" sz="1100" b="0" dirty="0" smtClean="0">
                <a:latin typeface="+mn-ea"/>
                <a:ea typeface="+mn-ea"/>
              </a:rPr>
              <a:t>및 </a:t>
            </a:r>
            <a:r>
              <a:rPr lang="en-US" altLang="ko-KR" sz="1100" b="0" dirty="0" smtClean="0">
                <a:latin typeface="+mn-ea"/>
                <a:ea typeface="+mn-ea"/>
              </a:rPr>
              <a:t>Mall / POS</a:t>
            </a:r>
            <a:r>
              <a:rPr lang="ko-KR" altLang="en-US" sz="1100" b="0" dirty="0" smtClean="0">
                <a:latin typeface="+mn-ea"/>
                <a:ea typeface="+mn-ea"/>
              </a:rPr>
              <a:t>의 등록여부를</a:t>
            </a:r>
            <a:endParaRPr lang="en-US" altLang="ko-KR" sz="1100" b="0" dirty="0" smtClean="0">
              <a:latin typeface="+mn-ea"/>
              <a:ea typeface="+mn-ea"/>
            </a:endParaRPr>
          </a:p>
          <a:p>
            <a:pPr latinLnBrk="0">
              <a:lnSpc>
                <a:spcPct val="100000"/>
              </a:lnSpc>
              <a:buNone/>
              <a:defRPr/>
            </a:pPr>
            <a:r>
              <a:rPr lang="en-US" altLang="ko-KR" sz="1100" b="0" dirty="0">
                <a:latin typeface="+mn-ea"/>
                <a:ea typeface="+mn-ea"/>
              </a:rPr>
              <a:t> </a:t>
            </a:r>
            <a:r>
              <a:rPr lang="en-US" altLang="ko-KR" sz="1100" b="0" dirty="0" smtClean="0">
                <a:latin typeface="+mn-ea"/>
                <a:ea typeface="+mn-ea"/>
              </a:rPr>
              <a:t>  </a:t>
            </a:r>
            <a:r>
              <a:rPr lang="ko-KR" altLang="en-US" sz="1100" b="0" dirty="0" smtClean="0">
                <a:latin typeface="+mn-ea"/>
                <a:ea typeface="+mn-ea"/>
              </a:rPr>
              <a:t>반드시 확인한 다음 상품판매 개시를 한다</a:t>
            </a:r>
            <a:r>
              <a:rPr lang="en-US" altLang="ko-KR" sz="1100" b="0" dirty="0" smtClean="0">
                <a:latin typeface="+mn-ea"/>
                <a:ea typeface="+mn-ea"/>
              </a:rPr>
              <a:t>.</a:t>
            </a:r>
          </a:p>
          <a:p>
            <a:pPr latinLnBrk="0">
              <a:lnSpc>
                <a:spcPct val="100000"/>
              </a:lnSpc>
              <a:buNone/>
              <a:defRPr/>
            </a:pPr>
            <a:r>
              <a:rPr lang="en-US" altLang="ko-KR" sz="1100" b="0" dirty="0" smtClean="0">
                <a:latin typeface="+mn-ea"/>
                <a:ea typeface="+mn-ea"/>
              </a:rPr>
              <a:t>4. Shopping Mall &amp; POS </a:t>
            </a:r>
            <a:r>
              <a:rPr lang="ko-KR" altLang="en-US" sz="1100" b="0" dirty="0" smtClean="0">
                <a:latin typeface="+mn-ea"/>
                <a:ea typeface="+mn-ea"/>
              </a:rPr>
              <a:t>상품에 </a:t>
            </a:r>
            <a:r>
              <a:rPr lang="en-US" altLang="ko-KR" sz="1100" b="0" dirty="0" smtClean="0">
                <a:latin typeface="+mn-ea"/>
                <a:ea typeface="+mn-ea"/>
              </a:rPr>
              <a:t> </a:t>
            </a:r>
            <a:r>
              <a:rPr lang="ko-KR" altLang="en-US" sz="1100" b="0" dirty="0" smtClean="0">
                <a:latin typeface="+mn-ea"/>
                <a:ea typeface="+mn-ea"/>
              </a:rPr>
              <a:t>대한 공급업체 마스터 </a:t>
            </a:r>
            <a:r>
              <a:rPr lang="en-US" altLang="ko-KR" sz="1100" b="0" dirty="0" smtClean="0">
                <a:latin typeface="+mn-ea"/>
                <a:ea typeface="+mn-ea"/>
              </a:rPr>
              <a:t>/ </a:t>
            </a:r>
            <a:r>
              <a:rPr lang="ko-KR" altLang="en-US" sz="1100" b="0" dirty="0" smtClean="0">
                <a:latin typeface="+mn-ea"/>
                <a:ea typeface="+mn-ea"/>
              </a:rPr>
              <a:t>구매처</a:t>
            </a:r>
            <a:endParaRPr lang="en-US" altLang="ko-KR" sz="1100" b="0" dirty="0" smtClean="0">
              <a:latin typeface="+mn-ea"/>
              <a:ea typeface="+mn-ea"/>
            </a:endParaRPr>
          </a:p>
          <a:p>
            <a:pPr latinLnBrk="0">
              <a:lnSpc>
                <a:spcPct val="100000"/>
              </a:lnSpc>
              <a:buNone/>
              <a:defRPr/>
            </a:pPr>
            <a:r>
              <a:rPr lang="en-US" altLang="ko-KR" sz="1100" b="0" dirty="0">
                <a:latin typeface="+mn-ea"/>
                <a:ea typeface="+mn-ea"/>
              </a:rPr>
              <a:t> </a:t>
            </a:r>
            <a:r>
              <a:rPr lang="en-US" altLang="ko-KR" sz="1100" b="0" dirty="0" smtClean="0">
                <a:latin typeface="+mn-ea"/>
                <a:ea typeface="+mn-ea"/>
              </a:rPr>
              <a:t>  </a:t>
            </a:r>
            <a:r>
              <a:rPr lang="ko-KR" altLang="en-US" sz="1100" b="0" dirty="0" smtClean="0">
                <a:latin typeface="+mn-ea"/>
                <a:ea typeface="+mn-ea"/>
              </a:rPr>
              <a:t>마스터를 같이 해당 마스터  관리 조직에 요청한다</a:t>
            </a:r>
            <a:r>
              <a:rPr lang="en-US" altLang="ko-KR" sz="1100" b="0" dirty="0" smtClean="0">
                <a:latin typeface="+mn-ea"/>
                <a:ea typeface="+mn-ea"/>
              </a:rPr>
              <a:t>.</a:t>
            </a:r>
          </a:p>
          <a:p>
            <a:pPr latinLnBrk="0">
              <a:lnSpc>
                <a:spcPct val="100000"/>
              </a:lnSpc>
              <a:buNone/>
              <a:defRPr/>
            </a:pPr>
            <a:r>
              <a:rPr lang="en-US" altLang="ko-KR" sz="1100" b="0" dirty="0">
                <a:latin typeface="+mn-ea"/>
                <a:ea typeface="+mn-ea"/>
              </a:rPr>
              <a:t> </a:t>
            </a:r>
            <a:r>
              <a:rPr lang="en-US" altLang="ko-KR" sz="1100" b="0" dirty="0" smtClean="0">
                <a:latin typeface="+mn-ea"/>
                <a:ea typeface="+mn-ea"/>
              </a:rPr>
              <a:t>  ( </a:t>
            </a:r>
            <a:r>
              <a:rPr lang="ko-KR" altLang="en-US" sz="1100" b="0" dirty="0" smtClean="0">
                <a:latin typeface="+mn-ea"/>
                <a:ea typeface="+mn-ea"/>
              </a:rPr>
              <a:t>요청양식 </a:t>
            </a:r>
            <a:r>
              <a:rPr lang="en-US" altLang="ko-KR" sz="1100" b="0" dirty="0" smtClean="0">
                <a:latin typeface="+mn-ea"/>
                <a:ea typeface="+mn-ea"/>
                <a:sym typeface="Wingdings" panose="05000000000000000000" pitchFamily="2" charset="2"/>
              </a:rPr>
              <a:t> Excel Fill-Up Sheet )</a:t>
            </a:r>
            <a:endParaRPr lang="en-US" altLang="ko-KR" sz="1100" b="0" dirty="0" smtClean="0">
              <a:latin typeface="+mn-ea"/>
              <a:ea typeface="+mn-ea"/>
            </a:endParaRP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433941"/>
              </p:ext>
            </p:extLst>
          </p:nvPr>
        </p:nvGraphicFramePr>
        <p:xfrm>
          <a:off x="350838" y="765175"/>
          <a:ext cx="9210676" cy="539750"/>
        </p:xfrm>
        <a:graphic>
          <a:graphicData uri="http://schemas.openxmlformats.org/drawingml/2006/table">
            <a:tbl>
              <a:tblPr/>
              <a:tblGrid>
                <a:gridCol w="795964"/>
                <a:gridCol w="1645164"/>
                <a:gridCol w="720080"/>
                <a:gridCol w="3031980"/>
                <a:gridCol w="981907"/>
                <a:gridCol w="981907"/>
                <a:gridCol w="1053674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SD 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SD 1.2.1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상품마스터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SD 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자재마스터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2017.09.25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44488" y="1500188"/>
            <a:ext cx="9217025" cy="480913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+mn-ea"/>
              <a:ea typeface="+mn-ea"/>
            </a:endParaRPr>
          </a:p>
        </p:txBody>
      </p:sp>
      <p:sp>
        <p:nvSpPr>
          <p:cNvPr id="8197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latinLnBrk="1" hangingPunct="1"/>
            <a:endParaRPr lang="ko-KR" altLang="en-US" sz="150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8225" name="Rectangle 175"/>
          <p:cNvSpPr>
            <a:spLocks noGrp="1" noChangeArrowheads="1"/>
          </p:cNvSpPr>
          <p:nvPr>
            <p:ph type="title"/>
          </p:nvPr>
        </p:nvSpPr>
        <p:spPr>
          <a:xfrm>
            <a:off x="271463" y="145842"/>
            <a:ext cx="6538912" cy="338554"/>
          </a:xfrm>
        </p:spPr>
        <p:txBody>
          <a:bodyPr/>
          <a:lstStyle/>
          <a:p>
            <a:r>
              <a:rPr lang="en-US" altLang="ko-KR" sz="1600" dirty="0" smtClean="0"/>
              <a:t>SD1.2.1 </a:t>
            </a:r>
            <a:r>
              <a:rPr lang="ko-KR" altLang="en-US" sz="1600" dirty="0"/>
              <a:t>상품마스터 관리  </a:t>
            </a:r>
            <a:endParaRPr lang="ko-KR" altLang="en-US" sz="1600" dirty="0" smtClean="0">
              <a:latin typeface="+mn-ea"/>
              <a:ea typeface="+mn-ea"/>
            </a:endParaRPr>
          </a:p>
        </p:txBody>
      </p:sp>
      <p:sp>
        <p:nvSpPr>
          <p:cNvPr id="61" name="Text Box 28"/>
          <p:cNvSpPr txBox="1">
            <a:spLocks noChangeArrowheads="1"/>
          </p:cNvSpPr>
          <p:nvPr/>
        </p:nvSpPr>
        <p:spPr bwMode="auto">
          <a:xfrm>
            <a:off x="2976497" y="1510961"/>
            <a:ext cx="2195644" cy="33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ko-KR"/>
            </a:defPPr>
            <a:lvl1pPr algn="ctr" eaLnBrk="1" latinLnBrk="1" hangingPunct="1">
              <a:lnSpc>
                <a:spcPct val="130000"/>
              </a:lnSpc>
              <a:spcBef>
                <a:spcPct val="50000"/>
              </a:spcBef>
              <a:buFontTx/>
              <a:buNone/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sz="1400">
                <a:solidFill>
                  <a:srgbClr val="111111"/>
                </a:solidFill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sz="1400">
                <a:solidFill>
                  <a:srgbClr val="111111"/>
                </a:solidFill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sz="1400">
                <a:solidFill>
                  <a:srgbClr val="111111"/>
                </a:solidFill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sz="1400">
                <a:solidFill>
                  <a:srgbClr val="111111"/>
                </a:solidFill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111111"/>
                </a:solidFill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111111"/>
                </a:solidFill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111111"/>
                </a:solidFill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111111"/>
                </a:solidFill>
              </a:defRPr>
            </a:lvl9pPr>
          </a:lstStyle>
          <a:p>
            <a:r>
              <a:rPr lang="en-US" altLang="ko-KR" dirty="0" smtClean="0"/>
              <a:t>SAP </a:t>
            </a:r>
            <a:r>
              <a:rPr lang="ko-KR" altLang="en-US" dirty="0" smtClean="0"/>
              <a:t>마스터관리 담당 </a:t>
            </a:r>
            <a:endParaRPr lang="ko-KR" altLang="en-US" dirty="0"/>
          </a:p>
        </p:txBody>
      </p:sp>
      <p:sp>
        <p:nvSpPr>
          <p:cNvPr id="62" name="Text Box 29"/>
          <p:cNvSpPr txBox="1">
            <a:spLocks noChangeArrowheads="1"/>
          </p:cNvSpPr>
          <p:nvPr/>
        </p:nvSpPr>
        <p:spPr bwMode="auto">
          <a:xfrm>
            <a:off x="6824414" y="1531938"/>
            <a:ext cx="2011164" cy="33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1200" dirty="0" smtClean="0">
                <a:solidFill>
                  <a:schemeClr val="tx1"/>
                </a:solidFill>
              </a:rPr>
              <a:t>Mall &amp; POS System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Line 30"/>
          <p:cNvSpPr>
            <a:spLocks noChangeShapeType="1"/>
          </p:cNvSpPr>
          <p:nvPr/>
        </p:nvSpPr>
        <p:spPr bwMode="auto">
          <a:xfrm>
            <a:off x="2575942" y="1500188"/>
            <a:ext cx="0" cy="480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4" name="Text Box 31"/>
          <p:cNvSpPr txBox="1">
            <a:spLocks noChangeArrowheads="1"/>
          </p:cNvSpPr>
          <p:nvPr/>
        </p:nvSpPr>
        <p:spPr bwMode="auto">
          <a:xfrm>
            <a:off x="344487" y="1531938"/>
            <a:ext cx="1975899" cy="33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1200" dirty="0" smtClean="0">
                <a:solidFill>
                  <a:schemeClr val="tx1"/>
                </a:solidFill>
              </a:rPr>
              <a:t>F&amp;N TFT </a:t>
            </a:r>
            <a:r>
              <a:rPr lang="ko-KR" altLang="en-US" sz="1200" dirty="0" smtClean="0">
                <a:solidFill>
                  <a:schemeClr val="tx1"/>
                </a:solidFill>
              </a:rPr>
              <a:t>상품기획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9" name="AutoShape 53"/>
          <p:cNvSpPr>
            <a:spLocks noChangeArrowheads="1"/>
          </p:cNvSpPr>
          <p:nvPr/>
        </p:nvSpPr>
        <p:spPr bwMode="auto">
          <a:xfrm>
            <a:off x="631825" y="2177752"/>
            <a:ext cx="1404640" cy="357188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None/>
            </a:pPr>
            <a:r>
              <a:rPr lang="ko-KR" altLang="en-US" sz="1000" dirty="0" smtClean="0">
                <a:solidFill>
                  <a:schemeClr val="tx1"/>
                </a:solidFill>
              </a:rPr>
              <a:t>상품 신규 발생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None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단종 등급 변경 발생</a:t>
            </a:r>
            <a:endParaRPr kumimoji="0"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95" name="Line 3"/>
          <p:cNvSpPr>
            <a:spLocks noChangeShapeType="1"/>
          </p:cNvSpPr>
          <p:nvPr/>
        </p:nvSpPr>
        <p:spPr bwMode="auto">
          <a:xfrm>
            <a:off x="415702" y="1860550"/>
            <a:ext cx="90452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graphicFrame>
        <p:nvGraphicFramePr>
          <p:cNvPr id="41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713915"/>
              </p:ext>
            </p:extLst>
          </p:nvPr>
        </p:nvGraphicFramePr>
        <p:xfrm>
          <a:off x="350838" y="765175"/>
          <a:ext cx="9210676" cy="539750"/>
        </p:xfrm>
        <a:graphic>
          <a:graphicData uri="http://schemas.openxmlformats.org/drawingml/2006/table">
            <a:tbl>
              <a:tblPr/>
              <a:tblGrid>
                <a:gridCol w="795964"/>
                <a:gridCol w="1645164"/>
                <a:gridCol w="720080"/>
                <a:gridCol w="3031980"/>
                <a:gridCol w="981907"/>
                <a:gridCol w="981907"/>
                <a:gridCol w="1053674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SD 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SD 1.2.1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상품마스터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SD 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자재마스터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2017.09.25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" name="Rectangle 117"/>
          <p:cNvSpPr>
            <a:spLocks noChangeArrowheads="1"/>
          </p:cNvSpPr>
          <p:nvPr/>
        </p:nvSpPr>
        <p:spPr bwMode="auto">
          <a:xfrm>
            <a:off x="621969" y="3026847"/>
            <a:ext cx="1284288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+mn-ea"/>
                <a:ea typeface="+mn-ea"/>
              </a:rPr>
              <a:t>상품 </a:t>
            </a:r>
            <a:r>
              <a:rPr kumimoji="0" lang="en-US" altLang="ko-KR" sz="1000" dirty="0" smtClean="0">
                <a:latin typeface="+mn-ea"/>
                <a:ea typeface="+mn-ea"/>
              </a:rPr>
              <a:t>Excel Fill-Up 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68" name="Rectangle 117"/>
          <p:cNvSpPr>
            <a:spLocks noChangeArrowheads="1"/>
          </p:cNvSpPr>
          <p:nvPr/>
        </p:nvSpPr>
        <p:spPr bwMode="auto">
          <a:xfrm>
            <a:off x="621969" y="3932733"/>
            <a:ext cx="1284288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smtClean="0">
                <a:latin typeface="+mn-ea"/>
                <a:ea typeface="+mn-ea"/>
              </a:rPr>
              <a:t>사내통신 요청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56" name="Line 30"/>
          <p:cNvSpPr>
            <a:spLocks noChangeShapeType="1"/>
          </p:cNvSpPr>
          <p:nvPr/>
        </p:nvSpPr>
        <p:spPr bwMode="auto">
          <a:xfrm>
            <a:off x="5600278" y="1500188"/>
            <a:ext cx="0" cy="480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7" name="Rectangle 117"/>
          <p:cNvSpPr>
            <a:spLocks noChangeArrowheads="1"/>
          </p:cNvSpPr>
          <p:nvPr/>
        </p:nvSpPr>
        <p:spPr bwMode="auto">
          <a:xfrm>
            <a:off x="3523109" y="3500685"/>
            <a:ext cx="1284288" cy="360363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+mn-ea"/>
                <a:ea typeface="+mn-ea"/>
              </a:rPr>
              <a:t>SAP </a:t>
            </a:r>
            <a:r>
              <a:rPr kumimoji="0" lang="ko-KR" altLang="en-US" sz="1000" dirty="0">
                <a:latin typeface="+mn-ea"/>
                <a:ea typeface="+mn-ea"/>
              </a:rPr>
              <a:t>상품마스터등록</a:t>
            </a:r>
          </a:p>
        </p:txBody>
      </p:sp>
      <p:sp>
        <p:nvSpPr>
          <p:cNvPr id="58" name="AutoShape 53"/>
          <p:cNvSpPr>
            <a:spLocks noChangeArrowheads="1"/>
          </p:cNvSpPr>
          <p:nvPr/>
        </p:nvSpPr>
        <p:spPr bwMode="auto">
          <a:xfrm>
            <a:off x="3523109" y="4871595"/>
            <a:ext cx="1285875" cy="357187"/>
          </a:xfrm>
          <a:prstGeom prst="flowChartPredefinedProcess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+mn-ea"/>
                <a:ea typeface="+mn-ea"/>
              </a:rPr>
              <a:t>SAP </a:t>
            </a:r>
            <a:r>
              <a:rPr kumimoji="0" lang="ko-KR" altLang="en-US" sz="1000" dirty="0">
                <a:latin typeface="+mn-ea"/>
                <a:ea typeface="+mn-ea"/>
              </a:rPr>
              <a:t>소스리스트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59" name="AutoShape 53"/>
          <p:cNvSpPr>
            <a:spLocks noChangeArrowheads="1"/>
          </p:cNvSpPr>
          <p:nvPr/>
        </p:nvSpPr>
        <p:spPr bwMode="auto">
          <a:xfrm>
            <a:off x="3523109" y="4536161"/>
            <a:ext cx="1285875" cy="357187"/>
          </a:xfrm>
          <a:prstGeom prst="flowChartPredefinedProcess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+mn-ea"/>
                <a:ea typeface="+mn-ea"/>
              </a:rPr>
              <a:t>SAP </a:t>
            </a:r>
            <a:r>
              <a:rPr kumimoji="0" lang="ko-KR" altLang="en-US" sz="1000" dirty="0">
                <a:latin typeface="+mn-ea"/>
                <a:ea typeface="+mn-ea"/>
              </a:rPr>
              <a:t>구매정보</a:t>
            </a:r>
            <a:endParaRPr kumimoji="0" lang="en-US" altLang="ko-KR" sz="1000" dirty="0">
              <a:latin typeface="+mn-ea"/>
              <a:ea typeface="+mn-ea"/>
            </a:endParaRPr>
          </a:p>
          <a:p>
            <a:pPr algn="ctr"/>
            <a:r>
              <a:rPr kumimoji="0" lang="ko-KR" altLang="en-US" sz="1000" dirty="0">
                <a:latin typeface="+mn-ea"/>
                <a:ea typeface="+mn-ea"/>
              </a:rPr>
              <a:t>레코드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67" name="AutoShape 66"/>
          <p:cNvSpPr>
            <a:spLocks noChangeArrowheads="1"/>
          </p:cNvSpPr>
          <p:nvPr/>
        </p:nvSpPr>
        <p:spPr bwMode="auto">
          <a:xfrm>
            <a:off x="6032326" y="3500685"/>
            <a:ext cx="1143000" cy="428860"/>
          </a:xfrm>
          <a:prstGeom prst="flowChartMagneticDisk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solidFill>
                  <a:schemeClr val="bg1"/>
                </a:solidFill>
                <a:latin typeface="+mn-ea"/>
                <a:ea typeface="+mn-ea"/>
              </a:rPr>
              <a:t>Mall &amp; POS</a:t>
            </a:r>
          </a:p>
          <a:p>
            <a:pPr algn="ctr"/>
            <a:r>
              <a:rPr kumimoji="0" lang="ko-KR" altLang="en-US" sz="1000" dirty="0">
                <a:solidFill>
                  <a:schemeClr val="bg1"/>
                </a:solidFill>
                <a:latin typeface="+mn-ea"/>
                <a:ea typeface="+mn-ea"/>
              </a:rPr>
              <a:t>마스터 </a:t>
            </a:r>
            <a:r>
              <a:rPr kumimoji="0" lang="en-US" altLang="ko-KR" sz="1000" dirty="0">
                <a:solidFill>
                  <a:schemeClr val="bg1"/>
                </a:solidFill>
                <a:latin typeface="+mn-ea"/>
                <a:ea typeface="+mn-ea"/>
              </a:rPr>
              <a:t>DB</a:t>
            </a:r>
          </a:p>
        </p:txBody>
      </p:sp>
      <p:sp>
        <p:nvSpPr>
          <p:cNvPr id="70" name="Rectangle 117"/>
          <p:cNvSpPr>
            <a:spLocks noChangeArrowheads="1"/>
          </p:cNvSpPr>
          <p:nvPr/>
        </p:nvSpPr>
        <p:spPr bwMode="auto">
          <a:xfrm>
            <a:off x="7854218" y="3566684"/>
            <a:ext cx="1284288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r>
              <a:rPr kumimoji="0" lang="ko-KR" altLang="en-US" sz="1000" dirty="0">
                <a:solidFill>
                  <a:schemeClr val="bg1"/>
                </a:solidFill>
                <a:latin typeface="+mn-ea"/>
                <a:ea typeface="+mn-ea"/>
              </a:rPr>
              <a:t>상품마스터등록</a:t>
            </a:r>
          </a:p>
        </p:txBody>
      </p:sp>
      <p:sp>
        <p:nvSpPr>
          <p:cNvPr id="71" name="AutoShape 48"/>
          <p:cNvSpPr>
            <a:spLocks noChangeArrowheads="1"/>
          </p:cNvSpPr>
          <p:nvPr/>
        </p:nvSpPr>
        <p:spPr bwMode="auto">
          <a:xfrm>
            <a:off x="7799486" y="4293096"/>
            <a:ext cx="1473200" cy="576262"/>
          </a:xfrm>
          <a:prstGeom prst="diamond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solidFill>
                  <a:schemeClr val="bg1"/>
                </a:solidFill>
                <a:latin typeface="+mn-ea"/>
                <a:ea typeface="+mn-ea"/>
              </a:rPr>
              <a:t>Set </a:t>
            </a:r>
            <a:r>
              <a:rPr kumimoji="0" lang="ko-KR" altLang="en-US" sz="1000" dirty="0">
                <a:solidFill>
                  <a:schemeClr val="bg1"/>
                </a:solidFill>
                <a:latin typeface="+mn-ea"/>
                <a:ea typeface="+mn-ea"/>
              </a:rPr>
              <a:t>제품</a:t>
            </a:r>
            <a:r>
              <a:rPr kumimoji="0" lang="en-US" altLang="ko-KR" sz="1000" dirty="0">
                <a:solidFill>
                  <a:schemeClr val="bg1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72" name="Rectangle 117"/>
          <p:cNvSpPr>
            <a:spLocks noChangeArrowheads="1"/>
          </p:cNvSpPr>
          <p:nvPr/>
        </p:nvSpPr>
        <p:spPr bwMode="auto">
          <a:xfrm>
            <a:off x="7926982" y="5269031"/>
            <a:ext cx="1284288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solidFill>
                  <a:schemeClr val="bg1"/>
                </a:solidFill>
                <a:latin typeface="+mn-ea"/>
                <a:ea typeface="+mn-ea"/>
              </a:rPr>
              <a:t>Set </a:t>
            </a:r>
            <a:r>
              <a:rPr kumimoji="0" lang="ko-KR" altLang="en-US" sz="1000" dirty="0">
                <a:solidFill>
                  <a:schemeClr val="bg1"/>
                </a:solidFill>
                <a:latin typeface="+mn-ea"/>
                <a:ea typeface="+mn-ea"/>
              </a:rPr>
              <a:t>마스터등록</a:t>
            </a:r>
          </a:p>
        </p:txBody>
      </p:sp>
      <p:cxnSp>
        <p:nvCxnSpPr>
          <p:cNvPr id="3" name="직선 화살표 연결선 2"/>
          <p:cNvCxnSpPr/>
          <p:nvPr/>
        </p:nvCxnSpPr>
        <p:spPr bwMode="auto">
          <a:xfrm>
            <a:off x="1232049" y="2534940"/>
            <a:ext cx="0" cy="49659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>
            <a:off x="1232049" y="3403898"/>
            <a:ext cx="0" cy="49659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" name="꺾인 연결선 4"/>
          <p:cNvCxnSpPr>
            <a:stCxn id="68" idx="3"/>
            <a:endCxn id="57" idx="1"/>
          </p:cNvCxnSpPr>
          <p:nvPr/>
        </p:nvCxnSpPr>
        <p:spPr bwMode="auto">
          <a:xfrm flipV="1">
            <a:off x="1906257" y="3680867"/>
            <a:ext cx="1616852" cy="432048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직선 화살표 연결선 6"/>
          <p:cNvCxnSpPr>
            <a:stCxn id="57" idx="3"/>
          </p:cNvCxnSpPr>
          <p:nvPr/>
        </p:nvCxnSpPr>
        <p:spPr bwMode="auto">
          <a:xfrm flipV="1">
            <a:off x="4807397" y="3680866"/>
            <a:ext cx="1152921" cy="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직선 화살표 연결선 10"/>
          <p:cNvCxnSpPr>
            <a:stCxn id="67" idx="4"/>
          </p:cNvCxnSpPr>
          <p:nvPr/>
        </p:nvCxnSpPr>
        <p:spPr bwMode="auto">
          <a:xfrm>
            <a:off x="7175326" y="3715115"/>
            <a:ext cx="441176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직선 화살표 연결선 12"/>
          <p:cNvCxnSpPr>
            <a:stCxn id="70" idx="2"/>
          </p:cNvCxnSpPr>
          <p:nvPr/>
        </p:nvCxnSpPr>
        <p:spPr bwMode="auto">
          <a:xfrm>
            <a:off x="8496362" y="3927047"/>
            <a:ext cx="0" cy="29404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직선 화살표 연결선 81"/>
          <p:cNvCxnSpPr/>
          <p:nvPr/>
        </p:nvCxnSpPr>
        <p:spPr bwMode="auto">
          <a:xfrm>
            <a:off x="8514524" y="4934741"/>
            <a:ext cx="0" cy="29404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Rectangle 117"/>
          <p:cNvSpPr>
            <a:spLocks noChangeArrowheads="1"/>
          </p:cNvSpPr>
          <p:nvPr/>
        </p:nvSpPr>
        <p:spPr bwMode="auto">
          <a:xfrm>
            <a:off x="621969" y="4658437"/>
            <a:ext cx="1284288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+mn-ea"/>
                <a:ea typeface="+mn-ea"/>
              </a:rPr>
              <a:t>구매정보</a:t>
            </a:r>
            <a:r>
              <a:rPr kumimoji="0" lang="en-US" altLang="ko-KR" sz="1000" dirty="0" smtClean="0">
                <a:latin typeface="+mn-ea"/>
                <a:ea typeface="+mn-ea"/>
              </a:rPr>
              <a:t>/</a:t>
            </a:r>
            <a:r>
              <a:rPr kumimoji="0" lang="ko-KR" altLang="en-US" sz="1000" dirty="0" smtClean="0">
                <a:latin typeface="+mn-ea"/>
                <a:ea typeface="+mn-ea"/>
              </a:rPr>
              <a:t>소스리스트</a:t>
            </a:r>
            <a:endParaRPr kumimoji="0" lang="en-US" altLang="ko-KR" sz="1000" dirty="0" smtClean="0">
              <a:latin typeface="+mn-ea"/>
              <a:ea typeface="+mn-ea"/>
            </a:endParaRPr>
          </a:p>
          <a:p>
            <a:pPr algn="ctr"/>
            <a:r>
              <a:rPr kumimoji="0" lang="en-US" altLang="ko-KR" sz="1000" dirty="0" smtClean="0">
                <a:latin typeface="+mn-ea"/>
                <a:ea typeface="+mn-ea"/>
              </a:rPr>
              <a:t>Excel Sheet</a:t>
            </a:r>
          </a:p>
        </p:txBody>
      </p:sp>
      <p:cxnSp>
        <p:nvCxnSpPr>
          <p:cNvPr id="15" name="직선 화살표 연결선 14"/>
          <p:cNvCxnSpPr>
            <a:stCxn id="83" idx="0"/>
            <a:endCxn id="68" idx="2"/>
          </p:cNvCxnSpPr>
          <p:nvPr/>
        </p:nvCxnSpPr>
        <p:spPr bwMode="auto">
          <a:xfrm flipV="1">
            <a:off x="1264113" y="4293096"/>
            <a:ext cx="0" cy="36534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직선 화살표 연결선 16"/>
          <p:cNvCxnSpPr>
            <a:stCxn id="83" idx="3"/>
          </p:cNvCxnSpPr>
          <p:nvPr/>
        </p:nvCxnSpPr>
        <p:spPr bwMode="auto">
          <a:xfrm flipV="1">
            <a:off x="1906257" y="4838618"/>
            <a:ext cx="1570385" cy="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직선 화살표 연결선 18"/>
          <p:cNvCxnSpPr>
            <a:stCxn id="57" idx="2"/>
            <a:endCxn id="59" idx="0"/>
          </p:cNvCxnSpPr>
          <p:nvPr/>
        </p:nvCxnSpPr>
        <p:spPr bwMode="auto">
          <a:xfrm>
            <a:off x="4165253" y="3861048"/>
            <a:ext cx="794" cy="67511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Text Box 151"/>
          <p:cNvSpPr txBox="1">
            <a:spLocks noChangeArrowheads="1"/>
          </p:cNvSpPr>
          <p:nvPr/>
        </p:nvSpPr>
        <p:spPr bwMode="auto">
          <a:xfrm>
            <a:off x="1495822" y="280113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SD1.2.1-1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8" name="Text Box 151"/>
          <p:cNvSpPr txBox="1">
            <a:spLocks noChangeArrowheads="1"/>
          </p:cNvSpPr>
          <p:nvPr/>
        </p:nvSpPr>
        <p:spPr bwMode="auto">
          <a:xfrm>
            <a:off x="1495822" y="445181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SD1.2.1-2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4" name="Text Box 151"/>
          <p:cNvSpPr txBox="1">
            <a:spLocks noChangeArrowheads="1"/>
          </p:cNvSpPr>
          <p:nvPr/>
        </p:nvSpPr>
        <p:spPr bwMode="auto">
          <a:xfrm>
            <a:off x="4256385" y="325980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SD1.2.1-3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5" name="Text Box 151"/>
          <p:cNvSpPr txBox="1">
            <a:spLocks noChangeArrowheads="1"/>
          </p:cNvSpPr>
          <p:nvPr/>
        </p:nvSpPr>
        <p:spPr bwMode="auto">
          <a:xfrm>
            <a:off x="4232126" y="427053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SD1.2.1-4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7" name="Text Box 151"/>
          <p:cNvSpPr txBox="1">
            <a:spLocks noChangeArrowheads="1"/>
          </p:cNvSpPr>
          <p:nvPr/>
        </p:nvSpPr>
        <p:spPr bwMode="auto">
          <a:xfrm>
            <a:off x="8536086" y="325980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SD1.2.1-5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8" name="Text Box 151"/>
          <p:cNvSpPr txBox="1">
            <a:spLocks noChangeArrowheads="1"/>
          </p:cNvSpPr>
          <p:nvPr/>
        </p:nvSpPr>
        <p:spPr bwMode="auto">
          <a:xfrm>
            <a:off x="8550116" y="410787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SD1.2.1-6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Text Box 151"/>
          <p:cNvSpPr txBox="1">
            <a:spLocks noChangeArrowheads="1"/>
          </p:cNvSpPr>
          <p:nvPr/>
        </p:nvSpPr>
        <p:spPr bwMode="auto">
          <a:xfrm>
            <a:off x="8550116" y="503959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SD1.2.1-7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77364" y="3346825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Interface</a:t>
            </a:r>
            <a:endParaRPr lang="ko-KR" altLang="en-US" dirty="0" smtClean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88110" y="2276872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POS</a:t>
            </a:r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나 </a:t>
            </a:r>
            <a:r>
              <a:rPr lang="en-US" altLang="ko-KR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Mall</a:t>
            </a:r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에서 </a:t>
            </a:r>
            <a:r>
              <a:rPr lang="en-US" altLang="ko-KR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Set </a:t>
            </a:r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마스터 등록은 하지 않음</a:t>
            </a:r>
            <a:r>
              <a:rPr lang="en-US" altLang="ko-KR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en-US" altLang="ko-KR" dirty="0" smtClean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등록된 상품마스터에 </a:t>
            </a:r>
            <a:r>
              <a:rPr lang="en-US" altLang="ko-KR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Mall &amp; POS</a:t>
            </a:r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에서 행사 상품에 대한 할인이 </a:t>
            </a:r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적용됨 </a:t>
            </a:r>
            <a:endParaRPr lang="ko-KR" altLang="en-US" dirty="0" smtClean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274554"/>
              </p:ext>
            </p:extLst>
          </p:nvPr>
        </p:nvGraphicFramePr>
        <p:xfrm>
          <a:off x="344488" y="1763291"/>
          <a:ext cx="9217024" cy="4073614"/>
        </p:xfrm>
        <a:graphic>
          <a:graphicData uri="http://schemas.openxmlformats.org/drawingml/2006/table">
            <a:tbl>
              <a:tblPr/>
              <a:tblGrid>
                <a:gridCol w="1068182"/>
                <a:gridCol w="1761416"/>
                <a:gridCol w="4154384"/>
                <a:gridCol w="881567"/>
                <a:gridCol w="1351475"/>
              </a:tblGrid>
              <a:tr h="4002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Activity No.</a:t>
                      </a:r>
                    </a:p>
                  </a:txBody>
                  <a:tcPr marL="99044" marR="99044" marT="42213" marB="4221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Activity Name</a:t>
                      </a:r>
                    </a:p>
                  </a:txBody>
                  <a:tcPr marL="99044" marR="99044" marT="42213" marB="4221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Description</a:t>
                      </a:r>
                    </a:p>
                  </a:txBody>
                  <a:tcPr marL="99044" marR="99044" marT="42213" marB="4221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Function</a:t>
                      </a:r>
                    </a:p>
                  </a:txBody>
                  <a:tcPr marL="99044" marR="99044" marT="42213" marB="4221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Remarks</a:t>
                      </a:r>
                    </a:p>
                  </a:txBody>
                  <a:tcPr marL="99044" marR="99044" marT="42213" marB="4221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9034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SD1.2.1-1</a:t>
                      </a:r>
                      <a:endParaRPr lang="ko-KR" altLang="ko-KR" sz="110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상품 </a:t>
                      </a:r>
                      <a:r>
                        <a:rPr kumimoji="0" lang="en-US" altLang="ko-KR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Excel Fill-Up </a:t>
                      </a:r>
                      <a:endParaRPr kumimoji="0" lang="ko-KR" altLang="en-US" sz="1100" b="1" kern="1200" dirty="0" smtClean="0">
                        <a:solidFill>
                          <a:srgbClr val="11111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상품자재를 등록하기 위해  마스터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관리팀이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배포한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Fill-Up Sheet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기준으로 하여 등록함</a:t>
                      </a: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SD1.2.1-2</a:t>
                      </a:r>
                      <a:endParaRPr lang="ko-KR" altLang="ko-KR" sz="110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/>
                      <a:r>
                        <a:rPr kumimoji="0" lang="ko-KR" altLang="en-US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구매정보</a:t>
                      </a:r>
                      <a:r>
                        <a:rPr kumimoji="0" lang="en-US" altLang="ko-KR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kumimoji="0" lang="ko-KR" altLang="en-US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소스리스트</a:t>
                      </a:r>
                      <a:endParaRPr kumimoji="0" lang="en-US" altLang="ko-KR" sz="1100" b="1" kern="1200" dirty="0" smtClean="0">
                        <a:solidFill>
                          <a:srgbClr val="11111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algn="l"/>
                      <a:r>
                        <a:rPr kumimoji="0" lang="en-US" altLang="ko-KR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Excel Sheet</a:t>
                      </a: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에서는 상품 등록과 함께  병행적으로 처리 해야 할 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구매정보레코드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소스리스트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”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 상품과 같이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FILL-UP Sheet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이용하여  정리한 다음 같이 송부함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81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SD1.2.1-3</a:t>
                      </a:r>
                      <a:endParaRPr lang="ko-KR" altLang="ko-KR" sz="110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상품마스터등록</a:t>
                      </a: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 조직에서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마스터를 등록 시킴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88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SD1.2.1-4</a:t>
                      </a:r>
                      <a:endParaRPr lang="ko-KR" altLang="ko-KR" sz="110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/>
                      <a:r>
                        <a:rPr kumimoji="0" lang="en-US" altLang="ko-KR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구매정보레코드</a:t>
                      </a:r>
                      <a:endParaRPr kumimoji="0" lang="en-US" altLang="ko-KR" sz="1100" b="1" kern="1200" dirty="0" smtClean="0">
                        <a:solidFill>
                          <a:srgbClr val="11111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100" b="1" kern="1200" dirty="0" smtClean="0">
                          <a:solidFill>
                            <a:srgbClr val="11111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소스리스트</a:t>
                      </a:r>
                      <a:endParaRPr kumimoji="0" lang="en-US" altLang="ko-KR" sz="1100" b="1" kern="1200" dirty="0" smtClean="0">
                        <a:solidFill>
                          <a:srgbClr val="11111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 조직에서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마스터를 등록 시킴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88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SD1.2.1-5</a:t>
                      </a:r>
                      <a:endParaRPr lang="ko-KR" altLang="ko-KR" sz="110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상품마스터등록</a:t>
                      </a: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등록된 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Interface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통해 반영시킨다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21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SD1.2.1-6</a:t>
                      </a:r>
                      <a:endParaRPr lang="ko-KR" altLang="ko-KR" sz="110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Set </a:t>
                      </a:r>
                      <a:r>
                        <a:rPr kumimoji="0" lang="ko-KR" altLang="en-US" sz="1100" b="1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제품</a:t>
                      </a:r>
                      <a:r>
                        <a:rPr kumimoji="0" lang="en-US" altLang="ko-KR" sz="1100" b="1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1100" b="1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여부</a:t>
                      </a:r>
                      <a:endParaRPr kumimoji="0" lang="en-US" altLang="ko-KR" sz="1100" b="1" kern="1200" dirty="0" smtClean="0">
                        <a:solidFill>
                          <a:schemeClr val="tx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 &amp; POS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세트기능이 필요한 경우 세트마스터를 등록하여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사용할 수 있지만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에서는 세트를 해체하여 매출정보를 보내줄 수 있는 기능이 없고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SAP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또한 세트코드 마스터를 매출로 인식 할 수 없다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2" marB="4571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2" marB="4571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2" marB="4571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88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SD1.2.1-7</a:t>
                      </a:r>
                      <a:endParaRPr lang="ko-KR" altLang="ko-KR" sz="110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Set </a:t>
                      </a:r>
                      <a:r>
                        <a:rPr kumimoji="0" lang="ko-KR" altLang="en-US" sz="1100" b="1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마스터등록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2" marB="4571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2" marB="4571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45711" marB="45711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344488" y="1412875"/>
            <a:ext cx="9217025" cy="3238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200" dirty="0">
                <a:solidFill>
                  <a:schemeClr val="tx1"/>
                </a:solidFill>
                <a:latin typeface="+mn-ea"/>
              </a:rPr>
              <a:t>Activity Profile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71464" y="145842"/>
            <a:ext cx="6538912" cy="338554"/>
          </a:xfrm>
        </p:spPr>
        <p:txBody>
          <a:bodyPr/>
          <a:lstStyle/>
          <a:p>
            <a:r>
              <a:rPr lang="en-US" altLang="ko-KR" sz="1600" dirty="0" smtClean="0"/>
              <a:t>SD1.2.1 </a:t>
            </a:r>
            <a:r>
              <a:rPr lang="ko-KR" altLang="en-US" sz="1600" dirty="0"/>
              <a:t>상품마스터 관리  </a:t>
            </a:r>
          </a:p>
        </p:txBody>
      </p:sp>
      <p:graphicFrame>
        <p:nvGraphicFramePr>
          <p:cNvPr id="8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018073"/>
              </p:ext>
            </p:extLst>
          </p:nvPr>
        </p:nvGraphicFramePr>
        <p:xfrm>
          <a:off x="350838" y="765175"/>
          <a:ext cx="9210676" cy="539750"/>
        </p:xfrm>
        <a:graphic>
          <a:graphicData uri="http://schemas.openxmlformats.org/drawingml/2006/table">
            <a:tbl>
              <a:tblPr/>
              <a:tblGrid>
                <a:gridCol w="795964"/>
                <a:gridCol w="1645164"/>
                <a:gridCol w="720080"/>
                <a:gridCol w="3031980"/>
                <a:gridCol w="981907"/>
                <a:gridCol w="981907"/>
                <a:gridCol w="1053674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SD 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SD 1.2.1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상품마스터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SD 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자재마스터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2017.09.25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7"/>
          <p:cNvSpPr>
            <a:spLocks noChangeArrowheads="1"/>
          </p:cNvSpPr>
          <p:nvPr/>
        </p:nvSpPr>
        <p:spPr bwMode="auto">
          <a:xfrm>
            <a:off x="344488" y="1752601"/>
            <a:ext cx="9217025" cy="455672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marL="182563" indent="-182563" defTabSz="2159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182563" indent="-182563" defTabSz="2159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2159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2159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2159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2159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2159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2159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2159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1">
              <a:lnSpc>
                <a:spcPct val="130000"/>
              </a:lnSpc>
              <a:spcBef>
                <a:spcPct val="20000"/>
              </a:spcBef>
            </a:pPr>
            <a:r>
              <a:rPr lang="en-US" altLang="ko-KR" sz="1100" b="0" dirty="0">
                <a:solidFill>
                  <a:srgbClr val="111111"/>
                </a:solidFill>
                <a:latin typeface="+mn-ea"/>
                <a:ea typeface="+mn-ea"/>
              </a:rPr>
              <a:t>1.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상품마스터 등록 주요 관리 사항</a:t>
            </a:r>
            <a:endParaRPr lang="en-US" altLang="ko-KR" sz="1100" b="0" dirty="0" smtClean="0">
              <a:solidFill>
                <a:srgbClr val="111111"/>
              </a:solidFill>
              <a:latin typeface="+mn-ea"/>
              <a:ea typeface="+mn-ea"/>
            </a:endParaRPr>
          </a:p>
          <a:p>
            <a:pPr latinLnBrk="1">
              <a:lnSpc>
                <a:spcPct val="130000"/>
              </a:lnSpc>
              <a:spcBef>
                <a:spcPct val="20000"/>
              </a:spcBef>
            </a:pPr>
            <a:endParaRPr lang="en-US" altLang="ko-KR" sz="1100" b="0" dirty="0">
              <a:solidFill>
                <a:srgbClr val="111111"/>
              </a:solidFill>
              <a:latin typeface="+mn-ea"/>
              <a:ea typeface="+mn-ea"/>
            </a:endParaRPr>
          </a:p>
          <a:p>
            <a:pPr latinLnBrk="1">
              <a:lnSpc>
                <a:spcPct val="130000"/>
              </a:lnSpc>
              <a:spcBef>
                <a:spcPct val="20000"/>
              </a:spcBef>
            </a:pP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     1) Mall &amp; POS </a:t>
            </a:r>
            <a:r>
              <a:rPr lang="ko-KR" altLang="en-US" sz="1100" b="0" dirty="0">
                <a:solidFill>
                  <a:srgbClr val="111111"/>
                </a:solidFill>
                <a:latin typeface="+mn-ea"/>
                <a:ea typeface="+mn-ea"/>
              </a:rPr>
              <a:t>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관련 상품인지 여부를 마스터로 관리 할 수 있어야 한다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. (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품목사업그룹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)</a:t>
            </a:r>
          </a:p>
          <a:p>
            <a:pPr latinLnBrk="1">
              <a:lnSpc>
                <a:spcPct val="130000"/>
              </a:lnSpc>
              <a:spcBef>
                <a:spcPct val="20000"/>
              </a:spcBef>
            </a:pPr>
            <a:r>
              <a:rPr lang="en-US" altLang="ko-KR" sz="1100" b="0" dirty="0">
                <a:solidFill>
                  <a:srgbClr val="111111"/>
                </a:solidFill>
                <a:latin typeface="+mn-ea"/>
                <a:ea typeface="+mn-ea"/>
              </a:rPr>
              <a:t>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    2) Mall &amp; POS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기준의 상품의 대중소분류를 관리 할 수 있어야 한다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.</a:t>
            </a:r>
          </a:p>
          <a:p>
            <a:pPr latinLnBrk="1">
              <a:lnSpc>
                <a:spcPct val="130000"/>
              </a:lnSpc>
              <a:spcBef>
                <a:spcPct val="20000"/>
              </a:spcBef>
            </a:pPr>
            <a:r>
              <a:rPr lang="en-US" altLang="ko-KR" sz="1100" b="0" dirty="0">
                <a:solidFill>
                  <a:srgbClr val="111111"/>
                </a:solidFill>
                <a:latin typeface="+mn-ea"/>
                <a:ea typeface="+mn-ea"/>
              </a:rPr>
              <a:t>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    3) Mall &amp; POS </a:t>
            </a:r>
            <a:r>
              <a:rPr lang="ko-KR" altLang="en-US" sz="1100" b="0" dirty="0">
                <a:solidFill>
                  <a:srgbClr val="111111"/>
                </a:solidFill>
                <a:latin typeface="+mn-ea"/>
                <a:ea typeface="+mn-ea"/>
              </a:rPr>
              <a:t>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제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/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상품의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Interface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관리 항목은 </a:t>
            </a:r>
            <a:endParaRPr lang="en-US" altLang="ko-KR" sz="1100" b="0" dirty="0" smtClean="0">
              <a:solidFill>
                <a:srgbClr val="111111"/>
              </a:solidFill>
              <a:latin typeface="+mn-ea"/>
              <a:ea typeface="+mn-ea"/>
            </a:endParaRPr>
          </a:p>
          <a:p>
            <a:pPr latinLnBrk="1">
              <a:lnSpc>
                <a:spcPct val="130000"/>
              </a:lnSpc>
              <a:spcBef>
                <a:spcPct val="20000"/>
              </a:spcBef>
            </a:pPr>
            <a:r>
              <a:rPr lang="en-US" altLang="ko-KR" sz="1100" b="0" dirty="0">
                <a:solidFill>
                  <a:srgbClr val="111111"/>
                </a:solidFill>
                <a:latin typeface="+mn-ea"/>
                <a:ea typeface="+mn-ea"/>
              </a:rPr>
              <a:t>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          (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가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) 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판매단위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, 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기본단위 </a:t>
            </a:r>
            <a:endParaRPr lang="en-US" altLang="ko-KR" sz="1100" b="0" dirty="0">
              <a:solidFill>
                <a:srgbClr val="111111"/>
              </a:solidFill>
              <a:latin typeface="+mn-ea"/>
              <a:ea typeface="+mn-ea"/>
            </a:endParaRPr>
          </a:p>
          <a:p>
            <a:pPr latinLnBrk="1">
              <a:lnSpc>
                <a:spcPct val="130000"/>
              </a:lnSpc>
              <a:spcBef>
                <a:spcPct val="20000"/>
              </a:spcBef>
            </a:pP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           (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나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) 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제품 대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,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중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,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</a:rPr>
              <a:t>소 분류</a:t>
            </a:r>
            <a:endParaRPr lang="en-US" altLang="ko-KR" sz="1100" b="0" dirty="0" smtClean="0">
              <a:solidFill>
                <a:srgbClr val="111111"/>
              </a:solidFill>
              <a:latin typeface="+mn-ea"/>
              <a:ea typeface="+mn-ea"/>
            </a:endParaRPr>
          </a:p>
          <a:p>
            <a:pPr latinLnBrk="1">
              <a:lnSpc>
                <a:spcPct val="130000"/>
              </a:lnSpc>
              <a:spcBef>
                <a:spcPct val="20000"/>
              </a:spcBef>
            </a:pPr>
            <a:r>
              <a:rPr lang="en-US" altLang="ko-KR" sz="1100" b="0" dirty="0">
                <a:solidFill>
                  <a:srgbClr val="111111"/>
                </a:solidFill>
                <a:latin typeface="+mn-ea"/>
                <a:ea typeface="+mn-ea"/>
              </a:rPr>
              <a:t>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         </a:t>
            </a:r>
          </a:p>
          <a:p>
            <a:pPr latinLnBrk="1">
              <a:lnSpc>
                <a:spcPct val="130000"/>
              </a:lnSpc>
              <a:spcBef>
                <a:spcPct val="20000"/>
              </a:spcBef>
            </a:pP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</a:rPr>
              <a:t>     4) SAP 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 Mall &amp; POS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의 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Interface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주기는 신규 생성 내지 마스터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Key field ( Interface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관련된 필드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)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의 변경 사유가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있을 때</a:t>
            </a:r>
            <a:endParaRPr lang="en-US" altLang="ko-KR" sz="1100" b="0" dirty="0" smtClean="0">
              <a:solidFill>
                <a:srgbClr val="111111"/>
              </a:solidFill>
              <a:latin typeface="+mn-ea"/>
              <a:ea typeface="+mn-ea"/>
              <a:sym typeface="Wingdings" panose="05000000000000000000" pitchFamily="2" charset="2"/>
            </a:endParaRPr>
          </a:p>
          <a:p>
            <a:pPr latinLnBrk="1">
              <a:lnSpc>
                <a:spcPct val="130000"/>
              </a:lnSpc>
              <a:spcBef>
                <a:spcPct val="20000"/>
              </a:spcBef>
            </a:pP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       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상시 업데이트 형식으로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전송하고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,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필요 시 수작업 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Interface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를 </a:t>
            </a:r>
            <a:r>
              <a:rPr lang="ko-KR" altLang="en-US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반영할 수 있어야 한다</a:t>
            </a:r>
            <a:r>
              <a:rPr lang="en-US" altLang="ko-KR" sz="1100" b="0" dirty="0" smtClean="0">
                <a:solidFill>
                  <a:srgbClr val="111111"/>
                </a:solidFill>
                <a:latin typeface="+mn-ea"/>
                <a:ea typeface="+mn-ea"/>
                <a:sym typeface="Wingdings" panose="05000000000000000000" pitchFamily="2" charset="2"/>
              </a:rPr>
              <a:t>.</a:t>
            </a:r>
            <a:endParaRPr lang="en-US" altLang="ko-KR" sz="1100" b="0" dirty="0">
              <a:solidFill>
                <a:srgbClr val="111111"/>
              </a:solidFill>
              <a:latin typeface="+mn-ea"/>
              <a:ea typeface="+mn-ea"/>
            </a:endParaRPr>
          </a:p>
        </p:txBody>
      </p:sp>
      <p:sp>
        <p:nvSpPr>
          <p:cNvPr id="17411" name="Rectangle 28"/>
          <p:cNvSpPr>
            <a:spLocks noChangeArrowheads="1"/>
          </p:cNvSpPr>
          <p:nvPr/>
        </p:nvSpPr>
        <p:spPr bwMode="auto">
          <a:xfrm>
            <a:off x="344488" y="1412875"/>
            <a:ext cx="9217025" cy="3238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ko-KR" altLang="ko-KR" sz="1200" dirty="0" smtClean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Process Description</a:t>
            </a:r>
          </a:p>
        </p:txBody>
      </p:sp>
      <p:sp>
        <p:nvSpPr>
          <p:cNvPr id="10269" name="Rectangle 175"/>
          <p:cNvSpPr>
            <a:spLocks noGrp="1" noChangeArrowheads="1"/>
          </p:cNvSpPr>
          <p:nvPr>
            <p:ph type="title"/>
          </p:nvPr>
        </p:nvSpPr>
        <p:spPr>
          <a:xfrm>
            <a:off x="271463" y="145842"/>
            <a:ext cx="6538912" cy="338554"/>
          </a:xfrm>
        </p:spPr>
        <p:txBody>
          <a:bodyPr/>
          <a:lstStyle/>
          <a:p>
            <a:r>
              <a:rPr lang="en-US" altLang="ko-KR" sz="1600" dirty="0" smtClean="0"/>
              <a:t>SD1.2.1 </a:t>
            </a:r>
            <a:r>
              <a:rPr lang="ko-KR" altLang="en-US" sz="1600" dirty="0"/>
              <a:t>상품마스터 관리  </a:t>
            </a:r>
            <a:endParaRPr lang="ko-KR" altLang="en-US" sz="1600" dirty="0" smtClean="0"/>
          </a:p>
        </p:txBody>
      </p:sp>
      <p:graphicFrame>
        <p:nvGraphicFramePr>
          <p:cNvPr id="8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206235"/>
              </p:ext>
            </p:extLst>
          </p:nvPr>
        </p:nvGraphicFramePr>
        <p:xfrm>
          <a:off x="350838" y="765175"/>
          <a:ext cx="9210676" cy="539750"/>
        </p:xfrm>
        <a:graphic>
          <a:graphicData uri="http://schemas.openxmlformats.org/drawingml/2006/table">
            <a:tbl>
              <a:tblPr/>
              <a:tblGrid>
                <a:gridCol w="795964"/>
                <a:gridCol w="1645164"/>
                <a:gridCol w="720080"/>
                <a:gridCol w="3031980"/>
                <a:gridCol w="981907"/>
                <a:gridCol w="981907"/>
                <a:gridCol w="1053674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SD 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SD 1.2.1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상품마스터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SD 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자재마스터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+mn-ea"/>
                          <a:ea typeface="+mn-ea"/>
                        </a:rPr>
                        <a:t>2017.09.25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7"/>
          <p:cNvSpPr>
            <a:spLocks noGrp="1"/>
          </p:cNvSpPr>
          <p:nvPr>
            <p:ph type="title"/>
          </p:nvPr>
        </p:nvSpPr>
        <p:spPr>
          <a:xfrm>
            <a:off x="271463" y="114300"/>
            <a:ext cx="6538912" cy="401638"/>
          </a:xfrm>
        </p:spPr>
        <p:txBody>
          <a:bodyPr/>
          <a:lstStyle/>
          <a:p>
            <a:r>
              <a:rPr lang="en-US" altLang="ko-KR" smtClean="0">
                <a:latin typeface="+mn-ea"/>
                <a:ea typeface="+mn-ea"/>
              </a:rPr>
              <a:t>Diagram Legend</a:t>
            </a:r>
            <a:endParaRPr lang="ko-KR" altLang="en-US" smtClean="0">
              <a:latin typeface="+mn-ea"/>
              <a:ea typeface="+mn-ea"/>
            </a:endParaRPr>
          </a:p>
        </p:txBody>
      </p:sp>
      <p:sp>
        <p:nvSpPr>
          <p:cNvPr id="6147" name="AutoShape 48"/>
          <p:cNvSpPr>
            <a:spLocks noChangeArrowheads="1"/>
          </p:cNvSpPr>
          <p:nvPr/>
        </p:nvSpPr>
        <p:spPr bwMode="auto">
          <a:xfrm>
            <a:off x="5381625" y="3640138"/>
            <a:ext cx="1473200" cy="576262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/>
            <a:r>
              <a:rPr kumimoji="0" lang="en-US" altLang="ko-KR" sz="1000" dirty="0">
                <a:latin typeface="+mn-ea"/>
                <a:ea typeface="+mn-ea"/>
              </a:rPr>
              <a:t>Decision </a:t>
            </a:r>
          </a:p>
          <a:p>
            <a:pPr algn="ctr"/>
            <a:r>
              <a:rPr kumimoji="0" lang="en-US" altLang="ko-KR" sz="1000" dirty="0">
                <a:latin typeface="+mn-ea"/>
                <a:ea typeface="+mn-ea"/>
              </a:rPr>
              <a:t>Activity Name</a:t>
            </a:r>
          </a:p>
        </p:txBody>
      </p:sp>
      <p:cxnSp>
        <p:nvCxnSpPr>
          <p:cNvPr id="6148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609600" y="3754438"/>
            <a:ext cx="1447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/>
            <a:r>
              <a:rPr kumimoji="0" lang="en-US" altLang="ko-KR" sz="1000">
                <a:latin typeface="+mn-ea"/>
                <a:ea typeface="+mn-ea"/>
              </a:rPr>
              <a:t>Activity Name</a:t>
            </a:r>
          </a:p>
        </p:txBody>
      </p:sp>
      <p:sp>
        <p:nvSpPr>
          <p:cNvPr id="6150" name="AutoShape 52"/>
          <p:cNvSpPr>
            <a:spLocks noChangeArrowheads="1"/>
          </p:cNvSpPr>
          <p:nvPr/>
        </p:nvSpPr>
        <p:spPr bwMode="auto">
          <a:xfrm>
            <a:off x="5927725" y="1925638"/>
            <a:ext cx="381000" cy="381000"/>
          </a:xfrm>
          <a:prstGeom prst="flowChartConnector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ko-KR" sz="1000">
                <a:latin typeface="+mn-ea"/>
                <a:ea typeface="+mn-ea"/>
              </a:rPr>
              <a:t>A</a:t>
            </a:r>
          </a:p>
        </p:txBody>
      </p:sp>
      <p:sp>
        <p:nvSpPr>
          <p:cNvPr id="6151" name="AutoShape 53"/>
          <p:cNvSpPr>
            <a:spLocks noChangeArrowheads="1"/>
          </p:cNvSpPr>
          <p:nvPr/>
        </p:nvSpPr>
        <p:spPr bwMode="auto">
          <a:xfrm>
            <a:off x="611188" y="2765425"/>
            <a:ext cx="1446212" cy="608013"/>
          </a:xfrm>
          <a:prstGeom prst="flowChartPredefined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10000"/>
              </a:spcBef>
            </a:pPr>
            <a:r>
              <a:rPr kumimoji="0" lang="en-US" altLang="ko-KR" sz="1000" dirty="0">
                <a:latin typeface="+mn-ea"/>
                <a:ea typeface="+mn-ea"/>
              </a:rPr>
              <a:t>Process Name</a:t>
            </a:r>
          </a:p>
        </p:txBody>
      </p:sp>
      <p:sp>
        <p:nvSpPr>
          <p:cNvPr id="6152" name="AutoShape 54"/>
          <p:cNvSpPr>
            <a:spLocks noChangeArrowheads="1"/>
          </p:cNvSpPr>
          <p:nvPr/>
        </p:nvSpPr>
        <p:spPr bwMode="auto">
          <a:xfrm rot="-5400000">
            <a:off x="1027907" y="516731"/>
            <a:ext cx="609600" cy="1446213"/>
          </a:xfrm>
          <a:prstGeom prst="flowChartOffpageConnector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/>
            <a:r>
              <a:rPr kumimoji="0" lang="en-US" altLang="ko-KR" sz="1000">
                <a:latin typeface="+mn-ea"/>
                <a:ea typeface="+mn-ea"/>
              </a:rPr>
              <a:t>Process Name</a:t>
            </a:r>
          </a:p>
        </p:txBody>
      </p:sp>
      <p:sp>
        <p:nvSpPr>
          <p:cNvPr id="6153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ko-KR" altLang="en-US" sz="1100" dirty="0">
                <a:latin typeface="+mn-ea"/>
                <a:ea typeface="+mn-ea"/>
              </a:rPr>
              <a:t>선행 프로세스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 dirty="0">
                <a:latin typeface="+mn-ea"/>
                <a:ea typeface="+mn-ea"/>
              </a:rPr>
              <a:t>(Previous Process)</a:t>
            </a:r>
          </a:p>
        </p:txBody>
      </p:sp>
      <p:sp>
        <p:nvSpPr>
          <p:cNvPr id="6154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ko-KR" altLang="en-US" sz="1100">
                <a:latin typeface="+mn-ea"/>
                <a:ea typeface="+mn-ea"/>
              </a:rPr>
              <a:t>종속</a:t>
            </a:r>
            <a:r>
              <a:rPr kumimoji="0" lang="en-US" altLang="ko-KR" sz="1100">
                <a:latin typeface="+mn-ea"/>
                <a:ea typeface="+mn-ea"/>
              </a:rPr>
              <a:t>(</a:t>
            </a:r>
            <a:r>
              <a:rPr kumimoji="0" lang="ko-KR" altLang="en-US" sz="1100">
                <a:latin typeface="+mn-ea"/>
                <a:ea typeface="+mn-ea"/>
              </a:rPr>
              <a:t>후속</a:t>
            </a:r>
            <a:r>
              <a:rPr kumimoji="0" lang="en-US" altLang="ko-KR" sz="1100">
                <a:latin typeface="+mn-ea"/>
                <a:ea typeface="+mn-ea"/>
              </a:rPr>
              <a:t>) </a:t>
            </a:r>
            <a:r>
              <a:rPr kumimoji="0" lang="ko-KR" altLang="en-US" sz="1100">
                <a:latin typeface="+mn-ea"/>
                <a:ea typeface="+mn-ea"/>
              </a:rPr>
              <a:t>프로세스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(Next Process)</a:t>
            </a:r>
          </a:p>
        </p:txBody>
      </p:sp>
      <p:sp>
        <p:nvSpPr>
          <p:cNvPr id="6155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Off-line </a:t>
            </a:r>
            <a:r>
              <a:rPr kumimoji="0" lang="ko-KR" altLang="en-US" sz="1100">
                <a:latin typeface="+mn-ea"/>
                <a:ea typeface="+mn-ea"/>
              </a:rPr>
              <a:t>활동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(Activity)</a:t>
            </a:r>
          </a:p>
        </p:txBody>
      </p:sp>
      <p:sp>
        <p:nvSpPr>
          <p:cNvPr id="6156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ko-KR" altLang="en-US" sz="1100">
                <a:latin typeface="+mn-ea"/>
                <a:ea typeface="+mn-ea"/>
              </a:rPr>
              <a:t>판단</a:t>
            </a:r>
            <a:r>
              <a:rPr kumimoji="0" lang="en-US" altLang="ko-KR" sz="1100">
                <a:latin typeface="+mn-ea"/>
                <a:ea typeface="+mn-ea"/>
              </a:rPr>
              <a:t>/</a:t>
            </a:r>
            <a:r>
              <a:rPr kumimoji="0" lang="ko-KR" altLang="en-US" sz="1100">
                <a:latin typeface="+mn-ea"/>
                <a:ea typeface="+mn-ea"/>
              </a:rPr>
              <a:t>분기 활동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(Decision Activity Name)</a:t>
            </a:r>
          </a:p>
        </p:txBody>
      </p:sp>
      <p:sp>
        <p:nvSpPr>
          <p:cNvPr id="6157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ko-KR" altLang="en-US" sz="1100">
                <a:latin typeface="+mn-ea"/>
                <a:ea typeface="+mn-ea"/>
              </a:rPr>
              <a:t>데이터</a:t>
            </a:r>
            <a:r>
              <a:rPr kumimoji="0" lang="en-US" altLang="ko-KR" sz="1100">
                <a:latin typeface="+mn-ea"/>
                <a:ea typeface="+mn-ea"/>
              </a:rPr>
              <a:t>/</a:t>
            </a:r>
            <a:r>
              <a:rPr kumimoji="0" lang="ko-KR" altLang="en-US" sz="1100">
                <a:latin typeface="+mn-ea"/>
                <a:ea typeface="+mn-ea"/>
              </a:rPr>
              <a:t>정보 </a:t>
            </a:r>
            <a:r>
              <a:rPr kumimoji="0" lang="en-US" altLang="ko-KR" sz="1100">
                <a:latin typeface="+mn-ea"/>
                <a:ea typeface="+mn-ea"/>
              </a:rPr>
              <a:t>Source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(Data/Information Source)</a:t>
            </a:r>
          </a:p>
        </p:txBody>
      </p:sp>
      <p:sp>
        <p:nvSpPr>
          <p:cNvPr id="6158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ko-KR" altLang="en-US" sz="1100">
                <a:latin typeface="+mn-ea"/>
                <a:ea typeface="+mn-ea"/>
              </a:rPr>
              <a:t>연결자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(Connector)</a:t>
            </a:r>
          </a:p>
        </p:txBody>
      </p:sp>
      <p:sp>
        <p:nvSpPr>
          <p:cNvPr id="6159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ko-KR" altLang="en-US" sz="1100">
                <a:latin typeface="+mn-ea"/>
                <a:ea typeface="+mn-ea"/>
              </a:rPr>
              <a:t>연결선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(Connection Line)</a:t>
            </a:r>
          </a:p>
        </p:txBody>
      </p:sp>
      <p:sp>
        <p:nvSpPr>
          <p:cNvPr id="6160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ko-KR" altLang="en-US" sz="1100">
                <a:latin typeface="+mn-ea"/>
                <a:ea typeface="+mn-ea"/>
              </a:rPr>
              <a:t>리포트</a:t>
            </a:r>
            <a:r>
              <a:rPr kumimoji="0" lang="en-US" altLang="ko-KR" sz="1100">
                <a:latin typeface="+mn-ea"/>
                <a:ea typeface="+mn-ea"/>
              </a:rPr>
              <a:t>/</a:t>
            </a:r>
            <a:r>
              <a:rPr kumimoji="0" lang="ko-KR" altLang="en-US" sz="1100">
                <a:latin typeface="+mn-ea"/>
                <a:ea typeface="+mn-ea"/>
              </a:rPr>
              <a:t>산출물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(Report/Output)</a:t>
            </a:r>
          </a:p>
        </p:txBody>
      </p:sp>
      <p:sp>
        <p:nvSpPr>
          <p:cNvPr id="6161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ko-KR" altLang="en-US" sz="1100">
                <a:latin typeface="+mn-ea"/>
                <a:ea typeface="+mn-ea"/>
              </a:rPr>
              <a:t>데이터베이스</a:t>
            </a:r>
            <a:r>
              <a:rPr kumimoji="0" lang="en-US" altLang="ko-KR" sz="1100">
                <a:latin typeface="+mn-ea"/>
                <a:ea typeface="+mn-ea"/>
              </a:rPr>
              <a:t>/</a:t>
            </a:r>
            <a:r>
              <a:rPr kumimoji="0" lang="ko-KR" altLang="en-US" sz="1100">
                <a:latin typeface="+mn-ea"/>
                <a:ea typeface="+mn-ea"/>
              </a:rPr>
              <a:t>시스템 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(Database/System)</a:t>
            </a:r>
          </a:p>
        </p:txBody>
      </p:sp>
      <p:sp>
        <p:nvSpPr>
          <p:cNvPr id="6162" name="AutoShape 64"/>
          <p:cNvSpPr>
            <a:spLocks noChangeArrowheads="1"/>
          </p:cNvSpPr>
          <p:nvPr/>
        </p:nvSpPr>
        <p:spPr bwMode="auto">
          <a:xfrm>
            <a:off x="5394325" y="928688"/>
            <a:ext cx="1447800" cy="608012"/>
          </a:xfrm>
          <a:prstGeom prst="flowChartOnlineStorage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/>
            <a:r>
              <a:rPr kumimoji="0" lang="en-US" altLang="ko-KR" sz="1000">
                <a:latin typeface="+mn-ea"/>
                <a:ea typeface="+mn-ea"/>
              </a:rPr>
              <a:t>Data or Infor-</a:t>
            </a:r>
          </a:p>
          <a:p>
            <a:pPr algn="ctr"/>
            <a:r>
              <a:rPr kumimoji="0" lang="en-US" altLang="ko-KR" sz="1000">
                <a:latin typeface="+mn-ea"/>
                <a:ea typeface="+mn-ea"/>
              </a:rPr>
              <a:t>mation Source</a:t>
            </a:r>
          </a:p>
        </p:txBody>
      </p:sp>
      <p:sp>
        <p:nvSpPr>
          <p:cNvPr id="6163" name="AutoShape 65"/>
          <p:cNvSpPr>
            <a:spLocks noChangeArrowheads="1"/>
          </p:cNvSpPr>
          <p:nvPr/>
        </p:nvSpPr>
        <p:spPr bwMode="auto">
          <a:xfrm>
            <a:off x="5546725" y="4667250"/>
            <a:ext cx="1143000" cy="7620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ko-KR" sz="1000">
                <a:latin typeface="+mn-ea"/>
                <a:ea typeface="+mn-ea"/>
              </a:rPr>
              <a:t>Report Name</a:t>
            </a:r>
          </a:p>
        </p:txBody>
      </p:sp>
      <p:sp>
        <p:nvSpPr>
          <p:cNvPr id="6164" name="AutoShape 66"/>
          <p:cNvSpPr>
            <a:spLocks noChangeArrowheads="1"/>
          </p:cNvSpPr>
          <p:nvPr/>
        </p:nvSpPr>
        <p:spPr bwMode="auto">
          <a:xfrm>
            <a:off x="5546725" y="5595938"/>
            <a:ext cx="1143000" cy="762000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10000"/>
              </a:spcBef>
            </a:pPr>
            <a:r>
              <a:rPr kumimoji="0" lang="en-US" altLang="ko-KR" sz="1000">
                <a:latin typeface="+mn-ea"/>
                <a:ea typeface="+mn-ea"/>
              </a:rPr>
              <a:t>Database or</a:t>
            </a:r>
          </a:p>
          <a:p>
            <a:pPr algn="ctr">
              <a:spcBef>
                <a:spcPct val="10000"/>
              </a:spcBef>
            </a:pPr>
            <a:r>
              <a:rPr kumimoji="0" lang="en-US" altLang="ko-KR" sz="1000">
                <a:latin typeface="+mn-ea"/>
                <a:ea typeface="+mn-ea"/>
              </a:rPr>
              <a:t>System Name</a:t>
            </a:r>
          </a:p>
        </p:txBody>
      </p:sp>
      <p:sp>
        <p:nvSpPr>
          <p:cNvPr id="6165" name="Text Box 67"/>
          <p:cNvSpPr txBox="1">
            <a:spLocks noChangeArrowheads="1"/>
          </p:cNvSpPr>
          <p:nvPr/>
        </p:nvSpPr>
        <p:spPr bwMode="auto">
          <a:xfrm>
            <a:off x="2451100" y="17938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ko-KR" altLang="en-US" sz="1100" dirty="0">
                <a:latin typeface="+mn-ea"/>
                <a:ea typeface="+mn-ea"/>
              </a:rPr>
              <a:t>촉발 이벤트</a:t>
            </a:r>
          </a:p>
          <a:p>
            <a:pPr algn="ctr">
              <a:spcBef>
                <a:spcPct val="50000"/>
              </a:spcBef>
            </a:pPr>
            <a:r>
              <a:rPr kumimoji="0" lang="en-US" altLang="ko-KR" sz="1100" dirty="0">
                <a:latin typeface="+mn-ea"/>
                <a:ea typeface="+mn-ea"/>
              </a:rPr>
              <a:t>(Triggering Event)</a:t>
            </a:r>
          </a:p>
        </p:txBody>
      </p:sp>
      <p:sp>
        <p:nvSpPr>
          <p:cNvPr id="6166" name="AutoShape 68"/>
          <p:cNvSpPr>
            <a:spLocks noChangeArrowheads="1"/>
          </p:cNvSpPr>
          <p:nvPr/>
        </p:nvSpPr>
        <p:spPr bwMode="auto">
          <a:xfrm rot="-5400000">
            <a:off x="1027907" y="1354931"/>
            <a:ext cx="609600" cy="1446213"/>
          </a:xfrm>
          <a:prstGeom prst="flowChartOffpageConnector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/>
            <a:r>
              <a:rPr kumimoji="0" lang="en-US" altLang="ko-KR" sz="1000">
                <a:latin typeface="+mn-ea"/>
                <a:ea typeface="+mn-ea"/>
              </a:rPr>
              <a:t>Event Name</a:t>
            </a:r>
          </a:p>
        </p:txBody>
      </p:sp>
      <p:sp>
        <p:nvSpPr>
          <p:cNvPr id="6167" name="Text Box 69"/>
          <p:cNvSpPr txBox="1">
            <a:spLocks noChangeArrowheads="1"/>
          </p:cNvSpPr>
          <p:nvPr/>
        </p:nvSpPr>
        <p:spPr bwMode="auto">
          <a:xfrm>
            <a:off x="914400" y="15367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ko-KR" sz="1000">
                <a:latin typeface="+mn-ea"/>
                <a:ea typeface="+mn-ea"/>
              </a:rPr>
              <a:t>Or</a:t>
            </a:r>
          </a:p>
        </p:txBody>
      </p:sp>
      <p:sp>
        <p:nvSpPr>
          <p:cNvPr id="6168" name="Text Box 70"/>
          <p:cNvSpPr txBox="1">
            <a:spLocks noChangeArrowheads="1"/>
          </p:cNvSpPr>
          <p:nvPr/>
        </p:nvSpPr>
        <p:spPr bwMode="auto">
          <a:xfrm>
            <a:off x="2451100" y="1544638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Or</a:t>
            </a:r>
          </a:p>
        </p:txBody>
      </p:sp>
      <p:sp>
        <p:nvSpPr>
          <p:cNvPr id="6169" name="Rectangle 71"/>
          <p:cNvSpPr>
            <a:spLocks noChangeArrowheads="1"/>
          </p:cNvSpPr>
          <p:nvPr/>
        </p:nvSpPr>
        <p:spPr bwMode="auto">
          <a:xfrm>
            <a:off x="609600" y="4648200"/>
            <a:ext cx="1447800" cy="6096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/>
            <a:r>
              <a:rPr kumimoji="0" lang="en-US" altLang="ko-KR" sz="1000">
                <a:latin typeface="+mn-ea"/>
                <a:ea typeface="+mn-ea"/>
              </a:rPr>
              <a:t>Activity Name</a:t>
            </a:r>
          </a:p>
        </p:txBody>
      </p:sp>
      <p:sp>
        <p:nvSpPr>
          <p:cNvPr id="6170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On-line </a:t>
            </a:r>
            <a:r>
              <a:rPr kumimoji="0" lang="ko-KR" altLang="en-US" sz="1100">
                <a:latin typeface="+mn-ea"/>
                <a:ea typeface="+mn-ea"/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  <a:latin typeface="+mn-ea"/>
                <a:ea typeface="+mn-ea"/>
              </a:rPr>
              <a:t>(SAP)</a:t>
            </a:r>
            <a:endParaRPr kumimoji="0" lang="ko-KR" altLang="en-US" sz="1100">
              <a:solidFill>
                <a:srgbClr val="0000FF"/>
              </a:solidFill>
              <a:latin typeface="+mn-ea"/>
              <a:ea typeface="+mn-ea"/>
            </a:endParaRP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(Activity)</a:t>
            </a:r>
          </a:p>
        </p:txBody>
      </p:sp>
      <p:cxnSp>
        <p:nvCxnSpPr>
          <p:cNvPr id="6171" name="AutoShape 73"/>
          <p:cNvCxnSpPr>
            <a:cxnSpLocks noChangeShapeType="1"/>
          </p:cNvCxnSpPr>
          <p:nvPr/>
        </p:nvCxnSpPr>
        <p:spPr bwMode="auto">
          <a:xfrm flipV="1">
            <a:off x="5684838" y="2847975"/>
            <a:ext cx="865187" cy="287338"/>
          </a:xfrm>
          <a:prstGeom prst="bentConnector3">
            <a:avLst>
              <a:gd name="adj1" fmla="val 4990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447800" cy="60960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+mn-ea"/>
                <a:ea typeface="+mn-ea"/>
              </a:rPr>
              <a:t>Activity Name</a:t>
            </a:r>
          </a:p>
        </p:txBody>
      </p:sp>
      <p:sp>
        <p:nvSpPr>
          <p:cNvPr id="6173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On-line </a:t>
            </a:r>
            <a:r>
              <a:rPr kumimoji="0" lang="ko-KR" altLang="en-US" sz="1100">
                <a:latin typeface="+mn-ea"/>
                <a:ea typeface="+mn-ea"/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  <a:latin typeface="+mn-ea"/>
                <a:ea typeface="+mn-ea"/>
              </a:rPr>
              <a:t>(Legacy)</a:t>
            </a:r>
            <a:endParaRPr kumimoji="0" lang="ko-KR" altLang="en-US" sz="1100">
              <a:solidFill>
                <a:srgbClr val="0000FF"/>
              </a:solidFill>
              <a:latin typeface="+mn-ea"/>
              <a:ea typeface="+mn-ea"/>
            </a:endParaRPr>
          </a:p>
          <a:p>
            <a:pPr algn="ctr">
              <a:spcBef>
                <a:spcPct val="50000"/>
              </a:spcBef>
            </a:pPr>
            <a:r>
              <a:rPr kumimoji="0" lang="en-US" altLang="ko-KR" sz="1100">
                <a:latin typeface="+mn-ea"/>
                <a:ea typeface="+mn-ea"/>
              </a:rPr>
              <a:t>(Activity)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tx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16799</TotalTime>
  <Words>718</Words>
  <Application>Microsoft Office PowerPoint</Application>
  <PresentationFormat>사용자 지정</PresentationFormat>
  <Paragraphs>210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가는각진제목체</vt:lpstr>
      <vt:lpstr>돋움</vt:lpstr>
      <vt:lpstr>맑은 고딕</vt:lpstr>
      <vt:lpstr>Arial</vt:lpstr>
      <vt:lpstr>Wingdings</vt:lpstr>
      <vt:lpstr>1_기본 디자인</vt:lpstr>
      <vt:lpstr>TO-BE Process 정의서  [SD 1.2.1 상품마스터 관리]</vt:lpstr>
      <vt:lpstr>PowerPoint 프레젠테이션</vt:lpstr>
      <vt:lpstr>SD1.2.1 상품마스터 관리 </vt:lpstr>
      <vt:lpstr>SD1.2.1 상품마스터 관리  </vt:lpstr>
      <vt:lpstr>SD1.2.1 상품마스터 관리  </vt:lpstr>
      <vt:lpstr>SD1.2.1 상품마스터 관리  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정의서</dc:title>
  <dc:creator>dmyang</dc:creator>
  <cp:lastModifiedBy>김 종태</cp:lastModifiedBy>
  <cp:revision>935</cp:revision>
  <cp:lastPrinted>2001-03-14T06:43:19Z</cp:lastPrinted>
  <dcterms:created xsi:type="dcterms:W3CDTF">2000-09-28T11:17:09Z</dcterms:created>
  <dcterms:modified xsi:type="dcterms:W3CDTF">2017-10-18T08:45:30Z</dcterms:modified>
</cp:coreProperties>
</file>