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513" r:id="rId2"/>
    <p:sldId id="514" r:id="rId3"/>
    <p:sldId id="515" r:id="rId4"/>
    <p:sldId id="525" r:id="rId5"/>
    <p:sldId id="517" r:id="rId6"/>
    <p:sldId id="518" r:id="rId7"/>
    <p:sldId id="519" r:id="rId8"/>
  </p:sldIdLst>
  <p:sldSz cx="9904413" cy="6858000"/>
  <p:notesSz cx="6797675" cy="9928225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EA5B31BD-0F4B-49EA-86C0-66909D4F4B02}">
          <p14:sldIdLst/>
        </p14:section>
        <p14:section name="제목 없는 구역" id="{6E5F4BBB-7F4C-43DD-86AA-3A7E67F88F37}">
          <p14:sldIdLst>
            <p14:sldId id="513"/>
            <p14:sldId id="514"/>
            <p14:sldId id="515"/>
            <p14:sldId id="525"/>
            <p14:sldId id="517"/>
            <p14:sldId id="518"/>
            <p14:sldId id="51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065">
          <p15:clr>
            <a:srgbClr val="A4A3A4"/>
          </p15:clr>
        </p15:guide>
        <p15:guide id="2" orient="horz" pos="482">
          <p15:clr>
            <a:srgbClr val="A4A3A4"/>
          </p15:clr>
        </p15:guide>
        <p15:guide id="3" orient="horz" pos="3203">
          <p15:clr>
            <a:srgbClr val="A4A3A4"/>
          </p15:clr>
        </p15:guide>
        <p15:guide id="4" orient="horz" pos="3884">
          <p15:clr>
            <a:srgbClr val="A4A3A4"/>
          </p15:clr>
        </p15:guide>
        <p15:guide id="5" pos="171">
          <p15:clr>
            <a:srgbClr val="A4A3A4"/>
          </p15:clr>
        </p15:guide>
        <p15:guide id="6" pos="6068">
          <p15:clr>
            <a:srgbClr val="A4A3A4"/>
          </p15:clr>
        </p15:guide>
        <p15:guide id="7" pos="3120">
          <p15:clr>
            <a:srgbClr val="A4A3A4"/>
          </p15:clr>
        </p15:guide>
        <p15:guide id="8" orient="horz" pos="754">
          <p15:clr>
            <a:srgbClr val="A4A3A4"/>
          </p15:clr>
        </p15:guide>
        <p15:guide id="9" orient="horz" pos="1071" userDrawn="1">
          <p15:clr>
            <a:srgbClr val="A4A3A4"/>
          </p15:clr>
        </p15:guide>
        <p15:guide id="10" orient="horz" pos="8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CC"/>
    <a:srgbClr val="D56A19"/>
    <a:srgbClr val="E57725"/>
    <a:srgbClr val="DDDDDD"/>
    <a:srgbClr val="0000FF"/>
    <a:srgbClr val="93E3FF"/>
    <a:srgbClr val="C0C0C0"/>
    <a:srgbClr val="297793"/>
    <a:srgbClr val="2D86A5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215" autoAdjust="0"/>
    <p:restoredTop sz="96429" autoAdjust="0"/>
  </p:normalViewPr>
  <p:slideViewPr>
    <p:cSldViewPr showGuides="1">
      <p:cViewPr varScale="1">
        <p:scale>
          <a:sx n="83" d="100"/>
          <a:sy n="83" d="100"/>
        </p:scale>
        <p:origin x="1426" y="67"/>
      </p:cViewPr>
      <p:guideLst>
        <p:guide orient="horz" pos="4065"/>
        <p:guide orient="horz" pos="482"/>
        <p:guide orient="horz" pos="3203"/>
        <p:guide orient="horz" pos="3884"/>
        <p:guide pos="171"/>
        <p:guide pos="6068"/>
        <p:guide pos="3120"/>
        <p:guide orient="horz" pos="754"/>
        <p:guide orient="horz" pos="1071"/>
        <p:guide orient="horz" pos="8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4" d="100"/>
          <a:sy n="74" d="100"/>
        </p:scale>
        <p:origin x="-3408" y="-90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6145" cy="49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41" rIns="92481" bIns="46241" numCol="1" anchor="t" anchorCtr="0" compatLnSpc="1">
            <a:prstTxWarp prst="textNoShape">
              <a:avLst/>
            </a:prstTxWarp>
          </a:bodyPr>
          <a:lstStyle>
            <a:lvl1pPr algn="l" defTabSz="925501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30" y="1"/>
            <a:ext cx="2946145" cy="49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41" rIns="92481" bIns="46241" numCol="1" anchor="t" anchorCtr="0" compatLnSpc="1">
            <a:prstTxWarp prst="textNoShape">
              <a:avLst/>
            </a:prstTxWarp>
          </a:bodyPr>
          <a:lstStyle>
            <a:lvl1pPr algn="r" defTabSz="925501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333"/>
            <a:ext cx="2946145" cy="49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41" rIns="92481" bIns="46241" numCol="1" anchor="b" anchorCtr="0" compatLnSpc="1">
            <a:prstTxWarp prst="textNoShape">
              <a:avLst/>
            </a:prstTxWarp>
          </a:bodyPr>
          <a:lstStyle>
            <a:lvl1pPr algn="l" defTabSz="925501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30" y="9431333"/>
            <a:ext cx="2946145" cy="49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41" rIns="92481" bIns="46241" numCol="1" anchor="b" anchorCtr="0" compatLnSpc="1">
            <a:prstTxWarp prst="textNoShape">
              <a:avLst/>
            </a:prstTxWarp>
          </a:bodyPr>
          <a:lstStyle>
            <a:lvl1pPr algn="r" defTabSz="925501" eaLnBrk="1" latinLnBrk="1" hangingPunct="1">
              <a:lnSpc>
                <a:spcPct val="100000"/>
              </a:lnSpc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AF78F08D-03A6-4530-A11C-16A10DEBF2C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16925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6145" cy="49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1" tIns="46356" rIns="92711" bIns="46356" numCol="1" anchor="t" anchorCtr="0" compatLnSpc="1">
            <a:prstTxWarp prst="textNoShape">
              <a:avLst/>
            </a:prstTxWarp>
          </a:bodyPr>
          <a:lstStyle>
            <a:lvl1pPr algn="l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911" y="1"/>
            <a:ext cx="2946144" cy="49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1" tIns="46356" rIns="92711" bIns="46356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9613" y="742950"/>
            <a:ext cx="537845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7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54" y="4715667"/>
            <a:ext cx="5437168" cy="4468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1" tIns="46356" rIns="92711" bIns="463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dirty="0"/>
              <a:t>마스터 텍스트 스타일을 편집합니다</a:t>
            </a:r>
          </a:p>
          <a:p>
            <a:pPr lvl="1"/>
            <a:r>
              <a:rPr lang="ko-KR" altLang="en-US" noProof="0" dirty="0"/>
              <a:t>둘째 수준</a:t>
            </a:r>
          </a:p>
          <a:p>
            <a:pPr lvl="2"/>
            <a:r>
              <a:rPr lang="ko-KR" altLang="en-US" noProof="0" dirty="0"/>
              <a:t>셋째 수준</a:t>
            </a:r>
          </a:p>
          <a:p>
            <a:pPr lvl="3"/>
            <a:r>
              <a:rPr lang="ko-KR" altLang="en-US" noProof="0" dirty="0"/>
              <a:t>넷째 수준</a:t>
            </a:r>
          </a:p>
          <a:p>
            <a:pPr lvl="4"/>
            <a:r>
              <a:rPr lang="ko-KR" altLang="en-US" noProof="0" dirty="0"/>
              <a:t>다섯째 수준</a:t>
            </a:r>
          </a:p>
        </p:txBody>
      </p:sp>
      <p:sp>
        <p:nvSpPr>
          <p:cNvPr id="397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9731"/>
            <a:ext cx="2946145" cy="49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1" tIns="46356" rIns="92711" bIns="46356" numCol="1" anchor="b" anchorCtr="0" compatLnSpc="1">
            <a:prstTxWarp prst="textNoShape">
              <a:avLst/>
            </a:prstTxWarp>
          </a:bodyPr>
          <a:lstStyle>
            <a:lvl1pPr algn="l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911" y="9429731"/>
            <a:ext cx="2946144" cy="49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1" tIns="46356" rIns="92711" bIns="46356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lnSpc>
                <a:spcPct val="100000"/>
              </a:lnSpc>
              <a:defRPr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6DA808C9-ECF7-4A0B-8E0D-91D483EF221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044058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614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53277" indent="-289722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5888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22443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8599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4955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301310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7666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94021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33D6B7BB-90FF-4B95-8EE9-D69C528B6AE2}" type="slidenum">
              <a:rPr lang="en-US" altLang="ko-KR" smtClean="0"/>
              <a:pPr>
                <a:spcBef>
                  <a:spcPct val="0"/>
                </a:spcBef>
              </a:pPr>
              <a:t>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46238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819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53277" indent="-289722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5888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22443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8599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4955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301310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7666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94021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FCF2FB2E-2616-4555-B085-715D25F47398}" type="slidenum">
              <a:rPr lang="en-US" altLang="ko-KR" smtClean="0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79023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53277" indent="-289722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5888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22443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8599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4955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301310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7666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94021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792FAFD8-BE84-4F3E-A496-763DBF603957}" type="slidenum">
              <a:rPr lang="en-US" altLang="ko-KR" smtClean="0"/>
              <a:pPr>
                <a:spcBef>
                  <a:spcPct val="0"/>
                </a:spcBef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166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1229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53277" indent="-289722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5888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22443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8599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4955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301310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7666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94021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0B4EC9AF-CF31-459B-9451-E150C06AD598}" type="slidenum">
              <a:rPr lang="en-US" altLang="ko-KR" smtClean="0"/>
              <a:pPr>
                <a:spcBef>
                  <a:spcPct val="0"/>
                </a:spcBef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168360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14340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53277" indent="-289722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5888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22443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8599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4955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301310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7666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94021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91289ADE-8FA5-4A51-9F3D-99A4D7E38D1F}" type="slidenum">
              <a:rPr lang="en-US" altLang="ko-KR" smtClean="0"/>
              <a:pPr>
                <a:spcBef>
                  <a:spcPct val="0"/>
                </a:spcBef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940399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1638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53277" indent="-289722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5888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22443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8599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4955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301310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7666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94021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008FF617-68A1-4A33-BF1E-D731C49FC3F2}" type="slidenum">
              <a:rPr lang="en-US" altLang="ko-KR" smtClean="0"/>
              <a:pPr>
                <a:spcBef>
                  <a:spcPct val="0"/>
                </a:spcBef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162438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1843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53277" indent="-289722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5888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22443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8599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4955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301310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7666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94021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A93AD376-EDDE-469C-BDCB-B49DCD9F3D86}" type="slidenum">
              <a:rPr lang="en-US" altLang="ko-KR" smtClean="0"/>
              <a:pPr>
                <a:spcBef>
                  <a:spcPct val="0"/>
                </a:spcBef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38060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6"/>
          <p:cNvSpPr>
            <a:spLocks noChangeShapeType="1"/>
          </p:cNvSpPr>
          <p:nvPr userDrawn="1"/>
        </p:nvSpPr>
        <p:spPr bwMode="auto">
          <a:xfrm>
            <a:off x="0" y="3429000"/>
            <a:ext cx="9904413" cy="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endParaRPr lang="ko-KR" altLang="en-US"/>
          </a:p>
        </p:txBody>
      </p:sp>
      <p:grpSp>
        <p:nvGrpSpPr>
          <p:cNvPr id="5" name="그룹 12"/>
          <p:cNvGrpSpPr>
            <a:grpSpLocks/>
          </p:cNvGrpSpPr>
          <p:nvPr userDrawn="1"/>
        </p:nvGrpSpPr>
        <p:grpSpPr bwMode="auto">
          <a:xfrm>
            <a:off x="790575" y="511175"/>
            <a:ext cx="2455863" cy="657225"/>
            <a:chOff x="790267" y="511048"/>
            <a:chExt cx="2455626" cy="657479"/>
          </a:xfrm>
        </p:grpSpPr>
        <p:grpSp>
          <p:nvGrpSpPr>
            <p:cNvPr id="6" name="그룹 14"/>
            <p:cNvGrpSpPr>
              <a:grpSpLocks/>
            </p:cNvGrpSpPr>
            <p:nvPr userDrawn="1"/>
          </p:nvGrpSpPr>
          <p:grpSpPr bwMode="auto">
            <a:xfrm>
              <a:off x="790267" y="511048"/>
              <a:ext cx="2455626" cy="657479"/>
              <a:chOff x="661988" y="498454"/>
              <a:chExt cx="2004202" cy="603256"/>
            </a:xfrm>
          </p:grpSpPr>
          <p:cxnSp>
            <p:nvCxnSpPr>
              <p:cNvPr id="9" name="직선 연결선 8"/>
              <p:cNvCxnSpPr/>
              <p:nvPr userDrawn="1"/>
            </p:nvCxnSpPr>
            <p:spPr bwMode="auto">
              <a:xfrm>
                <a:off x="661988" y="498454"/>
                <a:ext cx="2004202" cy="1458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" name="직선 연결선 9"/>
              <p:cNvCxnSpPr/>
              <p:nvPr userDrawn="1"/>
            </p:nvCxnSpPr>
            <p:spPr bwMode="auto">
              <a:xfrm>
                <a:off x="661988" y="1100253"/>
                <a:ext cx="2004202" cy="1457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pic>
          <p:nvPicPr>
            <p:cNvPr id="7" name="그림 14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5966" y="538364"/>
              <a:ext cx="2247428" cy="610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1" name="그림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50" y="6477000"/>
            <a:ext cx="1049338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그림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4138" y="6453188"/>
            <a:ext cx="658812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제목 2"/>
          <p:cNvSpPr>
            <a:spLocks noGrp="1"/>
          </p:cNvSpPr>
          <p:nvPr>
            <p:ph type="ctrTitle"/>
          </p:nvPr>
        </p:nvSpPr>
        <p:spPr>
          <a:xfrm>
            <a:off x="665928" y="2000240"/>
            <a:ext cx="7280297" cy="523220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38025" y="4029076"/>
            <a:ext cx="3857653" cy="352404"/>
          </a:xfrm>
        </p:spPr>
        <p:txBody>
          <a:bodyPr/>
          <a:lstStyle>
            <a:lvl1pPr algn="l">
              <a:buNone/>
              <a:defRPr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dirty="0"/>
              <a:t>마스터 부제목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1721511761"/>
      </p:ext>
    </p:extLst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맑은 고딕" pitchFamily="50" charset="-127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0788" y="765188"/>
            <a:ext cx="9125473" cy="1665071"/>
          </a:xfrm>
        </p:spPr>
        <p:txBody>
          <a:bodyPr/>
          <a:lstStyle>
            <a:lvl1pPr marL="0" indent="0">
              <a:buNone/>
              <a:defRPr>
                <a:latin typeface="맑은 고딕" pitchFamily="50" charset="-127"/>
              </a:defRPr>
            </a:lvl1pPr>
            <a:lvl2pPr>
              <a:buNone/>
              <a:defRPr>
                <a:latin typeface="맑은 고딕" pitchFamily="50" charset="-127"/>
                <a:ea typeface="맑은 고딕" pitchFamily="50" charset="-127"/>
              </a:defRPr>
            </a:lvl2pPr>
            <a:lvl3pPr>
              <a:buNone/>
              <a:defRPr>
                <a:latin typeface="맑은 고딕" pitchFamily="50" charset="-127"/>
                <a:ea typeface="맑은 고딕" pitchFamily="50" charset="-127"/>
              </a:defRPr>
            </a:lvl3pPr>
            <a:lvl4pPr>
              <a:buNone/>
              <a:defRPr>
                <a:latin typeface="맑은 고딕" pitchFamily="50" charset="-127"/>
                <a:ea typeface="맑은 고딕" pitchFamily="50" charset="-127"/>
              </a:defRPr>
            </a:lvl4pPr>
            <a:lvl5pPr>
              <a:buNone/>
              <a:defRPr>
                <a:latin typeface="맑은 고딕" pitchFamily="50" charset="-127"/>
                <a:ea typeface="맑은 고딕" pitchFamily="50" charset="-127"/>
              </a:defRPr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334784714"/>
      </p:ext>
    </p:extLst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78091" y="155575"/>
            <a:ext cx="7098163" cy="33655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350782" y="765175"/>
            <a:ext cx="9125473" cy="352404"/>
          </a:xfrm>
        </p:spPr>
        <p:txBody>
          <a:bodyPr/>
          <a:lstStyle/>
          <a:p>
            <a:pPr lvl="0"/>
            <a:endParaRPr lang="ko-KR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847996050"/>
      </p:ext>
    </p:extLst>
  </p:cSld>
  <p:clrMapOvr>
    <a:masterClrMapping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/>
          </p:nvPr>
        </p:nvSpPr>
        <p:spPr>
          <a:xfrm>
            <a:off x="350782" y="155575"/>
            <a:ext cx="9125473" cy="16450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792185378"/>
      </p:ext>
    </p:extLst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306388" y="142875"/>
            <a:ext cx="6503987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765175"/>
            <a:ext cx="91249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11" name="Line 6"/>
          <p:cNvSpPr>
            <a:spLocks noChangeShapeType="1"/>
          </p:cNvSpPr>
          <p:nvPr userDrawn="1"/>
        </p:nvSpPr>
        <p:spPr bwMode="auto">
          <a:xfrm>
            <a:off x="0" y="642938"/>
            <a:ext cx="9904413" cy="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endParaRPr lang="ko-KR" altLang="en-US"/>
          </a:p>
        </p:txBody>
      </p:sp>
      <p:sp>
        <p:nvSpPr>
          <p:cNvPr id="6" name="Rectangle 15"/>
          <p:cNvSpPr>
            <a:spLocks noChangeArrowheads="1"/>
          </p:cNvSpPr>
          <p:nvPr userDrawn="1"/>
        </p:nvSpPr>
        <p:spPr bwMode="auto">
          <a:xfrm>
            <a:off x="4697413" y="6626225"/>
            <a:ext cx="5111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1" hangingPunct="1">
              <a:lnSpc>
                <a:spcPct val="130000"/>
              </a:lnSpc>
              <a:defRPr/>
            </a:pPr>
            <a:r>
              <a:rPr lang="en-US" altLang="ko-KR" sz="700" b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t>- P</a:t>
            </a:r>
            <a:fld id="{4B1B095A-CBB3-428F-8709-75D1EFEF3700}" type="slidenum"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pPr eaLnBrk="1" latinLnBrk="1" hangingPunct="1">
                <a:lnSpc>
                  <a:spcPct val="130000"/>
                </a:lnSpc>
                <a:defRPr/>
              </a:pPr>
              <a:t>‹#›</a:t>
            </a:fld>
            <a:r>
              <a:rPr lang="en-US" altLang="ko-KR" sz="700" b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t> -</a:t>
            </a:r>
          </a:p>
        </p:txBody>
      </p:sp>
      <p:cxnSp>
        <p:nvCxnSpPr>
          <p:cNvPr id="7" name="직선 연결선 6"/>
          <p:cNvCxnSpPr/>
          <p:nvPr userDrawn="1"/>
        </p:nvCxnSpPr>
        <p:spPr bwMode="auto">
          <a:xfrm>
            <a:off x="0" y="6381750"/>
            <a:ext cx="9904413" cy="1588"/>
          </a:xfrm>
          <a:prstGeom prst="line">
            <a:avLst/>
          </a:prstGeom>
          <a:noFill/>
          <a:ln w="190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</p:cxnSp>
      <p:pic>
        <p:nvPicPr>
          <p:cNvPr id="1031" name="그림 8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6515100"/>
            <a:ext cx="954088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그림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0800" y="6480175"/>
            <a:ext cx="598488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29" r:id="rId2"/>
    <p:sldLayoutId id="2147483830" r:id="rId3"/>
    <p:sldLayoutId id="2147483831" r:id="rId4"/>
  </p:sldLayoutIdLst>
  <p:transition>
    <p:split orient="vert"/>
  </p:transition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9pPr>
    </p:titleStyle>
    <p:bodyStyle>
      <a:lvl1pPr marL="342900" indent="-3429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lang="ko-KR" altLang="en-US" sz="1300" b="1" dirty="0">
          <a:solidFill>
            <a:srgbClr val="11111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819150" indent="-28575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2pPr>
      <a:lvl3pPr marL="1227138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sz="1400" b="1">
          <a:solidFill>
            <a:srgbClr val="111111"/>
          </a:solidFill>
          <a:latin typeface="+mn-lt"/>
          <a:ea typeface="+mn-ea"/>
        </a:defRPr>
      </a:lvl3pPr>
      <a:lvl4pPr marL="1635125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»"/>
        <a:defRPr kumimoji="1" sz="1400" b="1">
          <a:solidFill>
            <a:srgbClr val="111111"/>
          </a:solidFill>
          <a:latin typeface="+mn-lt"/>
          <a:ea typeface="+mn-ea"/>
        </a:defRPr>
      </a:lvl5pPr>
      <a:lvl6pPr marL="25146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6pPr>
      <a:lvl7pPr marL="29718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7pPr>
      <a:lvl8pPr marL="34290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8pPr>
      <a:lvl9pPr marL="38862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 txBox="1">
            <a:spLocks/>
          </p:cNvSpPr>
          <p:nvPr/>
        </p:nvSpPr>
        <p:spPr bwMode="auto">
          <a:xfrm>
            <a:off x="665163" y="1905000"/>
            <a:ext cx="7280275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j-cs"/>
              </a:defRPr>
            </a:lvl1pPr>
            <a:lvl2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2pPr>
            <a:lvl3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3pPr>
            <a:lvl4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4pPr>
            <a:lvl5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5pPr>
            <a:lvl6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6pPr>
            <a:lvl7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7pPr>
            <a:lvl8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8pPr>
            <a:lvl9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9pPr>
          </a:lstStyle>
          <a:p>
            <a:r>
              <a:rPr lang="en-US" altLang="ko-KR" kern="0" dirty="0"/>
              <a:t>TO-BE Process </a:t>
            </a:r>
            <a:r>
              <a:rPr lang="ko-KR" altLang="en-US" kern="0" dirty="0"/>
              <a:t>정의서</a:t>
            </a:r>
            <a:r>
              <a:rPr lang="en-US" altLang="ko-KR" kern="0" dirty="0"/>
              <a:t/>
            </a:r>
            <a:br>
              <a:rPr lang="en-US" altLang="ko-KR" kern="0" dirty="0"/>
            </a:br>
            <a:r>
              <a:rPr lang="en-US" altLang="ko-KR" kern="0" dirty="0"/>
              <a:t/>
            </a:r>
            <a:br>
              <a:rPr lang="en-US" altLang="ko-KR" kern="0" dirty="0"/>
            </a:br>
            <a:r>
              <a:rPr lang="en-US" altLang="ko-KR" sz="2000" kern="0" dirty="0" smtClean="0"/>
              <a:t>[PFI01~02 </a:t>
            </a:r>
            <a:r>
              <a:rPr lang="ko-KR" altLang="en-US" sz="2000" kern="0" dirty="0" smtClean="0"/>
              <a:t>마스터 및 </a:t>
            </a:r>
            <a:r>
              <a:rPr lang="ko-KR" altLang="en-US" sz="2000" kern="0" dirty="0" err="1" smtClean="0"/>
              <a:t>카드수금</a:t>
            </a:r>
            <a:r>
              <a:rPr lang="ko-KR" altLang="en-US" sz="2000" kern="0" dirty="0"/>
              <a:t> </a:t>
            </a:r>
            <a:r>
              <a:rPr lang="ko-KR" altLang="en-US" sz="2000" kern="0" dirty="0" smtClean="0"/>
              <a:t>관리 </a:t>
            </a:r>
            <a:r>
              <a:rPr lang="en-US" altLang="ko-KR" sz="2000" kern="0" dirty="0"/>
              <a:t>]</a:t>
            </a:r>
            <a:endParaRPr lang="ko-KR" altLang="en-US" kern="0" dirty="0"/>
          </a:p>
        </p:txBody>
      </p:sp>
      <p:sp>
        <p:nvSpPr>
          <p:cNvPr id="8" name="부제목 2"/>
          <p:cNvSpPr txBox="1">
            <a:spLocks/>
          </p:cNvSpPr>
          <p:nvPr/>
        </p:nvSpPr>
        <p:spPr bwMode="auto">
          <a:xfrm>
            <a:off x="5738813" y="4029075"/>
            <a:ext cx="3857625" cy="372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r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None/>
              <a:defRPr kumimoji="1" lang="ko-KR" altLang="en-US" sz="14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819150" indent="-28575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2pPr>
            <a:lvl3pPr marL="1227138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3pPr>
            <a:lvl4pPr marL="1635125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4pPr>
            <a:lvl5pPr marL="2057400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5pPr>
            <a:lvl6pPr marL="25146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9pPr>
          </a:lstStyle>
          <a:p>
            <a:r>
              <a:rPr lang="en-US" altLang="ko-KR" kern="0" dirty="0"/>
              <a:t>Created by </a:t>
            </a:r>
            <a:r>
              <a:rPr lang="en-US" altLang="ko-KR" kern="0" dirty="0" smtClean="0"/>
              <a:t>FI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826211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79580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9055600"/>
              </p:ext>
            </p:extLst>
          </p:nvPr>
        </p:nvGraphicFramePr>
        <p:xfrm>
          <a:off x="278947" y="1151278"/>
          <a:ext cx="9361487" cy="4725994"/>
        </p:xfrm>
        <a:graphic>
          <a:graphicData uri="http://schemas.openxmlformats.org/drawingml/2006/table">
            <a:tbl>
              <a:tblPr/>
              <a:tblGrid>
                <a:gridCol w="589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7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572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7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버전</a:t>
                      </a:r>
                      <a:endParaRPr kumimoji="1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일자</a:t>
                      </a:r>
                      <a:endParaRPr kumimoji="1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내 용</a:t>
                      </a:r>
                      <a:endParaRPr kumimoji="1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1.0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2023.04.12</a:t>
                      </a: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최초 작성</a:t>
                      </a: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유하나</a:t>
                      </a: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4" name="Rectangle 175"/>
          <p:cNvSpPr>
            <a:spLocks noGrp="1" noChangeArrowheads="1"/>
          </p:cNvSpPr>
          <p:nvPr>
            <p:ph type="title"/>
          </p:nvPr>
        </p:nvSpPr>
        <p:spPr>
          <a:xfrm>
            <a:off x="306388" y="142875"/>
            <a:ext cx="6503987" cy="344488"/>
          </a:xfrm>
        </p:spPr>
        <p:txBody>
          <a:bodyPr/>
          <a:lstStyle/>
          <a:p>
            <a:r>
              <a:rPr lang="ko-KR" altLang="en-US" dirty="0"/>
              <a:t>문서 개정 이력 관리</a:t>
            </a:r>
          </a:p>
        </p:txBody>
      </p:sp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765175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en-US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문서 개정 이력 관리</a:t>
            </a:r>
            <a:endParaRPr lang="en-US" altLang="ko-KR" sz="14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99038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69"/>
          <p:cNvSpPr>
            <a:spLocks noChangeArrowheads="1"/>
          </p:cNvSpPr>
          <p:nvPr/>
        </p:nvSpPr>
        <p:spPr bwMode="auto">
          <a:xfrm>
            <a:off x="271463" y="1428750"/>
            <a:ext cx="4605337" cy="2439988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marL="88900" indent="-889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dirty="0">
                <a:solidFill>
                  <a:schemeClr val="tx1"/>
                </a:solidFill>
              </a:rPr>
              <a:t>○ </a:t>
            </a:r>
            <a:r>
              <a:rPr lang="ko-KR" altLang="en-US" sz="1200" dirty="0">
                <a:solidFill>
                  <a:schemeClr val="tx1"/>
                </a:solidFill>
              </a:rPr>
              <a:t>프로세스 정의 및 목적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ko-KR" altLang="en-US" sz="800" dirty="0">
              <a:solidFill>
                <a:schemeClr val="tx1"/>
              </a:solidFill>
            </a:endParaRPr>
          </a:p>
          <a:p>
            <a:pPr marL="228600" indent="-228600">
              <a:buFontTx/>
              <a:buAutoNum type="arabicPeriod"/>
              <a:defRPr/>
            </a:pPr>
            <a:r>
              <a:rPr lang="ko-KR" altLang="en-US" sz="1200" b="0" dirty="0" err="1" smtClean="0"/>
              <a:t>매입사</a:t>
            </a:r>
            <a:r>
              <a:rPr lang="ko-KR" altLang="en-US" sz="1200" b="0" dirty="0" smtClean="0"/>
              <a:t> 관리 및 </a:t>
            </a:r>
            <a:r>
              <a:rPr lang="ko-KR" altLang="en-US" sz="1200" b="0" dirty="0" err="1"/>
              <a:t>수금유형</a:t>
            </a:r>
            <a:r>
              <a:rPr lang="ko-KR" altLang="en-US" sz="1200" b="0" dirty="0"/>
              <a:t> 별 예수금 마스터 </a:t>
            </a:r>
            <a:r>
              <a:rPr lang="ko-KR" altLang="en-US" sz="1200" b="0" dirty="0" smtClean="0"/>
              <a:t>설정</a:t>
            </a:r>
            <a:endParaRPr lang="en-US" altLang="ko-KR" sz="1200" b="0" dirty="0"/>
          </a:p>
          <a:p>
            <a:pPr marL="228600" indent="-228600">
              <a:buAutoNum type="arabicPeriod"/>
              <a:defRPr/>
            </a:pPr>
            <a:r>
              <a:rPr lang="en-US" altLang="ko-KR" sz="1200" b="0" dirty="0" smtClean="0"/>
              <a:t>PG</a:t>
            </a:r>
            <a:r>
              <a:rPr lang="ko-KR" altLang="en-US" sz="1200" b="0" dirty="0" smtClean="0"/>
              <a:t>사 </a:t>
            </a:r>
            <a:r>
              <a:rPr lang="ko-KR" altLang="en-US" sz="1200" b="0" dirty="0" err="1" smtClean="0"/>
              <a:t>입금내역</a:t>
            </a:r>
            <a:r>
              <a:rPr lang="ko-KR" altLang="en-US" sz="1200" b="0" dirty="0" smtClean="0"/>
              <a:t> 업로드</a:t>
            </a:r>
            <a:endParaRPr lang="en-US" altLang="ko-KR" sz="1200" b="0" dirty="0" smtClean="0"/>
          </a:p>
          <a:p>
            <a:pPr marL="228600" indent="-228600">
              <a:buAutoNum type="arabicPeriod"/>
              <a:defRPr/>
            </a:pPr>
            <a:r>
              <a:rPr lang="ko-KR" altLang="en-US" sz="1200" b="0" dirty="0" smtClean="0"/>
              <a:t>예금 정산 예수금과 </a:t>
            </a:r>
            <a:r>
              <a:rPr lang="ko-KR" altLang="en-US" sz="1200" b="0" dirty="0" err="1" smtClean="0"/>
              <a:t>업로드된</a:t>
            </a:r>
            <a:r>
              <a:rPr lang="ko-KR" altLang="en-US" sz="1200" b="0" dirty="0" smtClean="0"/>
              <a:t> </a:t>
            </a:r>
            <a:r>
              <a:rPr lang="ko-KR" altLang="en-US" sz="1200" b="0" dirty="0" err="1" smtClean="0"/>
              <a:t>입금내역</a:t>
            </a:r>
            <a:r>
              <a:rPr lang="ko-KR" altLang="en-US" sz="1200" b="0" dirty="0" smtClean="0"/>
              <a:t> </a:t>
            </a:r>
            <a:r>
              <a:rPr lang="en-US" altLang="ko-KR" sz="1200" b="0" dirty="0" smtClean="0"/>
              <a:t>FBS_NO </a:t>
            </a:r>
            <a:r>
              <a:rPr lang="ko-KR" altLang="en-US" sz="1200" b="0" dirty="0" smtClean="0"/>
              <a:t>연결</a:t>
            </a:r>
            <a:endParaRPr lang="en-US" altLang="ko-KR" sz="1200" b="0" dirty="0" smtClean="0"/>
          </a:p>
          <a:p>
            <a:pPr marL="228600" indent="-228600">
              <a:buAutoNum type="arabicPeriod"/>
              <a:defRPr/>
            </a:pPr>
            <a:r>
              <a:rPr lang="ko-KR" altLang="en-US" sz="1200" b="0" dirty="0" smtClean="0"/>
              <a:t>매출 </a:t>
            </a:r>
            <a:r>
              <a:rPr lang="ko-KR" altLang="en-US" sz="1200" b="0" dirty="0" smtClean="0"/>
              <a:t>데이터</a:t>
            </a:r>
            <a:r>
              <a:rPr lang="en-US" altLang="ko-KR" sz="1200" b="0" dirty="0" smtClean="0"/>
              <a:t>(</a:t>
            </a:r>
            <a:r>
              <a:rPr lang="ko-KR" altLang="en-US" sz="1200" b="0" dirty="0" smtClean="0"/>
              <a:t>채권</a:t>
            </a:r>
            <a:r>
              <a:rPr lang="en-US" altLang="ko-KR" sz="1200" b="0" dirty="0" smtClean="0"/>
              <a:t>)</a:t>
            </a:r>
            <a:r>
              <a:rPr lang="ko-KR" altLang="en-US" sz="1200" b="0" dirty="0" smtClean="0"/>
              <a:t>와 </a:t>
            </a:r>
            <a:r>
              <a:rPr lang="ko-KR" altLang="en-US" sz="1200" b="0" dirty="0" smtClean="0"/>
              <a:t>예수금 반제 처리 </a:t>
            </a:r>
            <a:endParaRPr lang="en-US" altLang="ko-KR" sz="1200" b="0" dirty="0" smtClean="0"/>
          </a:p>
          <a:p>
            <a:pPr marL="228600" indent="-228600">
              <a:buAutoNum type="arabicPeriod"/>
              <a:defRPr/>
            </a:pPr>
            <a:r>
              <a:rPr lang="ko-KR" altLang="en-US" sz="1200" b="0" dirty="0" err="1" smtClean="0"/>
              <a:t>반제된</a:t>
            </a:r>
            <a:r>
              <a:rPr lang="ko-KR" altLang="en-US" sz="1200" b="0" dirty="0" smtClean="0"/>
              <a:t> 전표 </a:t>
            </a:r>
            <a:r>
              <a:rPr lang="ko-KR" altLang="en-US" sz="1200" b="0" dirty="0" err="1" smtClean="0"/>
              <a:t>반제취소</a:t>
            </a:r>
            <a:r>
              <a:rPr lang="ko-KR" altLang="en-US" sz="1200" b="0" dirty="0" smtClean="0"/>
              <a:t> 처리</a:t>
            </a:r>
            <a:endParaRPr lang="en-US" altLang="ko-KR" sz="1200" b="0" dirty="0" smtClean="0"/>
          </a:p>
        </p:txBody>
      </p:sp>
      <p:sp>
        <p:nvSpPr>
          <p:cNvPr id="11267" name="Rectangle 170"/>
          <p:cNvSpPr>
            <a:spLocks noChangeArrowheads="1"/>
          </p:cNvSpPr>
          <p:nvPr/>
        </p:nvSpPr>
        <p:spPr bwMode="auto">
          <a:xfrm>
            <a:off x="4989513" y="1428750"/>
            <a:ext cx="4643437" cy="2439988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ko-KR" sz="1400" dirty="0">
                <a:solidFill>
                  <a:schemeClr val="tx1"/>
                </a:solidFill>
              </a:rPr>
              <a:t>○ </a:t>
            </a:r>
            <a:r>
              <a:rPr lang="ko-KR" altLang="en-US" sz="1200" dirty="0">
                <a:solidFill>
                  <a:schemeClr val="tx1"/>
                </a:solidFill>
              </a:rPr>
              <a:t>선행요건 및 </a:t>
            </a:r>
            <a:r>
              <a:rPr lang="en-US" altLang="ko-KR" sz="1200" dirty="0">
                <a:solidFill>
                  <a:schemeClr val="tx1"/>
                </a:solidFill>
              </a:rPr>
              <a:t>Barriers	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ko-KR" sz="800" dirty="0">
              <a:solidFill>
                <a:schemeClr val="tx1"/>
              </a:solidFill>
            </a:endParaRPr>
          </a:p>
          <a:p>
            <a:pPr marL="182563" indent="-182563">
              <a:buFontTx/>
              <a:buAutoNum type="arabicPeriod"/>
              <a:defRPr/>
            </a:pPr>
            <a:r>
              <a:rPr lang="ko-KR" altLang="en-US" sz="1200" b="0" dirty="0" err="1" smtClean="0"/>
              <a:t>매입사</a:t>
            </a:r>
            <a:r>
              <a:rPr lang="en-US" altLang="ko-KR" sz="1200" b="0" dirty="0" smtClean="0"/>
              <a:t>(</a:t>
            </a:r>
            <a:r>
              <a:rPr lang="ko-KR" altLang="en-US" sz="1200" b="0" dirty="0" smtClean="0"/>
              <a:t>카드사</a:t>
            </a:r>
            <a:r>
              <a:rPr lang="en-US" altLang="ko-KR" sz="1200" b="0" dirty="0" smtClean="0"/>
              <a:t>)</a:t>
            </a:r>
            <a:r>
              <a:rPr lang="ko-KR" altLang="en-US" sz="1200" b="0" dirty="0"/>
              <a:t> </a:t>
            </a:r>
            <a:r>
              <a:rPr lang="ko-KR" altLang="en-US" sz="1200" b="0" dirty="0" smtClean="0"/>
              <a:t>및 예수금을 등록한다</a:t>
            </a:r>
            <a:r>
              <a:rPr lang="en-US" altLang="ko-KR" sz="1200" b="0" dirty="0" smtClean="0"/>
              <a:t>.</a:t>
            </a:r>
          </a:p>
          <a:p>
            <a:pPr marL="182563" indent="-182563">
              <a:buFontTx/>
              <a:buAutoNum type="arabicPeriod"/>
              <a:defRPr/>
            </a:pPr>
            <a:r>
              <a:rPr lang="en-US" altLang="ko-KR" sz="1200" b="0" dirty="0" smtClean="0">
                <a:solidFill>
                  <a:schemeClr val="tx1"/>
                </a:solidFill>
              </a:rPr>
              <a:t>PG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사 </a:t>
            </a:r>
            <a:r>
              <a:rPr lang="ko-KR" altLang="en-US" sz="1200" b="0" dirty="0" err="1" smtClean="0">
                <a:solidFill>
                  <a:schemeClr val="tx1"/>
                </a:solidFill>
              </a:rPr>
              <a:t>정산내역을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 확인한다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.</a:t>
            </a:r>
          </a:p>
          <a:p>
            <a:pPr marL="182563" indent="-182563">
              <a:buFontTx/>
              <a:buAutoNum type="arabicPeriod"/>
              <a:defRPr/>
            </a:pPr>
            <a:r>
              <a:rPr lang="en-US" altLang="ko-KR" sz="1200" b="0" dirty="0" smtClean="0">
                <a:solidFill>
                  <a:schemeClr val="tx1"/>
                </a:solidFill>
              </a:rPr>
              <a:t>PG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사 정산 데이터를 업로드 한다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.</a:t>
            </a:r>
          </a:p>
          <a:p>
            <a:pPr marL="182563" indent="-182563">
              <a:buFontTx/>
              <a:buAutoNum type="arabicPeriod"/>
              <a:defRPr/>
            </a:pPr>
            <a:r>
              <a:rPr lang="ko-KR" altLang="en-US" sz="1200" b="0" dirty="0" smtClean="0">
                <a:solidFill>
                  <a:schemeClr val="tx1"/>
                </a:solidFill>
              </a:rPr>
              <a:t>매출전표와 예수금 전표를 확인한다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.</a:t>
            </a:r>
          </a:p>
          <a:p>
            <a:pPr marL="182563" indent="-182563">
              <a:buFontTx/>
              <a:buAutoNum type="arabicPeriod"/>
              <a:defRPr/>
            </a:pPr>
            <a:r>
              <a:rPr lang="ko-KR" altLang="en-US" sz="1200" b="0" dirty="0" err="1" smtClean="0">
                <a:solidFill>
                  <a:schemeClr val="tx1"/>
                </a:solidFill>
              </a:rPr>
              <a:t>반제전표를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 확인한다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. </a:t>
            </a:r>
            <a:endParaRPr lang="en-US" altLang="ko-KR" sz="1200" b="0" dirty="0">
              <a:solidFill>
                <a:schemeClr val="tx1"/>
              </a:solidFill>
            </a:endParaRPr>
          </a:p>
        </p:txBody>
      </p:sp>
      <p:sp>
        <p:nvSpPr>
          <p:cNvPr id="9222" name="Rectangle 17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PFI01~02 </a:t>
            </a:r>
            <a:r>
              <a:rPr lang="ko-KR" altLang="en-US" dirty="0" smtClean="0"/>
              <a:t>마스터 및 </a:t>
            </a:r>
            <a:r>
              <a:rPr lang="ko-KR" altLang="en-US" dirty="0" err="1" smtClean="0"/>
              <a:t>카드수금</a:t>
            </a:r>
            <a:r>
              <a:rPr lang="ko-KR" altLang="en-US" dirty="0" smtClean="0"/>
              <a:t> </a:t>
            </a:r>
            <a:r>
              <a:rPr lang="ko-KR" altLang="en-US" dirty="0"/>
              <a:t>관리 </a:t>
            </a:r>
          </a:p>
        </p:txBody>
      </p:sp>
      <p:graphicFrame>
        <p:nvGraphicFramePr>
          <p:cNvPr id="8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9818839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3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099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79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79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709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PFI01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마스터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수금관리</a:t>
                      </a:r>
                      <a:endParaRPr kumimoji="1" lang="en-US" altLang="ko-K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PFI01~02.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마스터 및 카드수금관리</a:t>
                      </a:r>
                      <a:endParaRPr kumimoji="1" lang="ko-KR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PFI01 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마스터관리</a:t>
                      </a:r>
                      <a:endParaRPr kumimoji="1" lang="en-US" altLang="ko-K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유하나</a:t>
                      </a:r>
                      <a:endParaRPr kumimoji="1" lang="ko-KR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한진웅</a:t>
                      </a:r>
                      <a:endParaRPr kumimoji="1" lang="ko-KR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2023.04.12</a:t>
                      </a:r>
                      <a:endParaRPr kumimoji="1" lang="en-US" altLang="ko-KR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Rectangle 171"/>
          <p:cNvSpPr>
            <a:spLocks noChangeArrowheads="1"/>
          </p:cNvSpPr>
          <p:nvPr/>
        </p:nvSpPr>
        <p:spPr bwMode="auto">
          <a:xfrm>
            <a:off x="271463" y="3929063"/>
            <a:ext cx="4605337" cy="2246312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dirty="0">
                <a:solidFill>
                  <a:schemeClr val="tx1"/>
                </a:solidFill>
              </a:rPr>
              <a:t>○ </a:t>
            </a:r>
            <a:r>
              <a:rPr lang="ko-KR" altLang="en-US" sz="1200" dirty="0">
                <a:solidFill>
                  <a:schemeClr val="tx1"/>
                </a:solidFill>
              </a:rPr>
              <a:t>변화 사항 요약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ko-KR" altLang="en-US" sz="800" dirty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ko-KR" altLang="en-US" sz="1400" dirty="0">
                <a:solidFill>
                  <a:schemeClr val="tx1"/>
                </a:solidFill>
              </a:rPr>
              <a:t> </a:t>
            </a:r>
            <a:r>
              <a:rPr lang="en-US" altLang="ko-KR" sz="1400" i="1" u="sng" dirty="0">
                <a:solidFill>
                  <a:schemeClr val="tx1"/>
                </a:solidFill>
              </a:rPr>
              <a:t>AS-IS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i="1" u="sng" dirty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None/>
              <a:defRPr/>
            </a:pPr>
            <a:endParaRPr lang="en-US" altLang="ko-KR" sz="1200" b="0" dirty="0">
              <a:solidFill>
                <a:schemeClr val="tx1"/>
              </a:solidFill>
            </a:endParaRPr>
          </a:p>
        </p:txBody>
      </p:sp>
      <p:sp>
        <p:nvSpPr>
          <p:cNvPr id="10" name="Rectangle 172"/>
          <p:cNvSpPr>
            <a:spLocks noChangeArrowheads="1"/>
          </p:cNvSpPr>
          <p:nvPr/>
        </p:nvSpPr>
        <p:spPr bwMode="auto">
          <a:xfrm>
            <a:off x="4989513" y="3929063"/>
            <a:ext cx="4643437" cy="2236787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ko-KR" sz="1400" dirty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dirty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i="1" u="sng" dirty="0" smtClean="0">
                <a:solidFill>
                  <a:schemeClr val="tx1"/>
                </a:solidFill>
              </a:rPr>
              <a:t>TO-BE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i="1" u="sng" dirty="0">
              <a:solidFill>
                <a:schemeClr val="tx1"/>
              </a:solidFill>
            </a:endParaRPr>
          </a:p>
          <a:p>
            <a:pPr marL="228600" indent="-228600" eaLnBrk="1" latinLnBrk="0" hangingPunct="1">
              <a:lnSpc>
                <a:spcPct val="1200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ko-KR" altLang="en-US" sz="1200" b="0" dirty="0" smtClean="0">
                <a:solidFill>
                  <a:schemeClr val="tx1"/>
                </a:solidFill>
              </a:rPr>
              <a:t>예수금 데이터와 카드 </a:t>
            </a:r>
            <a:r>
              <a:rPr lang="ko-KR" altLang="en-US" sz="1200" b="0" dirty="0" err="1" smtClean="0">
                <a:solidFill>
                  <a:schemeClr val="tx1"/>
                </a:solidFill>
              </a:rPr>
              <a:t>정산내역을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 연결하여 관리</a:t>
            </a:r>
            <a:endParaRPr lang="en-US" altLang="ko-KR" sz="1200" b="0" dirty="0" smtClean="0">
              <a:solidFill>
                <a:schemeClr val="tx1"/>
              </a:solidFill>
            </a:endParaRPr>
          </a:p>
          <a:p>
            <a:pPr marL="228600" indent="-228600" eaLnBrk="1" latinLnBrk="0" hangingPunct="1">
              <a:lnSpc>
                <a:spcPct val="1200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ko-KR" altLang="en-US" sz="1200" b="0" dirty="0" smtClean="0">
                <a:solidFill>
                  <a:schemeClr val="tx1"/>
                </a:solidFill>
              </a:rPr>
              <a:t>예수금 전표와 매출전표 </a:t>
            </a:r>
            <a:r>
              <a:rPr lang="ko-KR" altLang="en-US" sz="1200" b="0" dirty="0" err="1" smtClean="0">
                <a:solidFill>
                  <a:schemeClr val="tx1"/>
                </a:solidFill>
              </a:rPr>
              <a:t>반제처리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 </a:t>
            </a:r>
            <a:endParaRPr lang="en-US" altLang="ko-KR" sz="12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280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" name="표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3260696"/>
              </p:ext>
            </p:extLst>
          </p:nvPr>
        </p:nvGraphicFramePr>
        <p:xfrm>
          <a:off x="266699" y="1421348"/>
          <a:ext cx="9366250" cy="4815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6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94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lang="en-US" altLang="ko-KR" sz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담당자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36504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7" name="AutoShape 68"/>
          <p:cNvSpPr>
            <a:spLocks noChangeArrowheads="1"/>
          </p:cNvSpPr>
          <p:nvPr/>
        </p:nvSpPr>
        <p:spPr bwMode="auto">
          <a:xfrm rot="16200000">
            <a:off x="1711598" y="2049746"/>
            <a:ext cx="4318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900" dirty="0">
                <a:solidFill>
                  <a:schemeClr val="tx1"/>
                </a:solidFill>
              </a:rPr>
              <a:t>   </a:t>
            </a:r>
            <a:r>
              <a:rPr kumimoji="0" lang="ko-KR" altLang="en-US" sz="900" dirty="0" smtClean="0">
                <a:solidFill>
                  <a:schemeClr val="tx1"/>
                </a:solidFill>
              </a:rPr>
              <a:t>신규 </a:t>
            </a:r>
            <a:r>
              <a:rPr kumimoji="0" lang="ko-KR" altLang="en-US" sz="900" dirty="0" err="1" smtClean="0">
                <a:solidFill>
                  <a:schemeClr val="tx1"/>
                </a:solidFill>
              </a:rPr>
              <a:t>매입사</a:t>
            </a:r>
            <a:r>
              <a:rPr kumimoji="0" lang="ko-KR" altLang="en-US" sz="900" dirty="0" smtClean="0">
                <a:solidFill>
                  <a:schemeClr val="tx1"/>
                </a:solidFill>
              </a:rPr>
              <a:t> 발생</a:t>
            </a:r>
            <a:endParaRPr kumimoji="0" lang="en-US" altLang="ko-KR" sz="900" dirty="0">
              <a:solidFill>
                <a:schemeClr val="tx1"/>
              </a:solidFill>
            </a:endParaRPr>
          </a:p>
        </p:txBody>
      </p:sp>
      <p:sp>
        <p:nvSpPr>
          <p:cNvPr id="121" name="Rectangle 175"/>
          <p:cNvSpPr>
            <a:spLocks noGrp="1" noChangeArrowheads="1"/>
          </p:cNvSpPr>
          <p:nvPr>
            <p:ph type="title"/>
          </p:nvPr>
        </p:nvSpPr>
        <p:spPr>
          <a:xfrm>
            <a:off x="306388" y="145842"/>
            <a:ext cx="6503987" cy="338554"/>
          </a:xfrm>
        </p:spPr>
        <p:txBody>
          <a:bodyPr/>
          <a:lstStyle/>
          <a:p>
            <a:r>
              <a:rPr lang="en-US" altLang="ko-KR" dirty="0" smtClean="0"/>
              <a:t>PFI01~02 </a:t>
            </a:r>
            <a:r>
              <a:rPr lang="ko-KR" altLang="en-US" dirty="0" smtClean="0"/>
              <a:t>마스터 및 </a:t>
            </a:r>
            <a:r>
              <a:rPr lang="ko-KR" altLang="en-US" dirty="0" err="1" smtClean="0"/>
              <a:t>카드수금</a:t>
            </a:r>
            <a:r>
              <a:rPr lang="ko-KR" altLang="en-US" dirty="0" smtClean="0"/>
              <a:t> </a:t>
            </a:r>
            <a:r>
              <a:rPr lang="ko-KR" altLang="en-US" dirty="0"/>
              <a:t>관리 </a:t>
            </a:r>
          </a:p>
        </p:txBody>
      </p:sp>
      <p:sp>
        <p:nvSpPr>
          <p:cNvPr id="51" name="Rectangle 71"/>
          <p:cNvSpPr>
            <a:spLocks noChangeArrowheads="1"/>
          </p:cNvSpPr>
          <p:nvPr/>
        </p:nvSpPr>
        <p:spPr bwMode="auto">
          <a:xfrm>
            <a:off x="1279797" y="3633674"/>
            <a:ext cx="1296000" cy="36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horz" wrap="none" anchor="ctr"/>
          <a:lstStyle/>
          <a:p>
            <a:pPr algn="ctr"/>
            <a:r>
              <a:rPr kumimoji="0" lang="ko-KR" altLang="en-US" sz="9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매입사</a:t>
            </a:r>
            <a:r>
              <a:rPr kumimoji="0"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마스터 등록</a:t>
            </a:r>
            <a:endParaRPr kumimoji="0" lang="en-US" altLang="ko-KR" sz="9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3" name="Text Box 151"/>
          <p:cNvSpPr txBox="1">
            <a:spLocks noChangeArrowheads="1"/>
          </p:cNvSpPr>
          <p:nvPr/>
        </p:nvSpPr>
        <p:spPr bwMode="auto">
          <a:xfrm>
            <a:off x="2106098" y="3437860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PFI01-1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4" name="직선 화살표 연결선 3"/>
          <p:cNvCxnSpPr>
            <a:stCxn id="97" idx="1"/>
            <a:endCxn id="51" idx="0"/>
          </p:cNvCxnSpPr>
          <p:nvPr/>
        </p:nvCxnSpPr>
        <p:spPr bwMode="auto">
          <a:xfrm>
            <a:off x="1927498" y="2913346"/>
            <a:ext cx="299" cy="720328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30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0238920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3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099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79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79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709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PFI01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마스터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수금관리</a:t>
                      </a:r>
                      <a:endParaRPr kumimoji="1" lang="en-US" altLang="ko-K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PFI01~02.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마스터 및 카드수금관리</a:t>
                      </a:r>
                      <a:endParaRPr kumimoji="1" lang="ko-KR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PFI01 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마스터관리</a:t>
                      </a:r>
                      <a:endParaRPr kumimoji="1" lang="en-US" altLang="ko-K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유하나</a:t>
                      </a:r>
                      <a:endParaRPr kumimoji="1" lang="ko-KR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한진웅</a:t>
                      </a:r>
                      <a:endParaRPr kumimoji="1" lang="ko-KR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2023.04.12</a:t>
                      </a:r>
                      <a:endParaRPr kumimoji="1" lang="en-US" altLang="ko-KR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Rectangle 71"/>
          <p:cNvSpPr>
            <a:spLocks noChangeArrowheads="1"/>
          </p:cNvSpPr>
          <p:nvPr/>
        </p:nvSpPr>
        <p:spPr bwMode="auto">
          <a:xfrm>
            <a:off x="1279797" y="4365144"/>
            <a:ext cx="1296000" cy="36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horz" wrap="none" anchor="ctr"/>
          <a:lstStyle/>
          <a:p>
            <a:pPr algn="ctr"/>
            <a:r>
              <a:rPr kumimoji="0" lang="ko-KR" altLang="en-US" sz="9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입금내역</a:t>
            </a:r>
            <a:r>
              <a:rPr kumimoji="0"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업로드 및 조회</a:t>
            </a:r>
            <a:endParaRPr kumimoji="0" lang="en-US" altLang="ko-KR" sz="9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0" name="직선 화살표 연결선 9"/>
          <p:cNvCxnSpPr>
            <a:stCxn id="51" idx="2"/>
            <a:endCxn id="9" idx="0"/>
          </p:cNvCxnSpPr>
          <p:nvPr/>
        </p:nvCxnSpPr>
        <p:spPr bwMode="auto">
          <a:xfrm>
            <a:off x="1927797" y="3993674"/>
            <a:ext cx="0" cy="371470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 Box 151"/>
          <p:cNvSpPr txBox="1">
            <a:spLocks noChangeArrowheads="1"/>
          </p:cNvSpPr>
          <p:nvPr/>
        </p:nvSpPr>
        <p:spPr bwMode="auto">
          <a:xfrm>
            <a:off x="2106579" y="4179409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PFI02-1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" name="AutoShape 68"/>
          <p:cNvSpPr>
            <a:spLocks noChangeArrowheads="1"/>
          </p:cNvSpPr>
          <p:nvPr/>
        </p:nvSpPr>
        <p:spPr bwMode="auto">
          <a:xfrm rot="16200000">
            <a:off x="3569933" y="2035483"/>
            <a:ext cx="4318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900" dirty="0">
                <a:solidFill>
                  <a:schemeClr val="tx1"/>
                </a:solidFill>
              </a:rPr>
              <a:t>   </a:t>
            </a:r>
            <a:r>
              <a:rPr kumimoji="0" lang="ko-KR" altLang="en-US" sz="900" dirty="0" smtClean="0">
                <a:solidFill>
                  <a:schemeClr val="tx1"/>
                </a:solidFill>
              </a:rPr>
              <a:t>예수금 입금 발생</a:t>
            </a:r>
            <a:endParaRPr kumimoji="0" lang="en-US" altLang="ko-KR" sz="900" dirty="0">
              <a:solidFill>
                <a:schemeClr val="tx1"/>
              </a:solidFill>
            </a:endParaRPr>
          </a:p>
        </p:txBody>
      </p:sp>
      <p:sp>
        <p:nvSpPr>
          <p:cNvPr id="15" name="Rectangle 71"/>
          <p:cNvSpPr>
            <a:spLocks noChangeArrowheads="1"/>
          </p:cNvSpPr>
          <p:nvPr/>
        </p:nvSpPr>
        <p:spPr bwMode="auto">
          <a:xfrm>
            <a:off x="3132648" y="4365144"/>
            <a:ext cx="1296000" cy="36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horz" wrap="none" anchor="ctr"/>
          <a:lstStyle/>
          <a:p>
            <a:pPr algn="ctr"/>
            <a:r>
              <a:rPr kumimoji="0" lang="ko-KR" altLang="en-US" sz="9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카드수금</a:t>
            </a:r>
            <a:r>
              <a:rPr kumimoji="0"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kumimoji="0" lang="en-US" altLang="ko-KR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FBS_NO </a:t>
            </a:r>
            <a:r>
              <a:rPr kumimoji="0"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연결</a:t>
            </a:r>
            <a:endParaRPr kumimoji="0" lang="en-US" altLang="ko-KR" sz="9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6" name="Rectangle 71"/>
          <p:cNvSpPr>
            <a:spLocks noChangeArrowheads="1"/>
          </p:cNvSpPr>
          <p:nvPr/>
        </p:nvSpPr>
        <p:spPr bwMode="auto">
          <a:xfrm>
            <a:off x="3060568" y="3647918"/>
            <a:ext cx="1440160" cy="36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horz" wrap="none" anchor="ctr"/>
          <a:lstStyle/>
          <a:p>
            <a:pPr algn="ctr"/>
            <a:r>
              <a:rPr kumimoji="0" lang="ko-KR" altLang="en-US" sz="9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수금유형별</a:t>
            </a:r>
            <a:r>
              <a:rPr kumimoji="0"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예수금 마스터</a:t>
            </a:r>
            <a:endParaRPr kumimoji="0" lang="en-US" altLang="ko-KR" sz="9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7" name="직선 화살표 연결선 16"/>
          <p:cNvCxnSpPr>
            <a:stCxn id="14" idx="1"/>
            <a:endCxn id="16" idx="0"/>
          </p:cNvCxnSpPr>
          <p:nvPr/>
        </p:nvCxnSpPr>
        <p:spPr bwMode="auto">
          <a:xfrm flipH="1">
            <a:off x="3780648" y="2899083"/>
            <a:ext cx="5185" cy="748835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Text Box 151"/>
          <p:cNvSpPr txBox="1">
            <a:spLocks noChangeArrowheads="1"/>
          </p:cNvSpPr>
          <p:nvPr/>
        </p:nvSpPr>
        <p:spPr bwMode="auto">
          <a:xfrm>
            <a:off x="3945837" y="3436123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PFI01-2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1" name="Text Box 151"/>
          <p:cNvSpPr txBox="1">
            <a:spLocks noChangeArrowheads="1"/>
          </p:cNvSpPr>
          <p:nvPr/>
        </p:nvSpPr>
        <p:spPr bwMode="auto">
          <a:xfrm>
            <a:off x="3945837" y="4178624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PFI02-2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22" name="직선 화살표 연결선 21"/>
          <p:cNvCxnSpPr>
            <a:stCxn id="9" idx="3"/>
            <a:endCxn id="15" idx="1"/>
          </p:cNvCxnSpPr>
          <p:nvPr/>
        </p:nvCxnSpPr>
        <p:spPr bwMode="auto">
          <a:xfrm>
            <a:off x="2575797" y="4545144"/>
            <a:ext cx="556851" cy="0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직선 화살표 연결선 25"/>
          <p:cNvCxnSpPr>
            <a:stCxn id="16" idx="2"/>
            <a:endCxn id="15" idx="0"/>
          </p:cNvCxnSpPr>
          <p:nvPr/>
        </p:nvCxnSpPr>
        <p:spPr bwMode="auto">
          <a:xfrm>
            <a:off x="3780648" y="4007918"/>
            <a:ext cx="0" cy="357226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8" name="Rectangle 71"/>
          <p:cNvSpPr>
            <a:spLocks noChangeArrowheads="1"/>
          </p:cNvSpPr>
          <p:nvPr/>
        </p:nvSpPr>
        <p:spPr bwMode="auto">
          <a:xfrm>
            <a:off x="5441531" y="4365144"/>
            <a:ext cx="1296000" cy="36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horz" wrap="none" anchor="ctr"/>
          <a:lstStyle/>
          <a:p>
            <a:pPr algn="ctr"/>
            <a:r>
              <a:rPr kumimoji="0" lang="ko-KR" altLang="en-US" sz="9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자사몰</a:t>
            </a:r>
            <a:r>
              <a:rPr kumimoji="0"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kumimoji="0" lang="ko-KR" altLang="en-US" sz="9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수금관리</a:t>
            </a:r>
            <a:endParaRPr kumimoji="0" lang="en-US" altLang="ko-KR" sz="9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9" name="Text Box 151"/>
          <p:cNvSpPr txBox="1">
            <a:spLocks noChangeArrowheads="1"/>
          </p:cNvSpPr>
          <p:nvPr/>
        </p:nvSpPr>
        <p:spPr bwMode="auto">
          <a:xfrm>
            <a:off x="6196888" y="4138041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PFI02-3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40" name="직선 화살표 연결선 39"/>
          <p:cNvCxnSpPr>
            <a:stCxn id="15" idx="3"/>
            <a:endCxn id="38" idx="1"/>
          </p:cNvCxnSpPr>
          <p:nvPr/>
        </p:nvCxnSpPr>
        <p:spPr bwMode="auto">
          <a:xfrm>
            <a:off x="4428648" y="4545144"/>
            <a:ext cx="1012883" cy="0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4" name="AutoShape 68"/>
          <p:cNvSpPr>
            <a:spLocks noChangeArrowheads="1"/>
          </p:cNvSpPr>
          <p:nvPr/>
        </p:nvSpPr>
        <p:spPr bwMode="auto">
          <a:xfrm rot="16200000">
            <a:off x="5873331" y="2049746"/>
            <a:ext cx="4318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900" dirty="0">
                <a:solidFill>
                  <a:schemeClr val="tx1"/>
                </a:solidFill>
              </a:rPr>
              <a:t>   </a:t>
            </a:r>
            <a:r>
              <a:rPr kumimoji="0" lang="ko-KR" altLang="en-US" sz="900" dirty="0" smtClean="0">
                <a:solidFill>
                  <a:schemeClr val="tx1"/>
                </a:solidFill>
              </a:rPr>
              <a:t>매출</a:t>
            </a:r>
            <a:r>
              <a:rPr kumimoji="0" lang="en-US" altLang="ko-KR" sz="900" dirty="0" smtClean="0">
                <a:solidFill>
                  <a:schemeClr val="tx1"/>
                </a:solidFill>
              </a:rPr>
              <a:t>(AR)</a:t>
            </a:r>
            <a:r>
              <a:rPr kumimoji="0" lang="ko-KR" altLang="en-US" sz="900" dirty="0" smtClean="0">
                <a:solidFill>
                  <a:schemeClr val="tx1"/>
                </a:solidFill>
              </a:rPr>
              <a:t> </a:t>
            </a:r>
            <a:r>
              <a:rPr kumimoji="0" lang="ko-KR" altLang="en-US" sz="900" dirty="0" smtClean="0">
                <a:solidFill>
                  <a:schemeClr val="tx1"/>
                </a:solidFill>
              </a:rPr>
              <a:t>발생</a:t>
            </a:r>
            <a:endParaRPr kumimoji="0" lang="en-US" altLang="ko-KR" sz="900" dirty="0">
              <a:solidFill>
                <a:schemeClr val="tx1"/>
              </a:solidFill>
            </a:endParaRPr>
          </a:p>
        </p:txBody>
      </p:sp>
      <p:cxnSp>
        <p:nvCxnSpPr>
          <p:cNvPr id="45" name="직선 화살표 연결선 44"/>
          <p:cNvCxnSpPr>
            <a:stCxn id="44" idx="1"/>
            <a:endCxn id="38" idx="0"/>
          </p:cNvCxnSpPr>
          <p:nvPr/>
        </p:nvCxnSpPr>
        <p:spPr bwMode="auto">
          <a:xfrm>
            <a:off x="6089231" y="2913346"/>
            <a:ext cx="300" cy="1451798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8" name="Rectangle 71"/>
          <p:cNvSpPr>
            <a:spLocks noChangeArrowheads="1"/>
          </p:cNvSpPr>
          <p:nvPr/>
        </p:nvSpPr>
        <p:spPr bwMode="auto">
          <a:xfrm>
            <a:off x="7575635" y="4365144"/>
            <a:ext cx="1625043" cy="36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horz" wrap="none" anchor="ctr"/>
          <a:lstStyle/>
          <a:p>
            <a:pPr algn="ctr"/>
            <a:r>
              <a:rPr kumimoji="0" lang="ko-KR" altLang="en-US" sz="9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자사몰</a:t>
            </a:r>
            <a:r>
              <a:rPr kumimoji="0"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수금 </a:t>
            </a:r>
            <a:r>
              <a:rPr kumimoji="0" lang="ko-KR" altLang="en-US" sz="9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반제취소</a:t>
            </a:r>
            <a:r>
              <a:rPr kumimoji="0"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관리</a:t>
            </a:r>
            <a:endParaRPr kumimoji="0" lang="en-US" altLang="ko-KR" sz="9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42" name="직선 화살표 연결선 41"/>
          <p:cNvCxnSpPr>
            <a:stCxn id="38" idx="3"/>
            <a:endCxn id="48" idx="1"/>
          </p:cNvCxnSpPr>
          <p:nvPr/>
        </p:nvCxnSpPr>
        <p:spPr bwMode="auto">
          <a:xfrm>
            <a:off x="6737531" y="4545144"/>
            <a:ext cx="838104" cy="0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2" name="Text Box 151"/>
          <p:cNvSpPr txBox="1">
            <a:spLocks noChangeArrowheads="1"/>
          </p:cNvSpPr>
          <p:nvPr/>
        </p:nvSpPr>
        <p:spPr bwMode="auto">
          <a:xfrm>
            <a:off x="8660035" y="4178624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PFI02-4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5337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7335344"/>
              </p:ext>
            </p:extLst>
          </p:nvPr>
        </p:nvGraphicFramePr>
        <p:xfrm>
          <a:off x="271462" y="1796827"/>
          <a:ext cx="9361487" cy="3106300"/>
        </p:xfrm>
        <a:graphic>
          <a:graphicData uri="http://schemas.openxmlformats.org/drawingml/2006/table">
            <a:tbl>
              <a:tblPr/>
              <a:tblGrid>
                <a:gridCol w="10849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90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830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18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26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809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Activity No.t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Activity Name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Description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Function</a:t>
                      </a:r>
                    </a:p>
                  </a:txBody>
                  <a:tcPr marL="99039" marR="99039" marT="0" marB="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Remarks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39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PFI01-1</a:t>
                      </a: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매입사</a:t>
                      </a:r>
                      <a:r>
                        <a:rPr kumimoji="0" lang="ko-KR" altLang="en-US" sz="1000" b="1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마스터 관리</a:t>
                      </a:r>
                      <a:endParaRPr kumimoji="0" lang="en-US" altLang="ko-KR" sz="1000" b="1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Mall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에서 정산하는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매입사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내역을 등록한다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3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PFI01-2</a:t>
                      </a: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kern="1200" noProof="0" dirty="0" err="1" smtClean="0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수금유형</a:t>
                      </a:r>
                      <a:r>
                        <a:rPr kumimoji="0" lang="ko-KR" altLang="en-US" sz="1000" b="1" kern="1200" noProof="0" dirty="0" smtClean="0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별 예수금 마스터</a:t>
                      </a:r>
                      <a:endParaRPr kumimoji="0" lang="en-US" altLang="ko-KR" sz="1000" b="1" kern="1200" noProof="0" dirty="0" smtClean="0">
                        <a:solidFill>
                          <a:srgbClr val="11111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메뉴에서 사용할 예수금을 등록한다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3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PFI02-1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>
                        <a:lnSpc>
                          <a:spcPct val="100000"/>
                        </a:lnSpc>
                        <a:spcBef>
                          <a:spcPct val="0"/>
                        </a:spcBef>
                        <a:buFontTx/>
                        <a:buNone/>
                        <a:defRPr/>
                      </a:pPr>
                      <a:r>
                        <a:rPr kumimoji="0" lang="ko-KR" altLang="en-US" sz="1000" b="1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입금내역</a:t>
                      </a:r>
                      <a:r>
                        <a:rPr kumimoji="0" lang="ko-KR" altLang="en-US" sz="10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업로드 및 조회</a:t>
                      </a:r>
                      <a:endParaRPr kumimoji="0" lang="en-US" altLang="ko-KR" sz="10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PG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사에서 정산된 카드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매입내역을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엑셀 업로드 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4100212"/>
                  </a:ext>
                </a:extLst>
              </a:tr>
              <a:tr h="4693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PFI02-2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>
                        <a:lnSpc>
                          <a:spcPct val="100000"/>
                        </a:lnSpc>
                        <a:spcBef>
                          <a:spcPct val="0"/>
                        </a:spcBef>
                        <a:buFontTx/>
                        <a:buNone/>
                        <a:defRPr/>
                      </a:pPr>
                      <a:r>
                        <a:rPr kumimoji="0" lang="ko-KR" altLang="en-US" sz="1000" b="1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카드수금</a:t>
                      </a:r>
                      <a:r>
                        <a:rPr kumimoji="0" lang="ko-KR" altLang="en-US" sz="10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0" lang="en-US" altLang="ko-KR" sz="10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FBS_NO</a:t>
                      </a:r>
                      <a:r>
                        <a:rPr kumimoji="0" lang="en-US" altLang="ko-KR" sz="1000" b="1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0" lang="ko-KR" altLang="en-US" sz="1000" b="1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연결</a:t>
                      </a:r>
                      <a:endParaRPr kumimoji="0" lang="en-US" altLang="ko-KR" sz="10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입금된 예수금과 업로드한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매입내역을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FBS_NO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연결한다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7224538"/>
                  </a:ext>
                </a:extLst>
              </a:tr>
              <a:tr h="4693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PFI02-3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>
                        <a:lnSpc>
                          <a:spcPct val="100000"/>
                        </a:lnSpc>
                        <a:spcBef>
                          <a:spcPct val="0"/>
                        </a:spcBef>
                        <a:buFontTx/>
                        <a:buNone/>
                        <a:defRPr/>
                      </a:pPr>
                      <a:r>
                        <a:rPr kumimoji="0" lang="ko-KR" altLang="en-US" sz="10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자사몰수금관리</a:t>
                      </a:r>
                      <a:endParaRPr kumimoji="0" lang="en-US" altLang="ko-KR" sz="10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예수금과 매출전표를 일괄 반제처리한다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5937408"/>
                  </a:ext>
                </a:extLst>
              </a:tr>
              <a:tr h="4693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PFI02-4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>
                        <a:lnSpc>
                          <a:spcPct val="100000"/>
                        </a:lnSpc>
                        <a:spcBef>
                          <a:spcPct val="0"/>
                        </a:spcBef>
                        <a:buFontTx/>
                        <a:buNone/>
                        <a:defRPr/>
                      </a:pPr>
                      <a:r>
                        <a:rPr kumimoji="0" lang="ko-KR" altLang="en-US" sz="1000" b="1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자사몰</a:t>
                      </a:r>
                      <a:r>
                        <a:rPr kumimoji="0" lang="ko-KR" altLang="en-US" sz="10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수금 </a:t>
                      </a:r>
                      <a:r>
                        <a:rPr kumimoji="0" lang="ko-KR" altLang="en-US" sz="1000" b="1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반제취소</a:t>
                      </a:r>
                      <a:r>
                        <a:rPr kumimoji="0" lang="ko-KR" altLang="en-US" sz="10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관리</a:t>
                      </a:r>
                      <a:endParaRPr kumimoji="0" lang="en-US" altLang="ko-KR" sz="10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반제전표를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반제취소한다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1147002"/>
                  </a:ext>
                </a:extLst>
              </a:tr>
            </a:tbl>
          </a:graphicData>
        </a:graphic>
      </p:graphicFrame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1428750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Activity Profile</a:t>
            </a:r>
          </a:p>
        </p:txBody>
      </p:sp>
      <p:sp>
        <p:nvSpPr>
          <p:cNvPr id="13" name="Rectangle 175"/>
          <p:cNvSpPr>
            <a:spLocks noGrp="1" noChangeArrowheads="1"/>
          </p:cNvSpPr>
          <p:nvPr>
            <p:ph type="title"/>
          </p:nvPr>
        </p:nvSpPr>
        <p:spPr>
          <a:xfrm>
            <a:off x="306388" y="145842"/>
            <a:ext cx="6503987" cy="338554"/>
          </a:xfrm>
        </p:spPr>
        <p:txBody>
          <a:bodyPr/>
          <a:lstStyle/>
          <a:p>
            <a:r>
              <a:rPr lang="en-US" altLang="ko-KR" dirty="0"/>
              <a:t>PFI01~02 </a:t>
            </a:r>
            <a:r>
              <a:rPr lang="ko-KR" altLang="en-US" dirty="0"/>
              <a:t>마스터 및 </a:t>
            </a:r>
            <a:r>
              <a:rPr lang="ko-KR" altLang="en-US" dirty="0" err="1"/>
              <a:t>카드수금</a:t>
            </a:r>
            <a:r>
              <a:rPr lang="ko-KR" altLang="en-US" dirty="0"/>
              <a:t> 관리 </a:t>
            </a:r>
          </a:p>
        </p:txBody>
      </p:sp>
      <p:graphicFrame>
        <p:nvGraphicFramePr>
          <p:cNvPr id="6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3154624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55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099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79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79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709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PFI01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마스터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수금관리</a:t>
                      </a:r>
                      <a:endParaRPr kumimoji="1" lang="en-US" altLang="ko-K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PFI01~02.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마스터 및 카드수금관리</a:t>
                      </a:r>
                      <a:endParaRPr kumimoji="1" lang="ko-KR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PFI01 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마스터관리</a:t>
                      </a:r>
                      <a:endParaRPr kumimoji="1" lang="en-US" altLang="ko-K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유하나</a:t>
                      </a:r>
                      <a:endParaRPr kumimoji="1" lang="ko-KR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한진웅</a:t>
                      </a:r>
                      <a:endParaRPr kumimoji="1" lang="ko-KR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2023.04.12</a:t>
                      </a:r>
                      <a:endParaRPr kumimoji="1" lang="en-US" altLang="ko-KR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754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1428750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Process Description</a:t>
            </a:r>
          </a:p>
        </p:txBody>
      </p:sp>
      <p:sp>
        <p:nvSpPr>
          <p:cNvPr id="10" name="Rectangle 27"/>
          <p:cNvSpPr>
            <a:spLocks noChangeArrowheads="1"/>
          </p:cNvSpPr>
          <p:nvPr/>
        </p:nvSpPr>
        <p:spPr bwMode="auto">
          <a:xfrm>
            <a:off x="268938" y="1767929"/>
            <a:ext cx="9361487" cy="4397375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252000" tIns="216000"/>
          <a:lstStyle>
            <a:lvl1pPr marL="182563" indent="-182563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endParaRPr kumimoji="0" lang="en-US" altLang="ko-KR" sz="1000" dirty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endParaRPr kumimoji="0" lang="en-US" altLang="ko-KR" sz="1000" dirty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endParaRPr kumimoji="0" lang="en-US" altLang="ko-KR" sz="1000" dirty="0">
              <a:solidFill>
                <a:schemeClr val="tx1"/>
              </a:solidFill>
            </a:endParaRPr>
          </a:p>
        </p:txBody>
      </p:sp>
      <p:sp>
        <p:nvSpPr>
          <p:cNvPr id="19" name="Rectangle 175"/>
          <p:cNvSpPr>
            <a:spLocks noGrp="1" noChangeArrowheads="1"/>
          </p:cNvSpPr>
          <p:nvPr>
            <p:ph type="title"/>
          </p:nvPr>
        </p:nvSpPr>
        <p:spPr>
          <a:xfrm>
            <a:off x="306388" y="145842"/>
            <a:ext cx="6503987" cy="338554"/>
          </a:xfrm>
        </p:spPr>
        <p:txBody>
          <a:bodyPr/>
          <a:lstStyle/>
          <a:p>
            <a:r>
              <a:rPr lang="en-US" altLang="ko-KR" dirty="0"/>
              <a:t>PFI01~02 </a:t>
            </a:r>
            <a:r>
              <a:rPr lang="ko-KR" altLang="en-US" dirty="0"/>
              <a:t>마스터 및 </a:t>
            </a:r>
            <a:r>
              <a:rPr lang="ko-KR" altLang="en-US" dirty="0" err="1"/>
              <a:t>카드수금</a:t>
            </a:r>
            <a:r>
              <a:rPr lang="ko-KR" altLang="en-US" dirty="0"/>
              <a:t> 관리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75268" y="1870951"/>
            <a:ext cx="914882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1. </a:t>
            </a:r>
            <a:r>
              <a:rPr lang="ko-KR" altLang="en-US" dirty="0"/>
              <a:t>이슈 및 의사 결정 사항</a:t>
            </a:r>
            <a:r>
              <a:rPr lang="en-US" altLang="ko-KR" dirty="0"/>
              <a:t>   </a:t>
            </a:r>
          </a:p>
          <a:p>
            <a:endParaRPr lang="en-US" altLang="ko-KR" dirty="0"/>
          </a:p>
          <a:p>
            <a:r>
              <a:rPr lang="en-US" altLang="ko-KR" dirty="0"/>
              <a:t>  1) 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매입사</a:t>
            </a:r>
            <a:r>
              <a:rPr lang="ko-KR" altLang="en-US" dirty="0" smtClean="0"/>
              <a:t> 계정</a:t>
            </a:r>
            <a:r>
              <a:rPr lang="en-US" altLang="ko-KR" dirty="0" smtClean="0"/>
              <a:t>/ </a:t>
            </a:r>
            <a:r>
              <a:rPr lang="ko-KR" altLang="en-US" dirty="0" smtClean="0"/>
              <a:t>예수금 계정 </a:t>
            </a:r>
            <a:r>
              <a:rPr lang="en-US" altLang="ko-KR" dirty="0" smtClean="0"/>
              <a:t>/ </a:t>
            </a:r>
            <a:r>
              <a:rPr lang="ko-KR" altLang="en-US" dirty="0" smtClean="0"/>
              <a:t>은행계정</a:t>
            </a:r>
            <a:r>
              <a:rPr lang="en-US" altLang="ko-KR" dirty="0" smtClean="0"/>
              <a:t>/ </a:t>
            </a:r>
            <a:r>
              <a:rPr lang="ko-KR" altLang="en-US" dirty="0" smtClean="0"/>
              <a:t>수수료 계정을 결정한다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pPr marL="228600" indent="-228600">
              <a:buAutoNum type="arabicPeriod"/>
            </a:pPr>
            <a:endParaRPr lang="en-US" altLang="ko-KR" dirty="0" smtClean="0"/>
          </a:p>
          <a:p>
            <a:pPr marL="228600" indent="-228600">
              <a:buAutoNum type="arabicPeriod"/>
            </a:pPr>
            <a:endParaRPr lang="en-US" altLang="ko-KR" dirty="0"/>
          </a:p>
          <a:p>
            <a:r>
              <a:rPr lang="en-US" altLang="ko-KR" dirty="0"/>
              <a:t>2. </a:t>
            </a:r>
            <a:r>
              <a:rPr lang="ko-KR" altLang="en-US" dirty="0"/>
              <a:t>기능요구 사항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   1) </a:t>
            </a:r>
            <a:r>
              <a:rPr lang="ko-KR" altLang="en-US" dirty="0" err="1" smtClean="0"/>
              <a:t>반제처리</a:t>
            </a:r>
            <a:r>
              <a:rPr lang="ko-KR" altLang="en-US" dirty="0" smtClean="0"/>
              <a:t> 및 </a:t>
            </a:r>
            <a:r>
              <a:rPr lang="ko-KR" altLang="en-US" dirty="0" err="1" smtClean="0"/>
              <a:t>반제처리</a:t>
            </a:r>
            <a:r>
              <a:rPr lang="ko-KR" altLang="en-US" dirty="0" smtClean="0"/>
              <a:t> 취소가 가능하도록 한다</a:t>
            </a:r>
            <a:r>
              <a:rPr lang="en-US" altLang="ko-KR" dirty="0" smtClean="0"/>
              <a:t>. 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   2</a:t>
            </a:r>
            <a:r>
              <a:rPr lang="en-US" altLang="ko-KR" dirty="0" smtClean="0"/>
              <a:t>) </a:t>
            </a:r>
            <a:r>
              <a:rPr lang="ko-KR" altLang="en-US" dirty="0" smtClean="0"/>
              <a:t>구매확정 이후 반품 건 도 고려하여 </a:t>
            </a:r>
            <a:r>
              <a:rPr lang="ko-KR" altLang="en-US" dirty="0" err="1" smtClean="0"/>
              <a:t>반제처리</a:t>
            </a:r>
            <a:r>
              <a:rPr lang="ko-KR" altLang="en-US" dirty="0" smtClean="0"/>
              <a:t> 한다</a:t>
            </a:r>
            <a:r>
              <a:rPr lang="en-US" altLang="ko-KR" dirty="0" smtClean="0"/>
              <a:t>.</a:t>
            </a:r>
            <a:endParaRPr lang="en-US" altLang="ko-KR" dirty="0"/>
          </a:p>
        </p:txBody>
      </p:sp>
      <p:graphicFrame>
        <p:nvGraphicFramePr>
          <p:cNvPr id="7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1135716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55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820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79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79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709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PFI01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마스터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수금관리</a:t>
                      </a:r>
                      <a:endParaRPr kumimoji="1" lang="en-US" altLang="ko-K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PFI01~02.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마스터 및 카드수금관리</a:t>
                      </a:r>
                      <a:endParaRPr kumimoji="1" lang="ko-KR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PFI01 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마스터관리</a:t>
                      </a:r>
                      <a:endParaRPr kumimoji="1" lang="en-US" altLang="ko-K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유하나</a:t>
                      </a:r>
                      <a:endParaRPr kumimoji="1" lang="ko-KR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한진웅</a:t>
                      </a:r>
                      <a:endParaRPr kumimoji="1" lang="ko-KR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2023.04.12</a:t>
                      </a:r>
                      <a:endParaRPr kumimoji="1" lang="en-US" altLang="ko-KR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708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제목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Diagram Legend</a:t>
            </a:r>
            <a:endParaRPr lang="ko-KR" altLang="en-US"/>
          </a:p>
        </p:txBody>
      </p:sp>
      <p:sp>
        <p:nvSpPr>
          <p:cNvPr id="9219" name="AutoShape 48"/>
          <p:cNvSpPr>
            <a:spLocks noChangeArrowheads="1"/>
          </p:cNvSpPr>
          <p:nvPr/>
        </p:nvSpPr>
        <p:spPr bwMode="auto">
          <a:xfrm>
            <a:off x="5381625" y="3640138"/>
            <a:ext cx="1295400" cy="360000"/>
          </a:xfrm>
          <a:prstGeom prst="diamond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>
                <a:solidFill>
                  <a:schemeClr val="tx1"/>
                </a:solidFill>
              </a:rPr>
              <a:t>Decision </a:t>
            </a: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>
                <a:solidFill>
                  <a:schemeClr val="tx1"/>
                </a:solidFill>
              </a:rPr>
              <a:t>Activity Name</a:t>
            </a:r>
          </a:p>
        </p:txBody>
      </p:sp>
      <p:cxnSp>
        <p:nvCxnSpPr>
          <p:cNvPr id="17412" name="AutoShape 49"/>
          <p:cNvCxnSpPr>
            <a:cxnSpLocks noChangeShapeType="1"/>
          </p:cNvCxnSpPr>
          <p:nvPr/>
        </p:nvCxnSpPr>
        <p:spPr bwMode="auto">
          <a:xfrm>
            <a:off x="6248400" y="2698750"/>
            <a:ext cx="2514600" cy="1474788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</p:cxnSp>
      <p:sp>
        <p:nvSpPr>
          <p:cNvPr id="9221" name="Rectangle 50"/>
          <p:cNvSpPr>
            <a:spLocks noChangeArrowheads="1"/>
          </p:cNvSpPr>
          <p:nvPr/>
        </p:nvSpPr>
        <p:spPr bwMode="auto">
          <a:xfrm>
            <a:off x="593725" y="3754438"/>
            <a:ext cx="1295400" cy="36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>
                <a:solidFill>
                  <a:schemeClr val="tx1"/>
                </a:solidFill>
              </a:rPr>
              <a:t>Activity Name</a:t>
            </a:r>
          </a:p>
        </p:txBody>
      </p:sp>
      <p:sp>
        <p:nvSpPr>
          <p:cNvPr id="9222" name="AutoShape 52"/>
          <p:cNvSpPr>
            <a:spLocks noChangeArrowheads="1"/>
          </p:cNvSpPr>
          <p:nvPr/>
        </p:nvSpPr>
        <p:spPr bwMode="auto">
          <a:xfrm>
            <a:off x="5813425" y="1941513"/>
            <a:ext cx="381000" cy="381000"/>
          </a:xfrm>
          <a:prstGeom prst="flowChart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100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9223" name="AutoShape 53"/>
          <p:cNvSpPr>
            <a:spLocks noChangeArrowheads="1"/>
          </p:cNvSpPr>
          <p:nvPr/>
        </p:nvSpPr>
        <p:spPr bwMode="auto">
          <a:xfrm>
            <a:off x="593725" y="2765425"/>
            <a:ext cx="1295400" cy="360000"/>
          </a:xfrm>
          <a:prstGeom prst="flowChartPredefinedProcess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>
                <a:solidFill>
                  <a:schemeClr val="tx1"/>
                </a:solidFill>
              </a:rPr>
              <a:t>Process Name</a:t>
            </a:r>
          </a:p>
        </p:txBody>
      </p:sp>
      <p:sp>
        <p:nvSpPr>
          <p:cNvPr id="9224" name="AutoShape 54"/>
          <p:cNvSpPr>
            <a:spLocks noChangeArrowheads="1"/>
          </p:cNvSpPr>
          <p:nvPr/>
        </p:nvSpPr>
        <p:spPr bwMode="auto">
          <a:xfrm rot="16200000">
            <a:off x="1061425" y="716938"/>
            <a:ext cx="3600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>
                <a:solidFill>
                  <a:schemeClr val="tx1"/>
                </a:solidFill>
              </a:rPr>
              <a:t>Process Name</a:t>
            </a:r>
          </a:p>
        </p:txBody>
      </p:sp>
      <p:sp>
        <p:nvSpPr>
          <p:cNvPr id="17417" name="Text Box 55"/>
          <p:cNvSpPr txBox="1">
            <a:spLocks noChangeArrowheads="1"/>
          </p:cNvSpPr>
          <p:nvPr/>
        </p:nvSpPr>
        <p:spPr bwMode="auto">
          <a:xfrm>
            <a:off x="2451100" y="10112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선행 프로세스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(Previous Process)</a:t>
            </a:r>
          </a:p>
        </p:txBody>
      </p:sp>
      <p:sp>
        <p:nvSpPr>
          <p:cNvPr id="17418" name="Text Box 56"/>
          <p:cNvSpPr txBox="1">
            <a:spLocks noChangeArrowheads="1"/>
          </p:cNvSpPr>
          <p:nvPr/>
        </p:nvSpPr>
        <p:spPr bwMode="auto">
          <a:xfrm>
            <a:off x="2451100" y="278606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종속</a:t>
            </a:r>
            <a:r>
              <a:rPr kumimoji="0" lang="en-US" altLang="ko-KR" sz="1100">
                <a:solidFill>
                  <a:schemeClr val="tx1"/>
                </a:solidFill>
              </a:rPr>
              <a:t>(</a:t>
            </a:r>
            <a:r>
              <a:rPr kumimoji="0" lang="ko-KR" altLang="en-US" sz="1100">
                <a:solidFill>
                  <a:schemeClr val="tx1"/>
                </a:solidFill>
              </a:rPr>
              <a:t>후속</a:t>
            </a:r>
            <a:r>
              <a:rPr kumimoji="0" lang="en-US" altLang="ko-KR" sz="1100">
                <a:solidFill>
                  <a:schemeClr val="tx1"/>
                </a:solidFill>
              </a:rPr>
              <a:t>) </a:t>
            </a:r>
            <a:r>
              <a:rPr kumimoji="0" lang="ko-KR" altLang="en-US" sz="1100">
                <a:solidFill>
                  <a:schemeClr val="tx1"/>
                </a:solidFill>
              </a:rPr>
              <a:t>프로세스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(Next Process)</a:t>
            </a:r>
          </a:p>
        </p:txBody>
      </p:sp>
      <p:sp>
        <p:nvSpPr>
          <p:cNvPr id="17419" name="Text Box 57"/>
          <p:cNvSpPr txBox="1">
            <a:spLocks noChangeArrowheads="1"/>
          </p:cNvSpPr>
          <p:nvPr/>
        </p:nvSpPr>
        <p:spPr bwMode="auto">
          <a:xfrm>
            <a:off x="2451100" y="379571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Off-line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sp>
        <p:nvSpPr>
          <p:cNvPr id="17420" name="Text Box 58"/>
          <p:cNvSpPr txBox="1">
            <a:spLocks noChangeArrowheads="1"/>
          </p:cNvSpPr>
          <p:nvPr/>
        </p:nvSpPr>
        <p:spPr bwMode="auto">
          <a:xfrm>
            <a:off x="7138988" y="3673475"/>
            <a:ext cx="17526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판단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분기 활동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(Decision Activity Name)</a:t>
            </a:r>
          </a:p>
        </p:txBody>
      </p:sp>
      <p:sp>
        <p:nvSpPr>
          <p:cNvPr id="17421" name="Text Box 59"/>
          <p:cNvSpPr txBox="1">
            <a:spLocks noChangeArrowheads="1"/>
          </p:cNvSpPr>
          <p:nvPr/>
        </p:nvSpPr>
        <p:spPr bwMode="auto">
          <a:xfrm>
            <a:off x="7024688" y="935038"/>
            <a:ext cx="19812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데이터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정보 </a:t>
            </a:r>
            <a:r>
              <a:rPr kumimoji="0" lang="en-US" altLang="ko-KR" sz="1100">
                <a:solidFill>
                  <a:schemeClr val="tx1"/>
                </a:solidFill>
              </a:rPr>
              <a:t>Source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(Data/Information Source)</a:t>
            </a:r>
          </a:p>
        </p:txBody>
      </p:sp>
      <p:sp>
        <p:nvSpPr>
          <p:cNvPr id="17422" name="Text Box 60"/>
          <p:cNvSpPr txBox="1">
            <a:spLocks noChangeArrowheads="1"/>
          </p:cNvSpPr>
          <p:nvPr/>
        </p:nvSpPr>
        <p:spPr bwMode="auto">
          <a:xfrm>
            <a:off x="7138988" y="18494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연결자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(Connector)</a:t>
            </a:r>
          </a:p>
        </p:txBody>
      </p:sp>
      <p:sp>
        <p:nvSpPr>
          <p:cNvPr id="17423" name="Text Box 61"/>
          <p:cNvSpPr txBox="1">
            <a:spLocks noChangeArrowheads="1"/>
          </p:cNvSpPr>
          <p:nvPr/>
        </p:nvSpPr>
        <p:spPr bwMode="auto">
          <a:xfrm>
            <a:off x="7138988" y="278447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연결선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(Connection Line)</a:t>
            </a:r>
          </a:p>
        </p:txBody>
      </p:sp>
      <p:sp>
        <p:nvSpPr>
          <p:cNvPr id="17424" name="Text Box 62"/>
          <p:cNvSpPr txBox="1">
            <a:spLocks noChangeArrowheads="1"/>
          </p:cNvSpPr>
          <p:nvPr/>
        </p:nvSpPr>
        <p:spPr bwMode="auto">
          <a:xfrm>
            <a:off x="7138988" y="470852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리포트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산출물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(Report/Output)</a:t>
            </a:r>
          </a:p>
        </p:txBody>
      </p:sp>
      <p:sp>
        <p:nvSpPr>
          <p:cNvPr id="17425" name="Text Box 63"/>
          <p:cNvSpPr txBox="1">
            <a:spLocks noChangeArrowheads="1"/>
          </p:cNvSpPr>
          <p:nvPr/>
        </p:nvSpPr>
        <p:spPr bwMode="auto">
          <a:xfrm>
            <a:off x="7138988" y="5657850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데이터베이스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시스템 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(Database/System)</a:t>
            </a:r>
          </a:p>
        </p:txBody>
      </p:sp>
      <p:sp>
        <p:nvSpPr>
          <p:cNvPr id="9234" name="AutoShape 64"/>
          <p:cNvSpPr>
            <a:spLocks noChangeArrowheads="1"/>
          </p:cNvSpPr>
          <p:nvPr/>
        </p:nvSpPr>
        <p:spPr bwMode="auto">
          <a:xfrm>
            <a:off x="5381625" y="1068388"/>
            <a:ext cx="1295400" cy="360000"/>
          </a:xfrm>
          <a:prstGeom prst="flowChartOnlineStorage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>
                <a:solidFill>
                  <a:schemeClr val="tx1"/>
                </a:solidFill>
              </a:rPr>
              <a:t>Data or Infor-</a:t>
            </a: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err="1">
                <a:solidFill>
                  <a:schemeClr val="tx1"/>
                </a:solidFill>
              </a:rPr>
              <a:t>mation</a:t>
            </a:r>
            <a:r>
              <a:rPr kumimoji="0" lang="en-US" altLang="ko-KR" sz="1000" dirty="0">
                <a:solidFill>
                  <a:schemeClr val="tx1"/>
                </a:solidFill>
              </a:rPr>
              <a:t> Source</a:t>
            </a:r>
          </a:p>
        </p:txBody>
      </p:sp>
      <p:sp>
        <p:nvSpPr>
          <p:cNvPr id="9235" name="AutoShape 65"/>
          <p:cNvSpPr>
            <a:spLocks noChangeArrowheads="1"/>
          </p:cNvSpPr>
          <p:nvPr/>
        </p:nvSpPr>
        <p:spPr bwMode="auto">
          <a:xfrm>
            <a:off x="5381625" y="4797425"/>
            <a:ext cx="1295400" cy="360000"/>
          </a:xfrm>
          <a:prstGeom prst="flowChartDocumen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1000">
                <a:solidFill>
                  <a:schemeClr val="tx1"/>
                </a:solidFill>
              </a:rPr>
              <a:t>Report Name</a:t>
            </a:r>
          </a:p>
        </p:txBody>
      </p:sp>
      <p:sp>
        <p:nvSpPr>
          <p:cNvPr id="9236" name="AutoShape 66"/>
          <p:cNvSpPr>
            <a:spLocks noChangeArrowheads="1"/>
          </p:cNvSpPr>
          <p:nvPr/>
        </p:nvSpPr>
        <p:spPr bwMode="auto">
          <a:xfrm>
            <a:off x="5381625" y="5595938"/>
            <a:ext cx="1295400" cy="360000"/>
          </a:xfrm>
          <a:prstGeom prst="flowChartMagneticDisk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>
                <a:solidFill>
                  <a:schemeClr val="tx1"/>
                </a:solidFill>
              </a:rPr>
              <a:t>Database or</a:t>
            </a:r>
          </a:p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>
                <a:solidFill>
                  <a:schemeClr val="tx1"/>
                </a:solidFill>
              </a:rPr>
              <a:t>System Name</a:t>
            </a:r>
          </a:p>
        </p:txBody>
      </p:sp>
      <p:sp>
        <p:nvSpPr>
          <p:cNvPr id="17429" name="Text Box 67"/>
          <p:cNvSpPr txBox="1">
            <a:spLocks noChangeArrowheads="1"/>
          </p:cNvSpPr>
          <p:nvPr/>
        </p:nvSpPr>
        <p:spPr bwMode="auto">
          <a:xfrm>
            <a:off x="2451100" y="190812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 dirty="0">
                <a:solidFill>
                  <a:schemeClr val="tx1"/>
                </a:solidFill>
              </a:rPr>
              <a:t>촉발 이벤트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 dirty="0">
                <a:solidFill>
                  <a:schemeClr val="tx1"/>
                </a:solidFill>
              </a:rPr>
              <a:t>(Triggering Event)</a:t>
            </a:r>
          </a:p>
        </p:txBody>
      </p:sp>
      <p:sp>
        <p:nvSpPr>
          <p:cNvPr id="9238" name="AutoShape 68"/>
          <p:cNvSpPr>
            <a:spLocks noChangeArrowheads="1"/>
          </p:cNvSpPr>
          <p:nvPr/>
        </p:nvSpPr>
        <p:spPr bwMode="auto">
          <a:xfrm rot="16200000">
            <a:off x="1061425" y="1555138"/>
            <a:ext cx="3600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>
                <a:solidFill>
                  <a:schemeClr val="tx1"/>
                </a:solidFill>
              </a:rPr>
              <a:t>Event Name</a:t>
            </a:r>
          </a:p>
        </p:txBody>
      </p:sp>
      <p:sp>
        <p:nvSpPr>
          <p:cNvPr id="17431" name="Text Box 69"/>
          <p:cNvSpPr txBox="1">
            <a:spLocks noChangeArrowheads="1"/>
          </p:cNvSpPr>
          <p:nvPr/>
        </p:nvSpPr>
        <p:spPr bwMode="auto">
          <a:xfrm>
            <a:off x="849313" y="16129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000">
                <a:solidFill>
                  <a:schemeClr val="tx1"/>
                </a:solidFill>
              </a:rPr>
              <a:t>Or</a:t>
            </a:r>
          </a:p>
        </p:txBody>
      </p:sp>
      <p:sp>
        <p:nvSpPr>
          <p:cNvPr id="17432" name="Text Box 70"/>
          <p:cNvSpPr txBox="1">
            <a:spLocks noChangeArrowheads="1"/>
          </p:cNvSpPr>
          <p:nvPr/>
        </p:nvSpPr>
        <p:spPr bwMode="auto">
          <a:xfrm>
            <a:off x="2947635" y="1537494"/>
            <a:ext cx="6096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 dirty="0">
                <a:solidFill>
                  <a:schemeClr val="tx1"/>
                </a:solidFill>
              </a:rPr>
              <a:t>Or</a:t>
            </a:r>
          </a:p>
        </p:txBody>
      </p:sp>
      <p:sp>
        <p:nvSpPr>
          <p:cNvPr id="9241" name="Rectangle 71"/>
          <p:cNvSpPr>
            <a:spLocks noChangeArrowheads="1"/>
          </p:cNvSpPr>
          <p:nvPr/>
        </p:nvSpPr>
        <p:spPr bwMode="auto">
          <a:xfrm>
            <a:off x="593725" y="4648200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>
                <a:solidFill>
                  <a:schemeClr val="tx1"/>
                </a:solidFill>
              </a:rPr>
              <a:t>Activity Name</a:t>
            </a:r>
          </a:p>
        </p:txBody>
      </p:sp>
      <p:sp>
        <p:nvSpPr>
          <p:cNvPr id="17434" name="Text Box 72"/>
          <p:cNvSpPr txBox="1">
            <a:spLocks noChangeArrowheads="1"/>
          </p:cNvSpPr>
          <p:nvPr/>
        </p:nvSpPr>
        <p:spPr bwMode="auto">
          <a:xfrm>
            <a:off x="2451100" y="47196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On-line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  <a:r>
              <a:rPr kumimoji="0" lang="en-US" altLang="ko-KR" sz="1100">
                <a:solidFill>
                  <a:srgbClr val="0000FF"/>
                </a:solidFill>
              </a:rPr>
              <a:t>(SAP)</a:t>
            </a:r>
            <a:endParaRPr kumimoji="0" lang="ko-KR" altLang="en-US" sz="1100">
              <a:solidFill>
                <a:srgbClr val="0000FF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cxnSp>
        <p:nvCxnSpPr>
          <p:cNvPr id="9243" name="AutoShape 73"/>
          <p:cNvCxnSpPr>
            <a:cxnSpLocks noChangeShapeType="1"/>
          </p:cNvCxnSpPr>
          <p:nvPr/>
        </p:nvCxnSpPr>
        <p:spPr bwMode="auto">
          <a:xfrm flipV="1">
            <a:off x="5381625" y="2847975"/>
            <a:ext cx="865188" cy="287338"/>
          </a:xfrm>
          <a:prstGeom prst="bentConnector3">
            <a:avLst>
              <a:gd name="adj1" fmla="val 49907"/>
            </a:avLst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Rectangle 71"/>
          <p:cNvSpPr>
            <a:spLocks noChangeArrowheads="1"/>
          </p:cNvSpPr>
          <p:nvPr/>
        </p:nvSpPr>
        <p:spPr bwMode="auto">
          <a:xfrm>
            <a:off x="593725" y="5584825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en-US" altLang="ko-KR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Activity Name</a:t>
            </a:r>
          </a:p>
        </p:txBody>
      </p:sp>
      <p:sp>
        <p:nvSpPr>
          <p:cNvPr id="17437" name="Text Box 72"/>
          <p:cNvSpPr txBox="1">
            <a:spLocks noChangeArrowheads="1"/>
          </p:cNvSpPr>
          <p:nvPr/>
        </p:nvSpPr>
        <p:spPr bwMode="auto">
          <a:xfrm>
            <a:off x="2451100" y="564356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On-line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  <a:r>
              <a:rPr kumimoji="0" lang="en-US" altLang="ko-KR" sz="1100">
                <a:solidFill>
                  <a:srgbClr val="0000FF"/>
                </a:solidFill>
              </a:rPr>
              <a:t>(Legacy)</a:t>
            </a:r>
            <a:endParaRPr kumimoji="0" lang="ko-KR" altLang="en-US" sz="1100">
              <a:solidFill>
                <a:srgbClr val="0000FF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sp>
        <p:nvSpPr>
          <p:cNvPr id="30" name="Rectangle 71"/>
          <p:cNvSpPr>
            <a:spLocks noChangeArrowheads="1"/>
          </p:cNvSpPr>
          <p:nvPr/>
        </p:nvSpPr>
        <p:spPr bwMode="auto">
          <a:xfrm>
            <a:off x="1460667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>
                <a:solidFill>
                  <a:schemeClr val="bg1"/>
                </a:solidFill>
              </a:rPr>
              <a:t>WMS</a:t>
            </a:r>
          </a:p>
        </p:txBody>
      </p:sp>
      <p:sp>
        <p:nvSpPr>
          <p:cNvPr id="31" name="Rectangle 71"/>
          <p:cNvSpPr>
            <a:spLocks noChangeArrowheads="1"/>
          </p:cNvSpPr>
          <p:nvPr/>
        </p:nvSpPr>
        <p:spPr bwMode="auto">
          <a:xfrm>
            <a:off x="1904446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>
                <a:solidFill>
                  <a:schemeClr val="bg1"/>
                </a:solidFill>
              </a:rPr>
              <a:t>CJ</a:t>
            </a:r>
          </a:p>
        </p:txBody>
      </p:sp>
      <p:sp>
        <p:nvSpPr>
          <p:cNvPr id="32" name="Rectangle 71"/>
          <p:cNvSpPr>
            <a:spLocks noChangeArrowheads="1"/>
          </p:cNvSpPr>
          <p:nvPr/>
        </p:nvSpPr>
        <p:spPr bwMode="auto">
          <a:xfrm>
            <a:off x="2348225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800" dirty="0" err="1">
                <a:solidFill>
                  <a:schemeClr val="bg1"/>
                </a:solidFill>
              </a:rPr>
              <a:t>용마</a:t>
            </a:r>
            <a:endParaRPr kumimoji="0" lang="en-US" altLang="ko-KR" sz="800" dirty="0">
              <a:solidFill>
                <a:schemeClr val="bg1"/>
              </a:solidFill>
            </a:endParaRPr>
          </a:p>
        </p:txBody>
      </p:sp>
      <p:sp>
        <p:nvSpPr>
          <p:cNvPr id="33" name="Rectangle 71"/>
          <p:cNvSpPr>
            <a:spLocks noChangeArrowheads="1"/>
          </p:cNvSpPr>
          <p:nvPr/>
        </p:nvSpPr>
        <p:spPr bwMode="auto">
          <a:xfrm>
            <a:off x="573109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>
                <a:solidFill>
                  <a:schemeClr val="bg1"/>
                </a:solidFill>
              </a:rPr>
              <a:t>SFA</a:t>
            </a:r>
          </a:p>
        </p:txBody>
      </p:sp>
      <p:sp>
        <p:nvSpPr>
          <p:cNvPr id="34" name="Rectangle 71"/>
          <p:cNvSpPr>
            <a:spLocks noChangeArrowheads="1"/>
          </p:cNvSpPr>
          <p:nvPr/>
        </p:nvSpPr>
        <p:spPr bwMode="auto">
          <a:xfrm>
            <a:off x="1016888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800" dirty="0">
                <a:solidFill>
                  <a:schemeClr val="bg1"/>
                </a:solidFill>
              </a:rPr>
              <a:t>도매웹</a:t>
            </a:r>
            <a:endParaRPr kumimoji="0" lang="en-US" altLang="ko-KR" sz="800" dirty="0">
              <a:solidFill>
                <a:schemeClr val="bg1"/>
              </a:solidFill>
            </a:endParaRPr>
          </a:p>
        </p:txBody>
      </p:sp>
      <p:sp>
        <p:nvSpPr>
          <p:cNvPr id="35" name="Rectangle 71"/>
          <p:cNvSpPr>
            <a:spLocks noChangeArrowheads="1"/>
          </p:cNvSpPr>
          <p:nvPr/>
        </p:nvSpPr>
        <p:spPr bwMode="auto">
          <a:xfrm>
            <a:off x="2792006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>
                <a:solidFill>
                  <a:schemeClr val="bg1"/>
                </a:solidFill>
              </a:rPr>
              <a:t>G/W</a:t>
            </a:r>
          </a:p>
        </p:txBody>
      </p:sp>
      <p:sp>
        <p:nvSpPr>
          <p:cNvPr id="36" name="AutoShape 52"/>
          <p:cNvSpPr>
            <a:spLocks noChangeArrowheads="1"/>
          </p:cNvSpPr>
          <p:nvPr/>
        </p:nvSpPr>
        <p:spPr bwMode="auto">
          <a:xfrm>
            <a:off x="112802" y="6145691"/>
            <a:ext cx="216000" cy="216000"/>
          </a:xfrm>
          <a:prstGeom prst="flowChartConnector">
            <a:avLst/>
          </a:prstGeom>
          <a:solidFill>
            <a:srgbClr val="FFFFCC"/>
          </a:solidFill>
          <a:ln w="6350">
            <a:solidFill>
              <a:schemeClr val="bg1">
                <a:lumMod val="75000"/>
              </a:schemeClr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800" dirty="0">
                <a:solidFill>
                  <a:schemeClr val="tx1"/>
                </a:solidFill>
              </a:rPr>
              <a:t>I/F</a:t>
            </a:r>
          </a:p>
        </p:txBody>
      </p:sp>
    </p:spTree>
    <p:extLst>
      <p:ext uri="{BB962C8B-B14F-4D97-AF65-F5344CB8AC3E}">
        <p14:creationId xmlns:p14="http://schemas.microsoft.com/office/powerpoint/2010/main" val="3458432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Arial"/>
        <a:ea typeface="돋움"/>
        <a:cs typeface=""/>
      </a:majorFont>
      <a:minorFont>
        <a:latin typeface="Arial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29389</TotalTime>
  <Words>520</Words>
  <Application>Microsoft Office PowerPoint</Application>
  <PresentationFormat>사용자 지정</PresentationFormat>
  <Paragraphs>194</Paragraphs>
  <Slides>7</Slides>
  <Notes>7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3" baseType="lpstr">
      <vt:lpstr>돋움</vt:lpstr>
      <vt:lpstr>맑은 고딕</vt:lpstr>
      <vt:lpstr>Arial</vt:lpstr>
      <vt:lpstr>Lucida Sans Unicode</vt:lpstr>
      <vt:lpstr>Wingdings</vt:lpstr>
      <vt:lpstr>기본 디자인</vt:lpstr>
      <vt:lpstr>PowerPoint 프레젠테이션</vt:lpstr>
      <vt:lpstr>문서 개정 이력 관리</vt:lpstr>
      <vt:lpstr>PFI01~02 마스터 및 카드수금 관리 </vt:lpstr>
      <vt:lpstr>PFI01~02 마스터 및 카드수금 관리 </vt:lpstr>
      <vt:lpstr>PFI01~02 마스터 및 카드수금 관리 </vt:lpstr>
      <vt:lpstr>PFI01~02 마스터 및 카드수금 관리 </vt:lpstr>
      <vt:lpstr>Diagram Legend</vt:lpstr>
    </vt:vector>
  </TitlesOfParts>
  <Company>BSG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To-be Process Scenario  [PP 1.1.1 연간 생산 계획]</dc:title>
  <dc:creator>SHIN</dc:creator>
  <cp:lastModifiedBy>유하나</cp:lastModifiedBy>
  <cp:revision>1069</cp:revision>
  <cp:lastPrinted>2017-10-18T09:02:36Z</cp:lastPrinted>
  <dcterms:created xsi:type="dcterms:W3CDTF">2000-09-28T11:17:09Z</dcterms:created>
  <dcterms:modified xsi:type="dcterms:W3CDTF">2023-04-12T06:08:34Z</dcterms:modified>
</cp:coreProperties>
</file>