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72" r:id="rId2"/>
    <p:sldId id="567" r:id="rId3"/>
    <p:sldId id="582" r:id="rId4"/>
    <p:sldId id="588" r:id="rId5"/>
    <p:sldId id="603" r:id="rId6"/>
    <p:sldId id="589" r:id="rId7"/>
    <p:sldId id="590" r:id="rId8"/>
    <p:sldId id="605" r:id="rId9"/>
    <p:sldId id="593" r:id="rId10"/>
    <p:sldId id="592" r:id="rId11"/>
    <p:sldId id="606" r:id="rId12"/>
    <p:sldId id="604" r:id="rId13"/>
    <p:sldId id="595" r:id="rId14"/>
    <p:sldId id="608" r:id="rId15"/>
    <p:sldId id="609" r:id="rId16"/>
    <p:sldId id="596" r:id="rId17"/>
    <p:sldId id="621" r:id="rId18"/>
    <p:sldId id="622" r:id="rId19"/>
    <p:sldId id="620" r:id="rId20"/>
    <p:sldId id="610" r:id="rId21"/>
    <p:sldId id="617" r:id="rId22"/>
    <p:sldId id="611" r:id="rId23"/>
    <p:sldId id="598" r:id="rId24"/>
    <p:sldId id="615" r:id="rId25"/>
    <p:sldId id="613" r:id="rId26"/>
    <p:sldId id="619" r:id="rId27"/>
    <p:sldId id="566" r:id="rId28"/>
  </p:sldIdLst>
  <p:sldSz cx="9904413" cy="6858000"/>
  <p:notesSz cx="6662738" cy="983297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5pPr>
    <a:lvl6pPr marL="22860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6pPr>
    <a:lvl7pPr marL="27432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7pPr>
    <a:lvl8pPr marL="32004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8pPr>
    <a:lvl9pPr marL="36576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158">
          <p15:clr>
            <a:srgbClr val="A4A3A4"/>
          </p15:clr>
        </p15:guide>
        <p15:guide id="4" orient="horz" pos="3294">
          <p15:clr>
            <a:srgbClr val="A4A3A4"/>
          </p15:clr>
        </p15:guide>
        <p15:guide id="5" pos="398">
          <p15:clr>
            <a:srgbClr val="A4A3A4"/>
          </p15:clr>
        </p15:guide>
        <p15:guide id="6" pos="5569">
          <p15:clr>
            <a:srgbClr val="A4A3A4"/>
          </p15:clr>
        </p15:guide>
        <p15:guide id="7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6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B06"/>
    <a:srgbClr val="FF9900"/>
    <a:srgbClr val="297793"/>
    <a:srgbClr val="93E3FF"/>
    <a:srgbClr val="E57725"/>
    <a:srgbClr val="CCCCFF"/>
    <a:srgbClr val="DDDDDD"/>
    <a:srgbClr val="C0C0C0"/>
    <a:srgbClr val="2D86A5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9652" autoAdjust="0"/>
  </p:normalViewPr>
  <p:slideViewPr>
    <p:cSldViewPr>
      <p:cViewPr varScale="1">
        <p:scale>
          <a:sx n="83" d="100"/>
          <a:sy n="83" d="100"/>
        </p:scale>
        <p:origin x="1176" y="67"/>
      </p:cViewPr>
      <p:guideLst>
        <p:guide orient="horz" pos="4065"/>
        <p:guide orient="horz" pos="2160"/>
        <p:guide orient="horz" pos="3158"/>
        <p:guide orient="horz" pos="3294"/>
        <p:guide pos="398"/>
        <p:guide pos="5569"/>
        <p:guide pos="3120"/>
      </p:guideLst>
    </p:cSldViewPr>
  </p:slideViewPr>
  <p:outlineViewPr>
    <p:cViewPr>
      <p:scale>
        <a:sx n="33" d="100"/>
        <a:sy n="33" d="100"/>
      </p:scale>
      <p:origin x="210" y="17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408" y="-90"/>
      </p:cViewPr>
      <p:guideLst>
        <p:guide orient="horz" pos="3096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t" anchorCtr="0" compatLnSpc="1">
            <a:prstTxWarp prst="textNoShape">
              <a:avLst/>
            </a:prstTxWarp>
          </a:bodyPr>
          <a:lstStyle>
            <a:lvl1pPr algn="l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t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b" anchorCtr="0" compatLnSpc="1">
            <a:prstTxWarp prst="textNoShape">
              <a:avLst/>
            </a:prstTxWarp>
          </a:bodyPr>
          <a:lstStyle>
            <a:lvl1pPr algn="l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b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7125140D-058F-4DAF-9564-FAF9FFABD8E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80464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9925" y="736600"/>
            <a:ext cx="5322888" cy="3687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7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70425"/>
            <a:ext cx="532923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dirty="0"/>
              <a:t>마스터 텍스트 스타일을 편집합니다</a:t>
            </a:r>
          </a:p>
          <a:p>
            <a:pPr lvl="1"/>
            <a:r>
              <a:rPr lang="ko-KR" altLang="en-US" noProof="0" dirty="0"/>
              <a:t>둘째 수준</a:t>
            </a:r>
          </a:p>
          <a:p>
            <a:pPr lvl="2"/>
            <a:r>
              <a:rPr lang="ko-KR" altLang="en-US" noProof="0" dirty="0"/>
              <a:t>셋째 수준</a:t>
            </a:r>
          </a:p>
          <a:p>
            <a:pPr lvl="3"/>
            <a:r>
              <a:rPr lang="ko-KR" altLang="en-US" noProof="0" dirty="0"/>
              <a:t>넷째 수준</a:t>
            </a:r>
          </a:p>
          <a:p>
            <a:pPr lvl="4"/>
            <a:r>
              <a:rPr lang="ko-KR" altLang="en-US" noProof="0" dirty="0"/>
              <a:t>다섯째 수준</a:t>
            </a:r>
          </a:p>
        </p:txBody>
      </p:sp>
      <p:sp>
        <p:nvSpPr>
          <p:cNvPr id="397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7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FFB1769C-2F4C-4C37-9CD1-A32752D2A82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99064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69925" y="736600"/>
            <a:ext cx="5322888" cy="3687763"/>
          </a:xfrm>
          <a:ln/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66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3E76A-C7E5-494F-A034-D4AA102AE2E6}" type="slidenum">
              <a:rPr lang="en-US" altLang="ko-KR" smtClean="0"/>
              <a:pPr/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419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0791" y="765194"/>
            <a:ext cx="9125473" cy="1552733"/>
          </a:xfrm>
        </p:spPr>
        <p:txBody>
          <a:bodyPr/>
          <a:lstStyle>
            <a:lvl1pPr marL="0" indent="0">
              <a:buNone/>
              <a:defRPr sz="1300">
                <a:latin typeface="맑은 고딕" pitchFamily="50" charset="-127"/>
              </a:defRPr>
            </a:lvl1pPr>
            <a:lvl2pPr>
              <a:buNone/>
              <a:defRPr sz="1300">
                <a:latin typeface="맑은 고딕" pitchFamily="50" charset="-127"/>
                <a:ea typeface="맑은 고딕" pitchFamily="50" charset="-127"/>
              </a:defRPr>
            </a:lvl2pPr>
            <a:lvl3pPr>
              <a:buNone/>
              <a:defRPr sz="1300">
                <a:latin typeface="맑은 고딕" pitchFamily="50" charset="-127"/>
                <a:ea typeface="맑은 고딕" pitchFamily="50" charset="-127"/>
              </a:defRPr>
            </a:lvl3pPr>
            <a:lvl4pPr>
              <a:buNone/>
              <a:defRPr sz="1300">
                <a:latin typeface="맑은 고딕" pitchFamily="50" charset="-127"/>
                <a:ea typeface="맑은 고딕" pitchFamily="50" charset="-127"/>
              </a:defRPr>
            </a:lvl4pPr>
            <a:lvl5pPr>
              <a:buNone/>
              <a:defRPr sz="1300"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26347" y="857232"/>
            <a:ext cx="369332" cy="9286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sp>
        <p:nvSpPr>
          <p:cNvPr id="1027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765175"/>
            <a:ext cx="91249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4697415" y="6626230"/>
            <a:ext cx="511679" cy="23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ko-KR" sz="700" b="0" dirty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t>- P</a:t>
            </a:r>
            <a:fld id="{05FDF7DF-D36E-46CC-9165-8D1E595FCB6E}" type="slidenum">
              <a:rPr lang="en-US" altLang="ko-KR" sz="700" b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pPr>
                <a:lnSpc>
                  <a:spcPct val="130000"/>
                </a:lnSpc>
                <a:defRPr/>
              </a:pPr>
              <a:t>‹#›</a:t>
            </a:fld>
            <a:r>
              <a:rPr lang="en-US" altLang="ko-KR" sz="700" b="0" dirty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t> -</a:t>
            </a:r>
          </a:p>
        </p:txBody>
      </p:sp>
      <p:cxnSp>
        <p:nvCxnSpPr>
          <p:cNvPr id="7" name="직선 연결선 6"/>
          <p:cNvCxnSpPr/>
          <p:nvPr userDrawn="1"/>
        </p:nvCxnSpPr>
        <p:spPr bwMode="auto">
          <a:xfrm>
            <a:off x="0" y="357166"/>
            <a:ext cx="9904413" cy="1588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71414"/>
            <a:ext cx="9540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</p:sldLayoutIdLst>
  <p:transition>
    <p:split orient="vert"/>
  </p:transition>
  <p:txStyles>
    <p:titleStyle>
      <a:lvl1pPr algn="r" rtl="0" eaLnBrk="0" fontAlgn="base" latinLnBrk="1" hangingPunct="0">
        <a:spcBef>
          <a:spcPct val="0"/>
        </a:spcBef>
        <a:spcAft>
          <a:spcPct val="0"/>
        </a:spcAft>
        <a:defRPr kumimoji="1" sz="1000" b="1" baseline="0">
          <a:solidFill>
            <a:schemeClr val="tx1"/>
          </a:solidFill>
          <a:latin typeface="맑은 고딕" pitchFamily="50" charset="-127"/>
          <a:ea typeface="맑은 고딕" pitchFamily="50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9pPr>
    </p:titleStyle>
    <p:bodyStyle>
      <a:lvl1pPr marL="342900" indent="-3429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defRPr kumimoji="1" lang="ko-KR" altLang="en-US" sz="1300" b="1" dirty="0">
          <a:solidFill>
            <a:srgbClr val="11111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819150" indent="-28575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kumimoji="1" sz="1400" b="1">
          <a:solidFill>
            <a:srgbClr val="111111"/>
          </a:solidFill>
          <a:latin typeface="+mn-lt"/>
          <a:ea typeface="+mn-ea"/>
        </a:defRPr>
      </a:lvl2pPr>
      <a:lvl3pPr marL="1227138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•"/>
        <a:defRPr kumimoji="1" sz="1400" b="1">
          <a:solidFill>
            <a:srgbClr val="111111"/>
          </a:solidFill>
          <a:latin typeface="+mn-lt"/>
          <a:ea typeface="+mn-ea"/>
        </a:defRPr>
      </a:lvl3pPr>
      <a:lvl4pPr marL="1635125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kumimoji="1" sz="1400" b="1">
          <a:solidFill>
            <a:srgbClr val="11111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kumimoji="1" sz="1400" b="1">
          <a:solidFill>
            <a:srgbClr val="111111"/>
          </a:solidFill>
          <a:latin typeface="+mn-lt"/>
          <a:ea typeface="+mn-ea"/>
        </a:defRPr>
      </a:lvl5pPr>
      <a:lvl6pPr marL="25146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6pPr>
      <a:lvl7pPr marL="29718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7pPr>
      <a:lvl8pPr marL="34290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8pPr>
      <a:lvl9pPr marL="38862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16" name="Group 6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315089"/>
              </p:ext>
            </p:extLst>
          </p:nvPr>
        </p:nvGraphicFramePr>
        <p:xfrm>
          <a:off x="1209675" y="3213100"/>
          <a:ext cx="7486650" cy="2019298"/>
        </p:xfrm>
        <a:graphic>
          <a:graphicData uri="http://schemas.openxmlformats.org/drawingml/2006/table">
            <a:tbl>
              <a:tblPr/>
              <a:tblGrid>
                <a:gridCol w="903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2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버전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작성일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변경 내용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1.0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2023.02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최초 작성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유하나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모서리가 둥근 직사각형 16"/>
          <p:cNvSpPr/>
          <p:nvPr/>
        </p:nvSpPr>
        <p:spPr bwMode="auto">
          <a:xfrm>
            <a:off x="1221645" y="2924944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문서 개정 이력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182594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[TR] </a:t>
                      </a:r>
                      <a:r>
                        <a:rPr kumimoji="1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카드수금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FBS_NO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연결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MALL) 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ZTRR0330N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50838" y="5442887"/>
            <a:ext cx="8921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1. FBS_NO 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선택</a:t>
            </a:r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통장에 입금 된 내역 선택</a:t>
            </a:r>
            <a:endParaRPr lang="en-US" altLang="ko-KR" sz="11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연결된 예상 입금액</a:t>
            </a:r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FBS_NO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 연결되어 있는 금액</a:t>
            </a: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.(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카드수금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FBS_NO 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연결버튼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선택 시 연결된 예상 입금액이 반영됨</a:t>
            </a: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endParaRPr lang="en-US" altLang="ko-KR" sz="11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매입사입금내역 선택</a:t>
            </a:r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FBS_NO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해당하는 건을 선택</a:t>
            </a:r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결제금액</a:t>
            </a:r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결제한 금액</a:t>
            </a:r>
            <a:endParaRPr lang="en-US" altLang="ko-KR" sz="11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5. </a:t>
            </a:r>
            <a:r>
              <a:rPr lang="ko-KR" altLang="en-US" sz="11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수수료합계</a:t>
            </a:r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수수료 </a:t>
            </a:r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수수료</a:t>
            </a:r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VAT</a:t>
            </a:r>
          </a:p>
          <a:p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6. 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예상 입금액</a:t>
            </a:r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결제금액 </a:t>
            </a:r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1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수수료합계</a:t>
            </a:r>
            <a:endParaRPr lang="en-US" altLang="ko-KR" sz="11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7. 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예수금 </a:t>
            </a:r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= 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선택한 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예수금리스트</a:t>
            </a: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금액 </a:t>
            </a:r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  </a:t>
            </a:r>
            <a:r>
              <a:rPr lang="ko-KR" altLang="en-US" sz="11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승인금액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= 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매입사입금내역 중 선택한 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결제금액의 합</a:t>
            </a:r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1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예상입금액</a:t>
            </a:r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= 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매입사입금내역 중 선택한 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예상 입금액의 합</a:t>
            </a:r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수수료</a:t>
            </a:r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예상</a:t>
            </a:r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): 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선택한 수수료합계의 합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66" y="764704"/>
            <a:ext cx="8846859" cy="4678183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671716" y="2368495"/>
            <a:ext cx="1512168" cy="815057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458687" y="2548590"/>
            <a:ext cx="15166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703674" y="3776647"/>
            <a:ext cx="301740" cy="948497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474097" y="3745844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6032326" y="3776647"/>
            <a:ext cx="693208" cy="948497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6230674" y="3559589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8075846" y="3785421"/>
            <a:ext cx="722593" cy="939723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8821985" y="3785421"/>
            <a:ext cx="639747" cy="93972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Oval 14"/>
          <p:cNvSpPr>
            <a:spLocks noChangeArrowheads="1"/>
          </p:cNvSpPr>
          <p:nvPr/>
        </p:nvSpPr>
        <p:spPr bwMode="auto">
          <a:xfrm>
            <a:off x="8287289" y="3570363"/>
            <a:ext cx="176935" cy="164709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9041178" y="3560795"/>
            <a:ext cx="195706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6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652066" y="1337257"/>
            <a:ext cx="5136186" cy="59015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450480" y="1442545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7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3512046" y="2379126"/>
            <a:ext cx="947877" cy="793793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Oval 14"/>
          <p:cNvSpPr>
            <a:spLocks noChangeArrowheads="1"/>
          </p:cNvSpPr>
          <p:nvPr/>
        </p:nvSpPr>
        <p:spPr bwMode="auto">
          <a:xfrm>
            <a:off x="3800153" y="2185255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3863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315570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[TR] </a:t>
                      </a:r>
                      <a:r>
                        <a:rPr kumimoji="1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카드수금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FBS_NO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연결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MALL) 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ZTRR0330N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50838" y="5442887"/>
            <a:ext cx="89218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8. 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카드수금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FBS NO 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연결 시 하단 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매입사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입금내역에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FBS_NO 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생성</a:t>
            </a:r>
            <a:endParaRPr lang="en-US" altLang="ko-KR" sz="11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- 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단</a:t>
            </a: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예수금 금액과 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예상입금액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금액 불일치 시 저장 불가</a:t>
            </a:r>
            <a:endParaRPr lang="en-US" altLang="ko-KR" sz="11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연결 시 연결된 예산 입금액 반영됨  </a:t>
            </a:r>
            <a:endParaRPr lang="ko-KR" altLang="en-US" sz="11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62" y="798824"/>
            <a:ext cx="7740628" cy="4286360"/>
          </a:xfrm>
          <a:prstGeom prst="rect">
            <a:avLst/>
          </a:prstGeom>
        </p:spPr>
      </p:pic>
      <p:sp>
        <p:nvSpPr>
          <p:cNvPr id="36" name="직사각형 35"/>
          <p:cNvSpPr/>
          <p:nvPr/>
        </p:nvSpPr>
        <p:spPr>
          <a:xfrm>
            <a:off x="667962" y="1072059"/>
            <a:ext cx="1440160" cy="205042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Oval 14"/>
          <p:cNvSpPr>
            <a:spLocks noChangeArrowheads="1"/>
          </p:cNvSpPr>
          <p:nvPr/>
        </p:nvSpPr>
        <p:spPr bwMode="auto">
          <a:xfrm>
            <a:off x="474097" y="1052736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8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991766" y="3717032"/>
            <a:ext cx="1008112" cy="792088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0" name="꺾인 연결선 9"/>
          <p:cNvCxnSpPr>
            <a:stCxn id="36" idx="2"/>
            <a:endCxn id="39" idx="0"/>
          </p:cNvCxnSpPr>
          <p:nvPr/>
        </p:nvCxnSpPr>
        <p:spPr bwMode="auto">
          <a:xfrm rot="16200000" flipH="1">
            <a:off x="221967" y="2443176"/>
            <a:ext cx="2439931" cy="107780"/>
          </a:xfrm>
          <a:prstGeom prst="bentConnector3">
            <a:avLst/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77621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[</a:t>
            </a:r>
            <a:r>
              <a:rPr lang="ko-KR" altLang="en-US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조회 및 취소</a:t>
            </a: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]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1.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회사코드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1000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입력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2.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예수금 조회 조건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입금내역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조회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Mall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에 입금 된 내역을 확인 함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.(FBS_NO)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3.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매입사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입금내역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조회 조건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Mall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업로드 내역 조회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4.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처리구분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신규등록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FBS_NO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를 연결하지 않은 건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조회 및 취소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FBS_NO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를 연결한 건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전체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FBS_NO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연결 유무 상관없이 모든 건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5.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조회구분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수금처리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건 미포함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수금완료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건을 제외 하고 조회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수금처리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건 포함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수금완료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건을 포함하여 조회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6.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실행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[TR] </a:t>
                      </a:r>
                      <a:r>
                        <a:rPr kumimoji="1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카드수금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FBS_NO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연결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MALL) 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ZTRR0330N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99" y="1340768"/>
            <a:ext cx="6152597" cy="4357185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02116" y="2565531"/>
            <a:ext cx="6102980" cy="1097619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320870" y="2561901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02116" y="2137272"/>
            <a:ext cx="6102980" cy="216171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20870" y="2129089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94496" y="3759353"/>
            <a:ext cx="6102980" cy="1086947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303539" y="3752547"/>
            <a:ext cx="165249" cy="172968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320870" y="5139651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502116" y="5139776"/>
            <a:ext cx="6102980" cy="210155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320870" y="1623714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6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533654" y="1628504"/>
            <a:ext cx="160090" cy="186255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02116" y="5353314"/>
            <a:ext cx="4282066" cy="231357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293073" y="5370337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60129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22" y="770945"/>
            <a:ext cx="8840640" cy="3979519"/>
          </a:xfrm>
          <a:prstGeom prst="rect">
            <a:avLst/>
          </a:prstGeom>
        </p:spPr>
      </p:pic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131224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[TR] </a:t>
                      </a:r>
                      <a:r>
                        <a:rPr kumimoji="1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카드수금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FBS_NO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연결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MALL) 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ZTRR0330N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50838" y="4885735"/>
            <a:ext cx="8921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예수금리스트의 </a:t>
            </a: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FBS_NO 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선택</a:t>
            </a:r>
            <a:endParaRPr lang="en-US" altLang="ko-KR" sz="11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buAutoNum type="arabicPeriod"/>
            </a:pPr>
            <a:endParaRPr lang="en-US" altLang="ko-KR" sz="11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buAutoNum type="arabicPeriod"/>
            </a:pP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FBS_NO 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선택 시 내역이 보여 진다</a:t>
            </a: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28600" indent="-228600">
              <a:buAutoNum type="arabicPeriod"/>
            </a:pPr>
            <a:endParaRPr lang="en-US" altLang="ko-KR" sz="11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buAutoNum type="arabicPeriod"/>
            </a:pP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매입사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입금내역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선택</a:t>
            </a:r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FBS_NO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연결 취소 할 대상을 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선택된다</a:t>
            </a: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카드수금이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완료되었으면 선택할 수 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없으며</a:t>
            </a: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수금취소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후 </a:t>
            </a:r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FBS_NO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연결 취소 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가능</a:t>
            </a: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</a:p>
          <a:p>
            <a:endParaRPr lang="en-US" altLang="ko-KR" sz="11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연결취소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시 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카드수금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등록취소 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팝업창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선택</a:t>
            </a: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연결된 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매입사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입금내역은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전체 취소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만 가능</a:t>
            </a:r>
            <a:endParaRPr lang="en-US" altLang="ko-KR" sz="11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92897" y="2533645"/>
            <a:ext cx="6951597" cy="377422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450480" y="2159569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611406" y="3782147"/>
            <a:ext cx="380360" cy="997222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Oval 14"/>
          <p:cNvSpPr>
            <a:spLocks noChangeArrowheads="1"/>
          </p:cNvSpPr>
          <p:nvPr/>
        </p:nvSpPr>
        <p:spPr bwMode="auto">
          <a:xfrm>
            <a:off x="676606" y="3535177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607779" y="1444300"/>
            <a:ext cx="4632459" cy="637006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424693" y="1442975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611254" y="1171294"/>
            <a:ext cx="1152128" cy="18625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Oval 14"/>
          <p:cNvSpPr>
            <a:spLocks noChangeArrowheads="1"/>
          </p:cNvSpPr>
          <p:nvPr/>
        </p:nvSpPr>
        <p:spPr bwMode="auto">
          <a:xfrm>
            <a:off x="428336" y="1151645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415" y="1178752"/>
            <a:ext cx="3800475" cy="1247775"/>
          </a:xfrm>
          <a:prstGeom prst="rect">
            <a:avLst/>
          </a:prstGeom>
          <a:ln w="28575">
            <a:solidFill>
              <a:srgbClr val="FF9900"/>
            </a:solidFill>
          </a:ln>
        </p:spPr>
      </p:pic>
      <p:cxnSp>
        <p:nvCxnSpPr>
          <p:cNvPr id="17" name="꺾인 연결선 16"/>
          <p:cNvCxnSpPr>
            <a:endCxn id="16" idx="0"/>
          </p:cNvCxnSpPr>
          <p:nvPr/>
        </p:nvCxnSpPr>
        <p:spPr bwMode="auto">
          <a:xfrm flipV="1">
            <a:off x="1763382" y="1178752"/>
            <a:ext cx="5586271" cy="90008"/>
          </a:xfrm>
          <a:prstGeom prst="bentConnector4">
            <a:avLst>
              <a:gd name="adj1" fmla="val 32992"/>
              <a:gd name="adj2" fmla="val 353977"/>
            </a:avLst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47971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[</a:t>
            </a:r>
            <a:r>
              <a:rPr lang="ko-KR" altLang="en-US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조회 및 취소</a:t>
            </a: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]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1.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회사코드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1000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입력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2.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예수금 조회 조건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입금내역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조회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Mall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에 입금 된 내역을 확인 함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.(FBS_NO)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3.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매입사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입금내역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조회 조건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Mall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업로드 내역 조회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4.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처리구분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신규등록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FBS_NO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를 연결하지 않은 건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조회 및 취소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FBS_NO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를 연결한 건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전체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FBS_NO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연결 유무 상관없이 모든 건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5.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조회구분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수금처리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건 미포함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수금완료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건을 제외 하고 조회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수금처리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건 포함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수금완료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건을 포함하여 조회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6.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실행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[TR] </a:t>
                      </a:r>
                      <a:r>
                        <a:rPr kumimoji="1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카드수금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FBS_NO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연결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MALL) 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ZTRR0330N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67" y="1332870"/>
            <a:ext cx="6100629" cy="4379121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26124" y="2565531"/>
            <a:ext cx="6078972" cy="1097619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320870" y="2561901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6124" y="2137272"/>
            <a:ext cx="6078972" cy="220927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21566" y="2146432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518504" y="3759353"/>
            <a:ext cx="6078972" cy="1086947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313250" y="3760088"/>
            <a:ext cx="157629" cy="142767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320870" y="5139651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532448" y="5121190"/>
            <a:ext cx="6072648" cy="228741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320870" y="1623714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6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582120" y="1638867"/>
            <a:ext cx="160090" cy="186255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26124" y="5373216"/>
            <a:ext cx="4282066" cy="231357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317081" y="5342929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98422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[TR] </a:t>
                      </a:r>
                      <a:r>
                        <a:rPr kumimoji="1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카드수금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FBS_NO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연결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MALL) 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ZTRR0330N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50838" y="4885735"/>
            <a:ext cx="8921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예수금 리스트 선택 </a:t>
            </a:r>
            <a:endParaRPr lang="en-US" altLang="ko-KR" sz="11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buFont typeface="+mj-lt"/>
              <a:buAutoNum type="arabicPeriod"/>
            </a:pPr>
            <a:endParaRPr lang="en-US" altLang="ko-KR" sz="11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buFont typeface="+mj-lt"/>
              <a:buAutoNum type="arabicPeriod"/>
            </a:pP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매입사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입금내역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선택</a:t>
            </a:r>
            <a:endParaRPr lang="en-US" altLang="ko-KR" sz="11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buFont typeface="+mj-lt"/>
              <a:buAutoNum type="arabicPeriod"/>
            </a:pPr>
            <a:endParaRPr lang="en-US" altLang="ko-KR" sz="11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buFont typeface="+mj-lt"/>
              <a:buAutoNum type="arabicPeriod"/>
            </a:pP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정보확인</a:t>
            </a:r>
            <a:endParaRPr lang="en-US" altLang="ko-KR" sz="11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buFont typeface="+mj-lt"/>
              <a:buAutoNum type="arabicPeriod"/>
            </a:pPr>
            <a:endParaRPr lang="en-US" altLang="ko-KR" sz="11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buFont typeface="+mj-lt"/>
              <a:buAutoNum type="arabicPeriod"/>
            </a:pP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카드수금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FBS NO 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연결 및 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연결취소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진행 </a:t>
            </a:r>
            <a:endParaRPr lang="en-US" altLang="ko-KR" sz="11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buFont typeface="+mj-lt"/>
              <a:buAutoNum type="arabicPeriod" startAt="4"/>
            </a:pPr>
            <a:endParaRPr lang="ko-KR" altLang="en-US" sz="11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38" y="839785"/>
            <a:ext cx="8836996" cy="3940911"/>
          </a:xfrm>
          <a:prstGeom prst="rect">
            <a:avLst/>
          </a:prstGeom>
        </p:spPr>
      </p:pic>
      <p:sp>
        <p:nvSpPr>
          <p:cNvPr id="30" name="직사각형 29"/>
          <p:cNvSpPr/>
          <p:nvPr/>
        </p:nvSpPr>
        <p:spPr>
          <a:xfrm>
            <a:off x="603471" y="3535177"/>
            <a:ext cx="388296" cy="1245519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03470" y="1100157"/>
            <a:ext cx="2116488" cy="220580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Oval 14"/>
          <p:cNvSpPr>
            <a:spLocks noChangeArrowheads="1"/>
          </p:cNvSpPr>
          <p:nvPr/>
        </p:nvSpPr>
        <p:spPr bwMode="auto">
          <a:xfrm>
            <a:off x="418968" y="1320737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622770" y="2289659"/>
            <a:ext cx="388296" cy="70729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422372" y="2242628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403198" y="3530767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598038" y="1368201"/>
            <a:ext cx="4858224" cy="490759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413518" y="1082759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46812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18" y="1223665"/>
            <a:ext cx="5493417" cy="386152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18" y="1206955"/>
            <a:ext cx="5454339" cy="388392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[</a:t>
            </a:r>
            <a:r>
              <a:rPr lang="ko-KR" altLang="en-US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미처리</a:t>
            </a: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]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1.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회사코드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1000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입력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2.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예수금 조회 조건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입금내역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조회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Mall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에 입금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된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내역을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조회기준일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기준으로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확인 함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.(FBS_NO)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3.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미결채권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조회 조건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미결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AR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조회기준일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입력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-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고객코드는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자사몰과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관련된 계정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고정값으로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반영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4.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구분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일괄반제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-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일괄반제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예수금 입금액과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RV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전표 일괄로 반제 처리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-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미정산분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포함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일괄반제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시 발생한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차액분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DD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전표 포함하여 처리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-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구매확정 후 반품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구매확정 후 반품된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–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금액의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RV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전표 포함하여 처리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5.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실행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6.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쇼핑몰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고객코드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등록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227013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[TR]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자사몰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수금관리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ZTRR0340N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직사각형 22"/>
          <p:cNvSpPr/>
          <p:nvPr/>
        </p:nvSpPr>
        <p:spPr>
          <a:xfrm>
            <a:off x="549789" y="2675750"/>
            <a:ext cx="5464269" cy="783855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322003" y="2728884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550838" y="1799703"/>
            <a:ext cx="5480234" cy="803246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322003" y="1947746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553861" y="3558500"/>
            <a:ext cx="5488008" cy="718853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Oval 14"/>
          <p:cNvSpPr>
            <a:spLocks noChangeArrowheads="1"/>
          </p:cNvSpPr>
          <p:nvPr/>
        </p:nvSpPr>
        <p:spPr bwMode="auto">
          <a:xfrm>
            <a:off x="322004" y="3304193"/>
            <a:ext cx="157629" cy="15541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312005" y="4847522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562790" y="1519374"/>
            <a:ext cx="226597" cy="18143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322003" y="1547967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555198" y="4396415"/>
            <a:ext cx="5488008" cy="674626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011502" y="1497332"/>
            <a:ext cx="684078" cy="183309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Oval 14"/>
          <p:cNvSpPr>
            <a:spLocks noChangeArrowheads="1"/>
          </p:cNvSpPr>
          <p:nvPr/>
        </p:nvSpPr>
        <p:spPr bwMode="auto">
          <a:xfrm>
            <a:off x="1771272" y="1432695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endParaRPr lang="en-US" altLang="ko-KR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0329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14" y="893395"/>
            <a:ext cx="9370847" cy="3920464"/>
          </a:xfrm>
          <a:prstGeom prst="rect">
            <a:avLst/>
          </a:prstGeom>
        </p:spPr>
      </p:pic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[TR]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자사몰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수금관리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ZTRR0340N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87710" y="5301208"/>
            <a:ext cx="8921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예수금 리스트 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선택</a:t>
            </a:r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예수금 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라인별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전체 선택하여 처리 </a:t>
            </a:r>
            <a:endParaRPr lang="en-US" altLang="ko-KR" sz="11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AR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리스트 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전체선택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1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상단의 예수금 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반제금액</a:t>
            </a: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수수료</a:t>
            </a: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AR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합산금액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확인 </a:t>
            </a:r>
            <a:endParaRPr lang="en-US" altLang="ko-KR" sz="11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내역 확인 후 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반제전표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생성 버튼 선택</a:t>
            </a:r>
            <a:endParaRPr lang="en-US" altLang="ko-KR" sz="11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50838" y="2492896"/>
            <a:ext cx="280888" cy="337329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124675" y="2355938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1’</a:t>
            </a:r>
            <a:endParaRPr lang="en-US" altLang="ko-KR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109131" y="2588759"/>
            <a:ext cx="256445" cy="1992369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6241543" y="1937967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775742" y="1142735"/>
            <a:ext cx="648072" cy="161015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1478584" y="988153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en-US" altLang="ko-KR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597154" y="2180449"/>
            <a:ext cx="397187" cy="168665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6320358" y="2170787"/>
            <a:ext cx="504056" cy="178327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2439525" y="1982001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4030316" y="2363430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2’</a:t>
            </a:r>
            <a:endParaRPr lang="en-US" altLang="ko-KR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50838" y="1710591"/>
            <a:ext cx="6545584" cy="271410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Oval 14"/>
          <p:cNvSpPr>
            <a:spLocks noChangeArrowheads="1"/>
          </p:cNvSpPr>
          <p:nvPr/>
        </p:nvSpPr>
        <p:spPr bwMode="auto">
          <a:xfrm>
            <a:off x="124675" y="1533479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27813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14" y="880819"/>
            <a:ext cx="9370847" cy="3933040"/>
          </a:xfrm>
          <a:prstGeom prst="rect">
            <a:avLst/>
          </a:prstGeom>
        </p:spPr>
      </p:pic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[TR]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자사몰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수금관리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ZTRR0340N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87710" y="5301208"/>
            <a:ext cx="8921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5"/>
            </a:pP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반제전표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전기 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팝업창에서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예 선택</a:t>
            </a:r>
            <a:endParaRPr lang="en-US" altLang="ko-KR" sz="11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buFont typeface="+mj-lt"/>
              <a:buAutoNum type="arabicPeriod" startAt="5"/>
            </a:pP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반제전표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생성 후 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전표조회</a:t>
            </a:r>
            <a:endParaRPr lang="en-US" altLang="ko-KR" sz="11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- 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전표의 수수료 비용은 </a:t>
            </a: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AR 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비율에 따라 코스트센터별 나누어 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전기처리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1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예수금과 </a:t>
            </a: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AR 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금액 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차이분도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선택된 </a:t>
            </a: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AR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금액 비율에 따라 코스트센터별 나누어 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전기처리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1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75742" y="1142735"/>
            <a:ext cx="648072" cy="161015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1423814" y="893395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en-US" altLang="ko-KR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894" y="1412776"/>
            <a:ext cx="3528392" cy="1198322"/>
          </a:xfrm>
          <a:prstGeom prst="rect">
            <a:avLst/>
          </a:prstGeom>
          <a:ln w="28575">
            <a:solidFill>
              <a:srgbClr val="FE9B06"/>
            </a:solidFill>
          </a:ln>
        </p:spPr>
      </p:pic>
      <p:cxnSp>
        <p:nvCxnSpPr>
          <p:cNvPr id="23" name="꺾인 연결선 22"/>
          <p:cNvCxnSpPr>
            <a:stCxn id="18" idx="3"/>
            <a:endCxn id="2" idx="0"/>
          </p:cNvCxnSpPr>
          <p:nvPr/>
        </p:nvCxnSpPr>
        <p:spPr bwMode="auto">
          <a:xfrm>
            <a:off x="1423814" y="1223243"/>
            <a:ext cx="2484276" cy="189533"/>
          </a:xfrm>
          <a:prstGeom prst="bentConnector2">
            <a:avLst/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꺾인 연결선 30"/>
          <p:cNvCxnSpPr>
            <a:stCxn id="2" idx="3"/>
            <a:endCxn id="32" idx="1"/>
          </p:cNvCxnSpPr>
          <p:nvPr/>
        </p:nvCxnSpPr>
        <p:spPr bwMode="auto">
          <a:xfrm flipV="1">
            <a:off x="5672286" y="1604383"/>
            <a:ext cx="2376264" cy="407554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직사각형 31"/>
          <p:cNvSpPr/>
          <p:nvPr/>
        </p:nvSpPr>
        <p:spPr>
          <a:xfrm>
            <a:off x="8048550" y="1507957"/>
            <a:ext cx="1512168" cy="192851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77" y="2982692"/>
            <a:ext cx="5337053" cy="2130747"/>
          </a:xfrm>
          <a:prstGeom prst="rect">
            <a:avLst/>
          </a:prstGeom>
          <a:ln w="28575">
            <a:solidFill>
              <a:srgbClr val="FE9B06"/>
            </a:solidFill>
          </a:ln>
        </p:spPr>
      </p:pic>
      <p:cxnSp>
        <p:nvCxnSpPr>
          <p:cNvPr id="33" name="꺾인 연결선 32"/>
          <p:cNvCxnSpPr>
            <a:stCxn id="32" idx="2"/>
            <a:endCxn id="15" idx="3"/>
          </p:cNvCxnSpPr>
          <p:nvPr/>
        </p:nvCxnSpPr>
        <p:spPr bwMode="auto">
          <a:xfrm rot="5400000">
            <a:off x="6157003" y="1400435"/>
            <a:ext cx="2347258" cy="2948004"/>
          </a:xfrm>
          <a:prstGeom prst="bentConnector2">
            <a:avLst/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5472423" y="1181628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</a:p>
        </p:txBody>
      </p:sp>
      <p:sp>
        <p:nvSpPr>
          <p:cNvPr id="37" name="Oval 14"/>
          <p:cNvSpPr>
            <a:spLocks noChangeArrowheads="1"/>
          </p:cNvSpPr>
          <p:nvPr/>
        </p:nvSpPr>
        <p:spPr bwMode="auto">
          <a:xfrm>
            <a:off x="9384724" y="1248366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21720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81" y="1171798"/>
            <a:ext cx="5452059" cy="3899243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[</a:t>
            </a:r>
            <a:r>
              <a:rPr lang="ko-KR" altLang="en-US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미처리</a:t>
            </a: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]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1.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회사코드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1000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입력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2.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예수금 조회 조건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입금내역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조회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Mall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에 입금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된 내역을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기간별 확인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함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.(FBS_NO)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3.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미결채권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조회 조건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미결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AR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조회기준일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입력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-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고객코드는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자사몰과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관련된 계정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고정값으로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반영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4.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구분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주문번호 구분하여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AR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반제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주문번호로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AR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반제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ZTRR0320N(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입금내역업로드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)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과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ZTRR0330N(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카드수금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FBS_NO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연결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)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데이터 중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주문번호가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일치하는 경우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AR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반제 처리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5.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실행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[TR]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자사몰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수금관리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ZTRR0340N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직사각형 22"/>
          <p:cNvSpPr/>
          <p:nvPr/>
        </p:nvSpPr>
        <p:spPr>
          <a:xfrm>
            <a:off x="549789" y="2675750"/>
            <a:ext cx="5464269" cy="783855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322003" y="2728884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550838" y="1799703"/>
            <a:ext cx="5480234" cy="803246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322003" y="1947746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553861" y="3558500"/>
            <a:ext cx="5488008" cy="718853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Oval 14"/>
          <p:cNvSpPr>
            <a:spLocks noChangeArrowheads="1"/>
          </p:cNvSpPr>
          <p:nvPr/>
        </p:nvSpPr>
        <p:spPr bwMode="auto">
          <a:xfrm>
            <a:off x="322004" y="3304193"/>
            <a:ext cx="157629" cy="15541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312005" y="4847522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562790" y="1433248"/>
            <a:ext cx="226597" cy="18143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322003" y="1461841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555198" y="4396415"/>
            <a:ext cx="5488008" cy="674626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310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6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102565"/>
              </p:ext>
            </p:extLst>
          </p:nvPr>
        </p:nvGraphicFramePr>
        <p:xfrm>
          <a:off x="5056188" y="4622801"/>
          <a:ext cx="4576762" cy="2089912"/>
        </p:xfrm>
        <a:graphic>
          <a:graphicData uri="http://schemas.openxmlformats.org/drawingml/2006/table">
            <a:tbl>
              <a:tblPr/>
              <a:tblGrid>
                <a:gridCol w="472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6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0769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단계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트랜잭션 코드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트랜잭션 명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화면명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961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1</a:t>
                      </a: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ZTRR0320N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[TR]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입금내역 업로드 및 조회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(MALL) </a:t>
                      </a: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295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ZTRR0330N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[TR]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카드수금 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FBS_NO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연결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(MALL) </a:t>
                      </a: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295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ZTRR0340N</a:t>
                      </a: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[TR]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자사몰수금관리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295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ZTRR0350N</a:t>
                      </a: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[TR]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자사몰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수금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반제취소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관리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295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" name="모서리가 둥근 직사각형 32"/>
          <p:cNvSpPr/>
          <p:nvPr/>
        </p:nvSpPr>
        <p:spPr bwMode="auto">
          <a:xfrm>
            <a:off x="343694" y="1844824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프로세스 설명</a:t>
            </a:r>
          </a:p>
        </p:txBody>
      </p:sp>
      <p:sp>
        <p:nvSpPr>
          <p:cNvPr id="34" name="모서리가 둥근 직사각형 33"/>
          <p:cNvSpPr/>
          <p:nvPr/>
        </p:nvSpPr>
        <p:spPr bwMode="auto">
          <a:xfrm>
            <a:off x="5063970" y="1844824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선행 단계</a:t>
            </a:r>
          </a:p>
        </p:txBody>
      </p:sp>
      <p:sp>
        <p:nvSpPr>
          <p:cNvPr id="35" name="모서리가 둥근 직사각형 34"/>
          <p:cNvSpPr/>
          <p:nvPr/>
        </p:nvSpPr>
        <p:spPr bwMode="auto">
          <a:xfrm>
            <a:off x="5063970" y="3140968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후행 단계</a:t>
            </a:r>
          </a:p>
        </p:txBody>
      </p:sp>
      <p:sp>
        <p:nvSpPr>
          <p:cNvPr id="36" name="모서리가 둥근 직사각형 35"/>
          <p:cNvSpPr/>
          <p:nvPr/>
        </p:nvSpPr>
        <p:spPr bwMode="auto">
          <a:xfrm>
            <a:off x="5063970" y="4337823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트랜잭션</a:t>
            </a:r>
          </a:p>
        </p:txBody>
      </p:sp>
      <p:sp>
        <p:nvSpPr>
          <p:cNvPr id="37" name="모서리가 접힌 도형 36"/>
          <p:cNvSpPr/>
          <p:nvPr/>
        </p:nvSpPr>
        <p:spPr bwMode="auto">
          <a:xfrm>
            <a:off x="344488" y="2120900"/>
            <a:ext cx="4608512" cy="2028825"/>
          </a:xfrm>
          <a:prstGeom prst="foldedCorner">
            <a:avLst>
              <a:gd name="adj" fmla="val 7407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28600" indent="-228600">
              <a:buFontTx/>
              <a:buAutoNum type="arabicPeriod"/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MALL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은 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PG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사를 통해 카드 결제 내역을 확인</a:t>
            </a: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buFontTx/>
              <a:buAutoNum type="arabicPeriod"/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계좌 입금 건에 대한 내용 파악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카드사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/PG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사 </a:t>
            </a:r>
            <a:r>
              <a:rPr lang="ko-KR" altLang="en-US" b="0" dirty="0" err="1">
                <a:latin typeface="맑은 고딕" pitchFamily="50" charset="-127"/>
                <a:ea typeface="맑은 고딕" pitchFamily="50" charset="-127"/>
              </a:rPr>
              <a:t>입금분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228600" indent="-228600">
              <a:buFontTx/>
              <a:buAutoNum type="arabicPeriod"/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카드 결제내역과 계좌 입금 건을 연결 지어 </a:t>
            </a:r>
            <a:r>
              <a:rPr lang="ko-KR" altLang="en-US" b="0" dirty="0" err="1" smtClean="0">
                <a:latin typeface="맑은 고딕" pitchFamily="50" charset="-127"/>
                <a:ea typeface="맑은 고딕" pitchFamily="50" charset="-127"/>
              </a:rPr>
              <a:t>수금처리</a:t>
            </a:r>
            <a:endParaRPr lang="en-US" altLang="ko-KR" b="0" dirty="0" smtClean="0"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buFontTx/>
              <a:buAutoNum type="arabicPeriod"/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ko-KR" altLang="en-US" b="0" dirty="0" err="1" smtClean="0">
                <a:latin typeface="맑은 고딕" pitchFamily="50" charset="-127"/>
                <a:ea typeface="맑은 고딕" pitchFamily="50" charset="-127"/>
              </a:rPr>
              <a:t>반제전표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 취소 </a:t>
            </a: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모서리가 접힌 도형 37"/>
          <p:cNvSpPr/>
          <p:nvPr/>
        </p:nvSpPr>
        <p:spPr bwMode="auto">
          <a:xfrm>
            <a:off x="5064125" y="2120900"/>
            <a:ext cx="4568825" cy="831850"/>
          </a:xfrm>
          <a:prstGeom prst="foldedCorner">
            <a:avLst>
              <a:gd name="adj" fmla="val 17263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28600" indent="-228600">
              <a:buFontTx/>
              <a:buAutoNum type="arabicPeriod"/>
              <a:defRPr/>
            </a:pP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계좌 입금 건에 대한 수금 내용 파악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카드사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/PG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사 </a:t>
            </a:r>
            <a:r>
              <a:rPr lang="ko-KR" altLang="en-US" b="0" dirty="0" err="1">
                <a:latin typeface="맑은 고딕" pitchFamily="50" charset="-127"/>
                <a:ea typeface="맑은 고딕" pitchFamily="50" charset="-127"/>
              </a:rPr>
              <a:t>입금분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39" name="모서리가 접힌 도형 38"/>
          <p:cNvSpPr/>
          <p:nvPr/>
        </p:nvSpPr>
        <p:spPr bwMode="auto">
          <a:xfrm>
            <a:off x="5064125" y="3416300"/>
            <a:ext cx="4568825" cy="733425"/>
          </a:xfrm>
          <a:prstGeom prst="foldedCorner">
            <a:avLst>
              <a:gd name="adj" fmla="val 17263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28600" indent="-228600">
              <a:buFontTx/>
              <a:buAutoNum type="arabicPeriod"/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모서리가 둥근 직사각형 39"/>
          <p:cNvSpPr/>
          <p:nvPr/>
        </p:nvSpPr>
        <p:spPr bwMode="auto">
          <a:xfrm>
            <a:off x="343694" y="4337823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이것만은 꼭 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!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Oval 14"/>
          <p:cNvSpPr>
            <a:spLocks noChangeArrowheads="1"/>
          </p:cNvSpPr>
          <p:nvPr/>
        </p:nvSpPr>
        <p:spPr bwMode="auto">
          <a:xfrm>
            <a:off x="1539320" y="4317930"/>
            <a:ext cx="303290" cy="22266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+1</a:t>
            </a:r>
          </a:p>
        </p:txBody>
      </p:sp>
      <p:sp>
        <p:nvSpPr>
          <p:cNvPr id="42" name="모서리가 접힌 도형 41"/>
          <p:cNvSpPr/>
          <p:nvPr/>
        </p:nvSpPr>
        <p:spPr bwMode="auto">
          <a:xfrm>
            <a:off x="344488" y="4611688"/>
            <a:ext cx="4608512" cy="1990725"/>
          </a:xfrm>
          <a:prstGeom prst="foldedCorner">
            <a:avLst>
              <a:gd name="adj" fmla="val 7407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28600" indent="-228600">
              <a:buFontTx/>
              <a:buAutoNum type="arabicPeriod"/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수금 해당월에 예수금 잔여내역이 남아있는지 확인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필요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b="0" dirty="0">
                <a:latin typeface="맑은 고딕" pitchFamily="50" charset="-127"/>
                <a:ea typeface="맑은 고딕" pitchFamily="50" charset="-127"/>
              </a:rPr>
            </a:b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</a:rPr>
              <a:t>예수금 잔여내역이 남아있으면 수금을 덜 잡은 것임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15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240902"/>
              </p:ext>
            </p:extLst>
          </p:nvPr>
        </p:nvGraphicFramePr>
        <p:xfrm>
          <a:off x="344488" y="644525"/>
          <a:ext cx="9288461" cy="768364"/>
        </p:xfrm>
        <a:graphic>
          <a:graphicData uri="http://schemas.openxmlformats.org/drawingml/2006/table">
            <a:tbl>
              <a:tblPr/>
              <a:tblGrid>
                <a:gridCol w="802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0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1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25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9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1 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FI 1 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입금 지급 관리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3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검토자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작성일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2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유하나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한진웅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20230227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매뉴얼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PFI02-01 </a:t>
                      </a:r>
                      <a:r>
                        <a:rPr kumimoji="1" lang="en-US" altLang="ko-K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~ </a:t>
                      </a:r>
                      <a:r>
                        <a:rPr kumimoji="1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04</a:t>
                      </a:r>
                      <a:endParaRPr kumimoji="1" lang="en-US" altLang="ko-K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매뉴얼 명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카드수금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MALL)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  <a:cs typeface="+mn-cs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8" y="2939884"/>
            <a:ext cx="9375124" cy="187397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24" y="900858"/>
            <a:ext cx="9373537" cy="1917430"/>
          </a:xfrm>
          <a:prstGeom prst="rect">
            <a:avLst/>
          </a:prstGeom>
        </p:spPr>
      </p:pic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827653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[TR]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자사몰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수금관리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ZTRR0340N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87710" y="5301208"/>
            <a:ext cx="8921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예수금 리스트 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선택</a:t>
            </a:r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예수금 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라인별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하나씩 선택하여 처리</a:t>
            </a:r>
            <a:endParaRPr lang="en-US" altLang="ko-KR" sz="11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- ZTRR0320N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카드사 업로드 중 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주문번호가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업로드 된 내역이 </a:t>
            </a: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ZTRR0330N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</a:t>
            </a: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FBS_NO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연결된 사항만 조회 </a:t>
            </a:r>
            <a:endParaRPr lang="en-US" altLang="ko-KR" sz="11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AR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리스트에서 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주문번호가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일치하는 건만 조회되며 확인 후 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전체선택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1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예수금 리스트 </a:t>
            </a: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AR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합산금액과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AR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리스트의 금액이 일치하면 초록색 바탕으로 변경</a:t>
            </a:r>
            <a:endParaRPr lang="en-US" altLang="ko-KR" sz="11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내역 확인 후 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반제전표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생성 버튼 선택</a:t>
            </a:r>
            <a:endParaRPr lang="en-US" altLang="ko-KR" sz="11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전표조회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선택 시 생성된 전표 조회</a:t>
            </a:r>
            <a:endParaRPr lang="en-US" altLang="ko-KR" sz="11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28409" y="1916832"/>
            <a:ext cx="231309" cy="288031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100715" y="1824781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4111360" y="1916833"/>
            <a:ext cx="256445" cy="901456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3953731" y="1706803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343694" y="3861048"/>
            <a:ext cx="9334967" cy="952811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16000" y="3962927"/>
            <a:ext cx="157629" cy="15541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703734" y="1017388"/>
            <a:ext cx="504056" cy="184317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1254570" y="900857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6608390" y="1310861"/>
            <a:ext cx="1224136" cy="173923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7881805" y="1130918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30396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6" y="816934"/>
            <a:ext cx="9373538" cy="1644398"/>
          </a:xfrm>
          <a:prstGeom prst="rect">
            <a:avLst/>
          </a:prstGeom>
        </p:spPr>
      </p:pic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222108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[TR]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자사몰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수금관리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ZTRR0340N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22331" y="5226585"/>
            <a:ext cx="8921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5. 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생성된 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전표번호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확인</a:t>
            </a:r>
            <a:endParaRPr lang="en-US" altLang="ko-KR" sz="11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6. 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전표조회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버튼 선택 시 생성된 전표 확인  </a:t>
            </a:r>
            <a:endParaRPr lang="en-US" altLang="ko-KR" sz="11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551622" y="1165325"/>
            <a:ext cx="850483" cy="184240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6389240" y="989771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7428717" y="1165325"/>
            <a:ext cx="403810" cy="184240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7832527" y="918968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6</a:t>
            </a:r>
          </a:p>
        </p:txBody>
      </p:sp>
      <p:cxnSp>
        <p:nvCxnSpPr>
          <p:cNvPr id="7" name="꺾인 연결선 6"/>
          <p:cNvCxnSpPr>
            <a:stCxn id="23" idx="2"/>
            <a:endCxn id="4" idx="0"/>
          </p:cNvCxnSpPr>
          <p:nvPr/>
        </p:nvCxnSpPr>
        <p:spPr bwMode="auto">
          <a:xfrm rot="5400000">
            <a:off x="5211363" y="226312"/>
            <a:ext cx="1296007" cy="3542512"/>
          </a:xfrm>
          <a:prstGeom prst="bentConnector3">
            <a:avLst/>
          </a:prstGeom>
          <a:noFill/>
          <a:ln w="28575" cap="flat" cmpd="sng" algn="ctr">
            <a:solidFill>
              <a:srgbClr val="FE9B0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26" y="2645572"/>
            <a:ext cx="6912768" cy="1935556"/>
          </a:xfrm>
          <a:prstGeom prst="rect">
            <a:avLst/>
          </a:prstGeom>
          <a:ln w="28575">
            <a:solidFill>
              <a:srgbClr val="FE9B06"/>
            </a:solidFill>
          </a:ln>
        </p:spPr>
      </p:pic>
    </p:spTree>
    <p:extLst>
      <p:ext uri="{BB962C8B-B14F-4D97-AF65-F5344CB8AC3E}">
        <p14:creationId xmlns:p14="http://schemas.microsoft.com/office/powerpoint/2010/main" val="4008667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" y="1250923"/>
            <a:ext cx="5513977" cy="382011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[</a:t>
            </a:r>
            <a:r>
              <a:rPr lang="ko-KR" altLang="en-US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미처리</a:t>
            </a: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]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1.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회사코드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1000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입력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2.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예수금 조회 조건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입금내역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조회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Mall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에 입금 된 내역을 확인 함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.(FBS_NO)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3.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미결채권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조회 조건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미결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AR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조회기준일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입력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고객코드는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자사몰과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관련된 계정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고정값으로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반영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4.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구분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주문번호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없는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AR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반제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주문번호로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AR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반제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  ZTRR0320N(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입금내역업로드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)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과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  ZTRR0330N(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카드수금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FBS_NO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연결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)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 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데이터 중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주문번호가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없는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경우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  AR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반제 처리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(ex.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카드사에서 주문번호 조회 불가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)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5.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실행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788422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[TR]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자사몰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수금관리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ZTRR0340N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직사각형 22"/>
          <p:cNvSpPr/>
          <p:nvPr/>
        </p:nvSpPr>
        <p:spPr>
          <a:xfrm>
            <a:off x="558821" y="2684465"/>
            <a:ext cx="5464269" cy="816543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322003" y="2728884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559718" y="1772816"/>
            <a:ext cx="5480234" cy="866338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322003" y="1947746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553554" y="3591488"/>
            <a:ext cx="5488008" cy="773616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Oval 14"/>
          <p:cNvSpPr>
            <a:spLocks noChangeArrowheads="1"/>
          </p:cNvSpPr>
          <p:nvPr/>
        </p:nvSpPr>
        <p:spPr bwMode="auto">
          <a:xfrm>
            <a:off x="322004" y="3304193"/>
            <a:ext cx="157629" cy="15541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312005" y="4847522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562790" y="1519374"/>
            <a:ext cx="226597" cy="18143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322003" y="1547967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555198" y="4484166"/>
            <a:ext cx="5488008" cy="586875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3822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24" y="814867"/>
            <a:ext cx="9366951" cy="1608156"/>
          </a:xfrm>
          <a:prstGeom prst="rect">
            <a:avLst/>
          </a:prstGeom>
        </p:spPr>
      </p:pic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108265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[TR]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자사몰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수금관리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ZTRR0340N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30970" y="4733468"/>
            <a:ext cx="892184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예수금 리스트 선택</a:t>
            </a:r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예수금 </a:t>
            </a:r>
            <a:r>
              <a:rPr lang="ko-KR" altLang="en-US" sz="11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라인별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하나씩 선택하여 처리</a:t>
            </a:r>
            <a:endParaRPr lang="en-US" altLang="ko-KR" sz="11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- ZTRR0320N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카드사 업로드 중 </a:t>
            </a:r>
            <a:r>
              <a:rPr lang="ko-KR" altLang="en-US" sz="11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주문번호가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없는 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내역이 </a:t>
            </a:r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ZTRR0330N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</a:t>
            </a:r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FBS_NO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연결된 사항만 조회 </a:t>
            </a:r>
            <a:endParaRPr lang="en-US" altLang="ko-KR" sz="11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AR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리스트에서 </a:t>
            </a:r>
            <a:r>
              <a:rPr lang="ko-KR" altLang="en-US" sz="11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주문번호가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일치하는 건만 조회되며 확인 후 </a:t>
            </a:r>
            <a:r>
              <a:rPr lang="ko-KR" altLang="en-US" sz="11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전체선택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1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예수금 리스트 </a:t>
            </a:r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AR</a:t>
            </a:r>
            <a:r>
              <a:rPr lang="ko-KR" altLang="en-US" sz="11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합산금액과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AR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리스트의 금액이 일치하면 초록색 바탕으로 변경</a:t>
            </a:r>
            <a:endParaRPr lang="en-US" altLang="ko-KR" sz="11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내역 확인 후 </a:t>
            </a:r>
            <a:r>
              <a:rPr lang="ko-KR" altLang="en-US" sz="11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반제전표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생성 버튼 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선택</a:t>
            </a:r>
            <a:endParaRPr lang="en-US" altLang="ko-KR" sz="11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85132" y="1798862"/>
            <a:ext cx="246594" cy="406002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199795" y="1628389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4111362" y="1831202"/>
            <a:ext cx="256444" cy="517678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3980725" y="1644947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37" y="2510617"/>
            <a:ext cx="9373537" cy="2040563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350837" y="3649891"/>
            <a:ext cx="9334967" cy="901289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123143" y="3751770"/>
            <a:ext cx="157629" cy="15541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775742" y="927855"/>
            <a:ext cx="504056" cy="184317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326578" y="811324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81985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7" y="809249"/>
            <a:ext cx="9373538" cy="1609298"/>
          </a:xfrm>
          <a:prstGeom prst="rect">
            <a:avLst/>
          </a:prstGeom>
        </p:spPr>
      </p:pic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908876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[TR]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자사몰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수금관리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ZTRR0340N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22331" y="5226585"/>
            <a:ext cx="8921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5. 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생성된 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전표번호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확인</a:t>
            </a:r>
            <a:endParaRPr lang="en-US" altLang="ko-KR" sz="11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6. </a:t>
            </a:r>
            <a:r>
              <a:rPr lang="ko-KR" altLang="en-US" sz="11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전표조회</a:t>
            </a:r>
            <a:r>
              <a:rPr lang="ko-KR" altLang="en-US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버튼 선택 시 생성된 전표 확인  </a:t>
            </a:r>
            <a:endParaRPr lang="en-US" altLang="ko-KR" sz="11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551622" y="1165325"/>
            <a:ext cx="850483" cy="184240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6389240" y="989771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26" y="2636912"/>
            <a:ext cx="6781309" cy="1992284"/>
          </a:xfrm>
          <a:prstGeom prst="rect">
            <a:avLst/>
          </a:prstGeom>
          <a:ln w="28575">
            <a:solidFill>
              <a:srgbClr val="FE9B06"/>
            </a:solidFill>
          </a:ln>
        </p:spPr>
      </p:pic>
      <p:sp>
        <p:nvSpPr>
          <p:cNvPr id="23" name="직사각형 22"/>
          <p:cNvSpPr/>
          <p:nvPr/>
        </p:nvSpPr>
        <p:spPr>
          <a:xfrm>
            <a:off x="7428717" y="1165325"/>
            <a:ext cx="403810" cy="184240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7832527" y="918968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6</a:t>
            </a:r>
          </a:p>
        </p:txBody>
      </p:sp>
      <p:cxnSp>
        <p:nvCxnSpPr>
          <p:cNvPr id="7" name="꺾인 연결선 6"/>
          <p:cNvCxnSpPr>
            <a:stCxn id="23" idx="2"/>
            <a:endCxn id="5" idx="0"/>
          </p:cNvCxnSpPr>
          <p:nvPr/>
        </p:nvCxnSpPr>
        <p:spPr bwMode="auto">
          <a:xfrm rot="5400000">
            <a:off x="5182829" y="189118"/>
            <a:ext cx="1287347" cy="3608241"/>
          </a:xfrm>
          <a:prstGeom prst="bentConnector3">
            <a:avLst/>
          </a:prstGeom>
          <a:noFill/>
          <a:ln w="28575" cap="flat" cmpd="sng" algn="ctr">
            <a:solidFill>
              <a:srgbClr val="FE9B0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82447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[</a:t>
            </a:r>
            <a:r>
              <a:rPr lang="ko-KR" altLang="en-US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미처리</a:t>
            </a: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]</a:t>
            </a: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회사코드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및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거래통화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고정 값 반영 반제일 및 번호 입력 후 조회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2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.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실행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255733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[TR]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자사몰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수금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반제취소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관리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ZTRR0350N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83" y="1194062"/>
            <a:ext cx="5500907" cy="1808014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536852" y="1835506"/>
            <a:ext cx="5480234" cy="1166570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322003" y="1947746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562790" y="1519374"/>
            <a:ext cx="226597" cy="18143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322003" y="1547967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4930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73" y="1339693"/>
            <a:ext cx="6005761" cy="13716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[</a:t>
            </a:r>
            <a:r>
              <a:rPr lang="ko-KR" altLang="en-US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신규 생성</a:t>
            </a: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]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0.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반제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내역을 확인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- ZTRR0330N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에서 처리한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AR/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예수금 반제 데이터 조회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역분개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내역 선택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반제취소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역분개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전기 처리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반제된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전표 생성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역분개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시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ZTRR0330N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에서 재처리 가능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저장 버튼 클릭 시 화면에 보이는 값이 모두 저장 됨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</a:t>
            </a:r>
          </a:p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r>
              <a:rPr lang="ko-KR" altLang="en-US" sz="1100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수정사항있을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경우 엑셀 수정 후 다시 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Upload </a:t>
            </a:r>
            <a:r>
              <a:rPr lang="ko-KR" altLang="en-US" sz="1100" b="0" kern="100">
                <a:latin typeface="맑은 고딕" pitchFamily="50" charset="-127"/>
                <a:ea typeface="맑은 고딕" pitchFamily="50" charset="-127"/>
                <a:cs typeface="Times New Roman"/>
              </a:rPr>
              <a:t>함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743057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[TR]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자사몰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수금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반제취소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관리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ZTRR0350N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직사각형 19"/>
          <p:cNvSpPr/>
          <p:nvPr/>
        </p:nvSpPr>
        <p:spPr>
          <a:xfrm>
            <a:off x="559718" y="2148272"/>
            <a:ext cx="345729" cy="563021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447984" y="1961449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455941" y="1672307"/>
            <a:ext cx="607833" cy="214848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1130985" y="1593476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83" y="2983616"/>
            <a:ext cx="6083051" cy="764448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2071886" y="3462192"/>
            <a:ext cx="2160240" cy="285871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4153311" y="3205554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13" y="3974538"/>
            <a:ext cx="6117321" cy="1503304"/>
          </a:xfrm>
          <a:prstGeom prst="rect">
            <a:avLst/>
          </a:prstGeom>
        </p:spPr>
      </p:pic>
      <p:sp>
        <p:nvSpPr>
          <p:cNvPr id="26" name="직사각형 25"/>
          <p:cNvSpPr/>
          <p:nvPr/>
        </p:nvSpPr>
        <p:spPr>
          <a:xfrm>
            <a:off x="359688" y="4941168"/>
            <a:ext cx="6098945" cy="53667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6278069" y="4718512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20140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198813" y="2781301"/>
            <a:ext cx="3611562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0" rIns="1800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latin typeface="맑은 고딕" pitchFamily="50" charset="-127"/>
                <a:ea typeface="맑은 고딕" pitchFamily="50" charset="-127"/>
              </a:rPr>
              <a:t>End of material</a:t>
            </a:r>
          </a:p>
        </p:txBody>
      </p:sp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[</a:t>
            </a:r>
            <a:r>
              <a:rPr lang="ko-KR" altLang="en-US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신규 생성</a:t>
            </a: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]</a:t>
            </a: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회사코드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1000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입력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정산구분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신규 생성 시에는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Excel File Upload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를 통해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카드수금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대상 건을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업로드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한다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조회 선택 시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Upload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한 내역을 확인하거나 삭제가 가능 함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PG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사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조회할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PG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사 선택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파일경로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신규 생성을 위한 파일 위치 지정</a:t>
            </a: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실행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대상 건을 중복으로 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Upload 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시 중복 생성 됨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</a:t>
            </a:r>
          </a:p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MALL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은 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PG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사에서 </a:t>
            </a:r>
            <a:r>
              <a:rPr lang="ko-KR" altLang="en-US" sz="1100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입금내역을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확인 하고 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Upload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양식이 맞춰 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Excel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작성 후 업로드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.</a:t>
            </a:r>
          </a:p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엑셀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Upload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양식은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Excel Format Download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선택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.</a:t>
            </a:r>
          </a:p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신규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PG</a:t>
            </a:r>
            <a:r>
              <a:rPr lang="ko-KR" altLang="en-US" sz="1100" b="0" kern="100" smtClean="0">
                <a:latin typeface="맑은 고딕" pitchFamily="50" charset="-127"/>
                <a:ea typeface="맑은 고딕" pitchFamily="50" charset="-127"/>
                <a:cs typeface="Times New Roman"/>
              </a:rPr>
              <a:t>사 생성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시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PG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사 등록 선택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.</a:t>
            </a: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705942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[TR]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입금내역 업로드 및 조회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MALL) 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ZTRR0320N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47" y="1341482"/>
            <a:ext cx="5995977" cy="3606073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488468" y="4169552"/>
            <a:ext cx="5968016" cy="192648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307222" y="4175945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02116" y="2232160"/>
            <a:ext cx="5968016" cy="192648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20870" y="2218208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88468" y="4366204"/>
            <a:ext cx="5968016" cy="192648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307222" y="4372597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488468" y="4558852"/>
            <a:ext cx="5968016" cy="192648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307222" y="4565245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529824" y="1706168"/>
            <a:ext cx="201617" cy="192648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320870" y="1703325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02514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[</a:t>
            </a:r>
            <a:r>
              <a:rPr lang="ko-KR" altLang="en-US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신규 생성</a:t>
            </a: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]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0.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업로드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내역을 확인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 -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매입사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및 금액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,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주문정보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확인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저장하려는 데이터 선택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저장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화면에 보이는 내역이 저장 됨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수정사항이 있을 경우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 Back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저장 버튼 클릭 시 화면에 보이는 값이 모두 저장 됨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</a:t>
            </a:r>
          </a:p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r>
              <a:rPr lang="ko-KR" altLang="en-US" sz="1100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수정사항있을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경우 엑셀 수정 후 다시 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Upload </a:t>
            </a:r>
            <a:r>
              <a:rPr lang="ko-KR" altLang="en-US" sz="1100" b="0" kern="100">
                <a:latin typeface="맑은 고딕" pitchFamily="50" charset="-127"/>
                <a:ea typeface="맑은 고딕" pitchFamily="50" charset="-127"/>
                <a:cs typeface="Times New Roman"/>
              </a:rPr>
              <a:t>함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581625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[TR] </a:t>
                      </a:r>
                      <a:r>
                        <a:rPr kumimoji="1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입금내역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업로드 및 조회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MALL) 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ZTRR0320N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89" y="1995923"/>
            <a:ext cx="6240487" cy="2358216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410489" y="2139248"/>
            <a:ext cx="293245" cy="186255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350838" y="2436676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724332" y="1951418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531923" y="2436676"/>
            <a:ext cx="217784" cy="1917463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6212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[</a:t>
            </a:r>
            <a:r>
              <a:rPr lang="ko-KR" altLang="en-US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신규 생성</a:t>
            </a: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]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0.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업로드 내역을 확인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 -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매입사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및 금액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,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주문정보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확인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1.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입금번호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정상적으로 저장이 되었으면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입금번호가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채번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됨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저장 버튼 클릭 시 화면에 보이는 값이 모두 저장 됨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</a:t>
            </a:r>
          </a:p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r>
              <a:rPr lang="ko-KR" altLang="en-US" sz="1100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수정사항있을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경우 엑셀 수정 후 다시 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Upload </a:t>
            </a:r>
            <a:r>
              <a:rPr lang="ko-KR" altLang="en-US" sz="1100" b="0" kern="100">
                <a:latin typeface="맑은 고딕" pitchFamily="50" charset="-127"/>
                <a:ea typeface="맑은 고딕" pitchFamily="50" charset="-127"/>
                <a:cs typeface="Times New Roman"/>
              </a:rPr>
              <a:t>함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[TR] </a:t>
                      </a:r>
                      <a:r>
                        <a:rPr kumimoji="1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입금내역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업로드 및 조회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MALL) 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ZTRR0320N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02" y="1986578"/>
            <a:ext cx="6240487" cy="2358215"/>
          </a:xfrm>
          <a:prstGeom prst="rect">
            <a:avLst/>
          </a:prstGeom>
        </p:spPr>
      </p:pic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964951" y="2214019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787106" y="2436675"/>
            <a:ext cx="217784" cy="1917463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9933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[</a:t>
            </a:r>
            <a:r>
              <a:rPr lang="ko-KR" altLang="en-US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조회</a:t>
            </a: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]</a:t>
            </a: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회사코드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1000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입력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정산구분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업로드 내역 조회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PT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사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조회할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PG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사 선택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조회조건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수금처리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건 미포함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수금완료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건을 제외 하고 조회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수금처리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건 포함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수금완료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건을 포함하여 조회</a:t>
            </a:r>
            <a:endParaRPr lang="en-US" altLang="ko-KR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실행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24815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[TR] </a:t>
                      </a:r>
                      <a:r>
                        <a:rPr kumimoji="1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입금내역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업로드 및 조회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MALL) 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ZTRR0320N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24" y="1313472"/>
            <a:ext cx="6145416" cy="3528392"/>
          </a:xfrm>
          <a:prstGeom prst="rect">
            <a:avLst/>
          </a:prstGeom>
        </p:spPr>
      </p:pic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327179" y="4177288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20870" y="2094616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323165" y="4548162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316295" y="1602091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502116" y="1628800"/>
            <a:ext cx="201617" cy="192648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02116" y="2088223"/>
            <a:ext cx="6117224" cy="192648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95292" y="4166496"/>
            <a:ext cx="6117224" cy="200095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02116" y="4550648"/>
            <a:ext cx="6117224" cy="183769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323222" y="3954372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498159" y="3961003"/>
            <a:ext cx="6117224" cy="200095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931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[</a:t>
            </a:r>
            <a:r>
              <a:rPr lang="ko-KR" altLang="en-US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신규 생성</a:t>
            </a: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]</a:t>
            </a: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선택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삭제 대상 건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선택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2.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삭제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선택 건 삭제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FBS_NO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가 연결 된 건은 삭제 할 수 없다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 -&gt; FBS_NO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연결취소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후 삭제 가능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472343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[TR] </a:t>
                      </a:r>
                      <a:r>
                        <a:rPr kumimoji="1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입금내역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업로드 및 조회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MALL) 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ZTRR0320N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98" y="1834979"/>
            <a:ext cx="5680268" cy="2367541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740964" y="1995232"/>
            <a:ext cx="293245" cy="186255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701353" y="2283925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565880" y="2003994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870610" y="2341740"/>
            <a:ext cx="265172" cy="1860780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883" y="2590800"/>
            <a:ext cx="3103195" cy="8382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2087883" y="2590800"/>
            <a:ext cx="3103195" cy="838200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70" y="4252670"/>
            <a:ext cx="2562225" cy="285750"/>
          </a:xfrm>
          <a:prstGeom prst="rect">
            <a:avLst/>
          </a:prstGeom>
        </p:spPr>
      </p:pic>
      <p:cxnSp>
        <p:nvCxnSpPr>
          <p:cNvPr id="3" name="꺾인 연결선 2"/>
          <p:cNvCxnSpPr>
            <a:stCxn id="11" idx="3"/>
            <a:endCxn id="20" idx="1"/>
          </p:cNvCxnSpPr>
          <p:nvPr/>
        </p:nvCxnSpPr>
        <p:spPr bwMode="auto">
          <a:xfrm>
            <a:off x="1034209" y="2088360"/>
            <a:ext cx="1053674" cy="921540"/>
          </a:xfrm>
          <a:prstGeom prst="bentConnector3">
            <a:avLst/>
          </a:prstGeom>
          <a:noFill/>
          <a:ln w="28575" cap="flat" cmpd="sng" algn="ctr">
            <a:solidFill>
              <a:srgbClr val="FE9B06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7421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[</a:t>
            </a:r>
            <a:r>
              <a:rPr lang="ko-KR" altLang="en-US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신규 생성</a:t>
            </a: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]</a:t>
            </a: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선택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삭제 대상 건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선택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2.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삭제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선택 건 삭제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FBS_NO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가 연결 된 건은 삭제 할 수 없다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 -&gt; FBS_NO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연결취소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후 삭제 가능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[TR] </a:t>
                      </a:r>
                      <a:r>
                        <a:rPr kumimoji="1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입금내역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업로드 및 조회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MALL) 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ZTRR0320N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5" name="그룹 24"/>
          <p:cNvGrpSpPr/>
          <p:nvPr/>
        </p:nvGrpSpPr>
        <p:grpSpPr>
          <a:xfrm>
            <a:off x="415702" y="1806168"/>
            <a:ext cx="6067628" cy="3591842"/>
            <a:chOff x="415702" y="1806168"/>
            <a:chExt cx="6067628" cy="3591842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663" y="1806168"/>
              <a:ext cx="5960667" cy="2463261"/>
            </a:xfrm>
            <a:prstGeom prst="rect">
              <a:avLst/>
            </a:prstGeom>
          </p:spPr>
        </p:pic>
        <p:sp>
          <p:nvSpPr>
            <p:cNvPr id="11" name="직사각형 10"/>
            <p:cNvSpPr/>
            <p:nvPr/>
          </p:nvSpPr>
          <p:spPr>
            <a:xfrm>
              <a:off x="590786" y="1995232"/>
              <a:ext cx="293245" cy="186255"/>
            </a:xfrm>
            <a:prstGeom prst="rect">
              <a:avLst/>
            </a:prstGeom>
            <a:noFill/>
            <a:ln w="254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551175" y="2283925"/>
              <a:ext cx="157629" cy="186255"/>
            </a:xfrm>
            <a:prstGeom prst="ellipse">
              <a:avLst/>
            </a:prstGeom>
            <a:solidFill>
              <a:srgbClr val="CC3300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92075" tIns="46038" rIns="92075" bIns="46038" anchor="ctr"/>
            <a:lstStyle>
              <a:lvl1pPr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1pPr>
              <a:lvl2pPr marL="742950" indent="-28575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2pPr>
              <a:lvl3pPr marL="11430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3pPr>
              <a:lvl4pPr marL="16002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4pPr>
              <a:lvl5pPr marL="20574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11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415702" y="2003994"/>
              <a:ext cx="157629" cy="186255"/>
            </a:xfrm>
            <a:prstGeom prst="ellipse">
              <a:avLst/>
            </a:prstGeom>
            <a:solidFill>
              <a:srgbClr val="CC3300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92075" tIns="46038" rIns="92075" bIns="46038" anchor="ctr"/>
            <a:lstStyle>
              <a:lvl1pPr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1pPr>
              <a:lvl2pPr marL="742950" indent="-28575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2pPr>
              <a:lvl3pPr marL="11430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3pPr>
              <a:lvl4pPr marL="16002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4pPr>
              <a:lvl5pPr marL="2057400" indent="-228600" defTabSz="762000"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Arial" panose="020B0604020202020204" pitchFamily="34" charset="0"/>
                  <a:ea typeface="돋움" panose="020B0600000101010101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11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720432" y="2341740"/>
              <a:ext cx="265172" cy="1860780"/>
            </a:xfrm>
            <a:prstGeom prst="rect">
              <a:avLst/>
            </a:prstGeom>
            <a:noFill/>
            <a:ln w="254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37705" y="2590800"/>
              <a:ext cx="3103195" cy="838200"/>
            </a:xfrm>
            <a:prstGeom prst="rect">
              <a:avLst/>
            </a:prstGeom>
          </p:spPr>
        </p:pic>
        <p:sp>
          <p:nvSpPr>
            <p:cNvPr id="19" name="직사각형 18"/>
            <p:cNvSpPr/>
            <p:nvPr/>
          </p:nvSpPr>
          <p:spPr>
            <a:xfrm>
              <a:off x="1937705" y="2590800"/>
              <a:ext cx="3103195" cy="838200"/>
            </a:xfrm>
            <a:prstGeom prst="rect">
              <a:avLst/>
            </a:prstGeom>
            <a:noFill/>
            <a:ln w="254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03537" y="4342230"/>
              <a:ext cx="3650620" cy="1055780"/>
            </a:xfrm>
            <a:prstGeom prst="rect">
              <a:avLst/>
            </a:prstGeom>
            <a:ln w="28575">
              <a:solidFill>
                <a:srgbClr val="FF9900"/>
              </a:solidFill>
            </a:ln>
          </p:spPr>
        </p:pic>
        <p:cxnSp>
          <p:nvCxnSpPr>
            <p:cNvPr id="23" name="꺾인 연결선 22"/>
            <p:cNvCxnSpPr>
              <a:endCxn id="4" idx="1"/>
            </p:cNvCxnSpPr>
            <p:nvPr/>
          </p:nvCxnSpPr>
          <p:spPr bwMode="auto">
            <a:xfrm rot="5400000">
              <a:off x="1719180" y="4013358"/>
              <a:ext cx="1441120" cy="272405"/>
            </a:xfrm>
            <a:prstGeom prst="bentConnector4">
              <a:avLst>
                <a:gd name="adj1" fmla="val 31685"/>
                <a:gd name="adj2" fmla="val 183919"/>
              </a:avLst>
            </a:prstGeom>
            <a:noFill/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21" name="꺾인 연결선 20"/>
          <p:cNvCxnSpPr>
            <a:stCxn id="11" idx="3"/>
            <a:endCxn id="20" idx="1"/>
          </p:cNvCxnSpPr>
          <p:nvPr/>
        </p:nvCxnSpPr>
        <p:spPr bwMode="auto">
          <a:xfrm>
            <a:off x="884031" y="2088360"/>
            <a:ext cx="1053674" cy="921540"/>
          </a:xfrm>
          <a:prstGeom prst="bentConnector3">
            <a:avLst/>
          </a:prstGeom>
          <a:noFill/>
          <a:ln w="28575" cap="flat" cmpd="sng" algn="ctr">
            <a:solidFill>
              <a:srgbClr val="FE9B06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66503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[</a:t>
            </a:r>
            <a:r>
              <a:rPr lang="ko-KR" altLang="en-US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조회 및 취소</a:t>
            </a: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]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1.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회사코드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1000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입력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2.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예수금 조회 조건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입금내역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조회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Mall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에 입금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된 내역을 확인 함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.(FBS_NO)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3.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매입사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ko-KR" altLang="en-US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입금내역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조회 조건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Mall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업로드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내역 조회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4.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처리구분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신규등록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FBS_NO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를 연결하지 않은 건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조회 및 취소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FBS_NO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를 연결한 건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-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전체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: FBS_NO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연결 유무 상관없이 모든 건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5.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실행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AutoNum type="arabicPeriod"/>
              <a:defRPr/>
            </a:pP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예수금 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조회 조건과 </a:t>
            </a:r>
            <a:r>
              <a:rPr lang="ko-KR" altLang="en-US" sz="1100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매입사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입금내역 조회 조건을 적절하게 활용하여 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FBS_NO 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연결을 </a:t>
            </a:r>
            <a:r>
              <a:rPr lang="ko-KR" altLang="en-US" sz="1100" b="0" kern="100" dirty="0" err="1">
                <a:latin typeface="맑은 고딕" pitchFamily="50" charset="-127"/>
                <a:ea typeface="맑은 고딕" pitchFamily="50" charset="-127"/>
                <a:cs typeface="Times New Roman"/>
              </a:rPr>
              <a:t>원할하게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함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.</a:t>
            </a:r>
          </a:p>
          <a:p>
            <a:pPr marL="228600" indent="-228600" algn="just">
              <a:spcAft>
                <a:spcPts val="0"/>
              </a:spcAft>
              <a:buAutoNum type="arabicPeriod"/>
              <a:defRPr/>
            </a:pP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예수금 입금 </a:t>
            </a:r>
            <a:r>
              <a:rPr lang="ko-KR" altLang="en-US" sz="1100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전표번호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입력 후 관련된 </a:t>
            </a:r>
            <a:r>
              <a:rPr lang="ko-KR" altLang="en-US" sz="1100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입금번호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반영하여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FBS_NO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연결 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시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활용 </a:t>
            </a: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034066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[TR] </a:t>
                      </a:r>
                      <a:r>
                        <a:rPr kumimoji="1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카드수금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FBS_NO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연결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MALL) 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ZTRR0330N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93" y="1331037"/>
            <a:ext cx="6126597" cy="4134965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02116" y="2565531"/>
            <a:ext cx="6102980" cy="1097619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320870" y="2561901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02116" y="2137272"/>
            <a:ext cx="6102980" cy="216171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20870" y="2129089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94496" y="3759353"/>
            <a:ext cx="6102980" cy="1086947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313250" y="3721254"/>
            <a:ext cx="181246" cy="181601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320870" y="5139651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502116" y="5166488"/>
            <a:ext cx="6102980" cy="210155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320870" y="1623714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533654" y="1628504"/>
            <a:ext cx="160090" cy="186255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7262483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Arial"/>
        <a:ea typeface="돋움"/>
        <a:cs typeface=""/>
      </a:majorFont>
      <a:minorFont>
        <a:latin typeface="Arial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돋움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38167</TotalTime>
  <Words>2188</Words>
  <Application>Microsoft Office PowerPoint</Application>
  <PresentationFormat>사용자 지정</PresentationFormat>
  <Paragraphs>524</Paragraphs>
  <Slides>27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3" baseType="lpstr">
      <vt:lpstr>돋움</vt:lpstr>
      <vt:lpstr>맑은 고딕</vt:lpstr>
      <vt:lpstr>Arial</vt:lpstr>
      <vt:lpstr>Lucida Sans Unicode</vt:lpstr>
      <vt:lpstr>Times New Roman</vt:lpstr>
      <vt:lpstr>기본 디자인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PowerPoint 프레젠테이션</vt:lpstr>
    </vt:vector>
  </TitlesOfParts>
  <Company>BSG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PI_ERP 프로젝트</dc:title>
  <dc:creator>dmyang</dc:creator>
  <cp:lastModifiedBy>유하나</cp:lastModifiedBy>
  <cp:revision>2460</cp:revision>
  <cp:lastPrinted>2001-03-14T06:43:19Z</cp:lastPrinted>
  <dcterms:created xsi:type="dcterms:W3CDTF">2000-09-28T11:17:09Z</dcterms:created>
  <dcterms:modified xsi:type="dcterms:W3CDTF">2023-04-12T07:06:34Z</dcterms:modified>
</cp:coreProperties>
</file>