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72" r:id="rId2"/>
    <p:sldId id="567" r:id="rId3"/>
    <p:sldId id="605" r:id="rId4"/>
    <p:sldId id="602" r:id="rId5"/>
    <p:sldId id="603" r:id="rId6"/>
    <p:sldId id="606" r:id="rId7"/>
    <p:sldId id="566" r:id="rId8"/>
  </p:sldIdLst>
  <p:sldSz cx="9904413" cy="6858000"/>
  <p:notesSz cx="6662738" cy="983297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3158">
          <p15:clr>
            <a:srgbClr val="A4A3A4"/>
          </p15:clr>
        </p15:guide>
        <p15:guide id="4" orient="horz" pos="3294">
          <p15:clr>
            <a:srgbClr val="A4A3A4"/>
          </p15:clr>
        </p15:guide>
        <p15:guide id="5" pos="398">
          <p15:clr>
            <a:srgbClr val="A4A3A4"/>
          </p15:clr>
        </p15:guide>
        <p15:guide id="6" pos="5569">
          <p15:clr>
            <a:srgbClr val="A4A3A4"/>
          </p15:clr>
        </p15:guide>
        <p15:guide id="7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6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793"/>
    <a:srgbClr val="93E3FF"/>
    <a:srgbClr val="E57725"/>
    <a:srgbClr val="CCCCFF"/>
    <a:srgbClr val="DDDDDD"/>
    <a:srgbClr val="C0C0C0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9652" autoAdjust="0"/>
  </p:normalViewPr>
  <p:slideViewPr>
    <p:cSldViewPr>
      <p:cViewPr varScale="1">
        <p:scale>
          <a:sx n="113" d="100"/>
          <a:sy n="113" d="100"/>
        </p:scale>
        <p:origin x="192" y="96"/>
      </p:cViewPr>
      <p:guideLst>
        <p:guide orient="horz" pos="4065"/>
        <p:guide orient="horz" pos="2160"/>
        <p:guide orient="horz" pos="3158"/>
        <p:guide orient="horz" pos="3294"/>
        <p:guide pos="398"/>
        <p:guide pos="5569"/>
        <p:guide pos="3120"/>
      </p:guideLst>
    </p:cSldViewPr>
  </p:slideViewPr>
  <p:outlineViewPr>
    <p:cViewPr>
      <p:scale>
        <a:sx n="33" d="100"/>
        <a:sy n="33" d="100"/>
      </p:scale>
      <p:origin x="210" y="17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408" y="-90"/>
      </p:cViewPr>
      <p:guideLst>
        <p:guide orient="horz" pos="309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7125140D-058F-4DAF-9564-FAF9FFABD8E1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80464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9925" y="736600"/>
            <a:ext cx="5322888" cy="3687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/>
              <a:t>마스터 텍스트 스타일을 편집합니다</a:t>
            </a:r>
          </a:p>
          <a:p>
            <a:pPr lvl="1"/>
            <a:r>
              <a:rPr lang="ko-KR" altLang="en-US" noProof="0" dirty="0"/>
              <a:t>둘째 수준</a:t>
            </a:r>
          </a:p>
          <a:p>
            <a:pPr lvl="2"/>
            <a:r>
              <a:rPr lang="ko-KR" altLang="en-US" noProof="0" dirty="0"/>
              <a:t>셋째 수준</a:t>
            </a:r>
          </a:p>
          <a:p>
            <a:pPr lvl="3"/>
            <a:r>
              <a:rPr lang="ko-KR" altLang="en-US" noProof="0" dirty="0"/>
              <a:t>넷째 수준</a:t>
            </a:r>
          </a:p>
          <a:p>
            <a:pPr lvl="4"/>
            <a:r>
              <a:rPr lang="ko-KR" altLang="en-US" noProof="0" dirty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FFB1769C-2F4C-4C37-9CD1-A32752D2A82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99064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69925" y="736600"/>
            <a:ext cx="5322888" cy="3687763"/>
          </a:xfrm>
          <a:ln/>
        </p:spPr>
      </p:sp>
      <p:sp>
        <p:nvSpPr>
          <p:cNvPr id="266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/>
          </a:p>
        </p:txBody>
      </p:sp>
      <p:sp>
        <p:nvSpPr>
          <p:cNvPr id="266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93E76A-C7E5-494F-A034-D4AA102AE2E6}" type="slidenum">
              <a:rPr lang="en-US" altLang="ko-KR" smtClean="0"/>
              <a:pPr/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54198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91" y="765194"/>
            <a:ext cx="9125473" cy="1552733"/>
          </a:xfrm>
        </p:spPr>
        <p:txBody>
          <a:bodyPr/>
          <a:lstStyle>
            <a:lvl1pPr marL="0" indent="0">
              <a:buNone/>
              <a:defRPr sz="1300">
                <a:latin typeface="맑은 고딕" pitchFamily="50" charset="-127"/>
              </a:defRPr>
            </a:lvl1pPr>
            <a:lvl2pPr>
              <a:buNone/>
              <a:defRPr sz="1300"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 sz="1300"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 sz="1300"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 sz="1300"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9226347" y="857232"/>
            <a:ext cx="369332" cy="9286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4697415" y="6626230"/>
            <a:ext cx="511679" cy="23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700" b="0" dirty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t>- P</a:t>
            </a:r>
            <a:fld id="{05FDF7DF-D36E-46CC-9165-8D1E595FCB6E}" type="slidenum">
              <a:rPr lang="en-US" altLang="ko-KR" sz="700" b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pPr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 dirty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357166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71414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</p:sldLayoutIdLst>
  <p:transition>
    <p:split orient="vert"/>
  </p:transition>
  <p:txStyles>
    <p:titleStyle>
      <a:lvl1pPr algn="r" rtl="0" eaLnBrk="0" fontAlgn="base" latinLnBrk="1" hangingPunct="0">
        <a:spcBef>
          <a:spcPct val="0"/>
        </a:spcBef>
        <a:spcAft>
          <a:spcPct val="0"/>
        </a:spcAft>
        <a:defRPr kumimoji="1" sz="1000" b="1" baseline="0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  <p:graphicFrame>
        <p:nvGraphicFramePr>
          <p:cNvPr id="16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729811"/>
              </p:ext>
            </p:extLst>
          </p:nvPr>
        </p:nvGraphicFramePr>
        <p:xfrm>
          <a:off x="1209675" y="1052736"/>
          <a:ext cx="7486650" cy="4179662"/>
        </p:xfrm>
        <a:graphic>
          <a:graphicData uri="http://schemas.openxmlformats.org/drawingml/2006/table">
            <a:tbl>
              <a:tblPr/>
              <a:tblGrid>
                <a:gridCol w="9038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224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0277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574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7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변경 내용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7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2023.02.07</a:t>
                      </a: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김진영</a:t>
                      </a: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97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97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97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097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모서리가 둥근 직사각형 16"/>
          <p:cNvSpPr/>
          <p:nvPr/>
        </p:nvSpPr>
        <p:spPr bwMode="auto">
          <a:xfrm>
            <a:off x="1221645" y="548680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문서 개정 이력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357094"/>
              </p:ext>
            </p:extLst>
          </p:nvPr>
        </p:nvGraphicFramePr>
        <p:xfrm>
          <a:off x="5056188" y="4622801"/>
          <a:ext cx="4576762" cy="1776617"/>
        </p:xfrm>
        <a:graphic>
          <a:graphicData uri="http://schemas.openxmlformats.org/drawingml/2006/table">
            <a:tbl>
              <a:tblPr/>
              <a:tblGrid>
                <a:gridCol w="4720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384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662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70769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단계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트랜잭션 코드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트랜잭션 명 </a:t>
                      </a: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- </a:t>
                      </a:r>
                      <a:r>
                        <a:rPr kumimoji="1" lang="ko-KR" alt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화면명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6961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ZSD2M7000N</a:t>
                      </a:r>
                      <a:endParaRPr kumimoji="1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[SD2] </a:t>
                      </a:r>
                      <a:r>
                        <a:rPr kumimoji="1" lang="ko-KR" altLang="en-US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자재마스터 생성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/</a:t>
                      </a:r>
                      <a:r>
                        <a:rPr kumimoji="1" lang="ko-KR" altLang="en-US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변경 전송</a:t>
                      </a:r>
                      <a:endParaRPr kumimoji="1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3" name="모서리가 둥근 직사각형 32"/>
          <p:cNvSpPr/>
          <p:nvPr/>
        </p:nvSpPr>
        <p:spPr bwMode="auto">
          <a:xfrm>
            <a:off x="343694" y="184482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프로세스 설명</a:t>
            </a:r>
          </a:p>
        </p:txBody>
      </p:sp>
      <p:sp>
        <p:nvSpPr>
          <p:cNvPr id="34" name="모서리가 둥근 직사각형 33"/>
          <p:cNvSpPr/>
          <p:nvPr/>
        </p:nvSpPr>
        <p:spPr bwMode="auto">
          <a:xfrm>
            <a:off x="5063970" y="184482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선행 단계</a:t>
            </a:r>
          </a:p>
        </p:txBody>
      </p:sp>
      <p:sp>
        <p:nvSpPr>
          <p:cNvPr id="35" name="모서리가 둥근 직사각형 34"/>
          <p:cNvSpPr/>
          <p:nvPr/>
        </p:nvSpPr>
        <p:spPr bwMode="auto">
          <a:xfrm>
            <a:off x="5063970" y="3140968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후행 단계</a:t>
            </a:r>
          </a:p>
        </p:txBody>
      </p:sp>
      <p:sp>
        <p:nvSpPr>
          <p:cNvPr id="36" name="모서리가 둥근 직사각형 35"/>
          <p:cNvSpPr/>
          <p:nvPr/>
        </p:nvSpPr>
        <p:spPr bwMode="auto">
          <a:xfrm>
            <a:off x="5063970" y="4337823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트랜잭션</a:t>
            </a:r>
          </a:p>
        </p:txBody>
      </p:sp>
      <p:sp>
        <p:nvSpPr>
          <p:cNvPr id="37" name="모서리가 접힌 도형 36"/>
          <p:cNvSpPr/>
          <p:nvPr/>
        </p:nvSpPr>
        <p:spPr bwMode="auto">
          <a:xfrm>
            <a:off x="344488" y="2120900"/>
            <a:ext cx="4608512" cy="2028825"/>
          </a:xfrm>
          <a:prstGeom prst="foldedCorner">
            <a:avLst>
              <a:gd name="adj" fmla="val 7407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1. F&amp;N 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사업 단위의 취급 자재에 대하여  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SAP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에서 자재마스터를</a:t>
            </a: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생성한 후 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Mall  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시스템에 전송 처리 함</a:t>
            </a: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자재마스터의 변경 사항이 존재할 경우 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( ex :  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제품분류 체계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,,)</a:t>
            </a: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旣 전송된 자재마스터의 변경내역을 재 전송 할 수 있다</a:t>
            </a: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  </a:t>
            </a:r>
          </a:p>
        </p:txBody>
      </p:sp>
      <p:sp>
        <p:nvSpPr>
          <p:cNvPr id="38" name="모서리가 접힌 도형 37"/>
          <p:cNvSpPr/>
          <p:nvPr/>
        </p:nvSpPr>
        <p:spPr bwMode="auto">
          <a:xfrm>
            <a:off x="5064125" y="2120900"/>
            <a:ext cx="4568825" cy="831850"/>
          </a:xfrm>
          <a:prstGeom prst="foldedCorner">
            <a:avLst>
              <a:gd name="adj" fmla="val 17263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AutoNum type="arabicPeriod"/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SAP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에 자재마스터를   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SAP 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자재 마스터 담당자에게 등록</a:t>
            </a: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및 생성요청을 해야 한다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39" name="모서리가 접힌 도형 38"/>
          <p:cNvSpPr/>
          <p:nvPr/>
        </p:nvSpPr>
        <p:spPr bwMode="auto">
          <a:xfrm>
            <a:off x="5064125" y="3416300"/>
            <a:ext cx="4568825" cy="733425"/>
          </a:xfrm>
          <a:prstGeom prst="foldedCorner">
            <a:avLst>
              <a:gd name="adj" fmla="val 17263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FontTx/>
              <a:buAutoNum type="arabicPeriod"/>
              <a:defRPr/>
            </a:pP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자재 마스터의 등록 여부를 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SAP 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뿐만 아니라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,  Mall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도 확인 해야 한다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228600" indent="-228600">
              <a:buAutoNum type="arabicPeriod" startAt="2"/>
              <a:defRPr/>
            </a:pPr>
            <a:r>
              <a:rPr lang="ko-KR" altLang="en-US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자재 마스터를 선행 등록 후  </a:t>
            </a:r>
            <a:r>
              <a:rPr lang="en-US" altLang="ko-KR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“ </a:t>
            </a:r>
            <a:r>
              <a:rPr lang="ko-KR" altLang="en-US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판가마스터</a:t>
            </a:r>
            <a:r>
              <a:rPr lang="en-US" altLang="ko-KR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“ </a:t>
            </a:r>
            <a:r>
              <a:rPr lang="ko-KR" altLang="en-US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를 전송해야 함</a:t>
            </a:r>
            <a:endParaRPr lang="en-US" altLang="ko-KR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0" name="모서리가 둥근 직사각형 39"/>
          <p:cNvSpPr/>
          <p:nvPr/>
        </p:nvSpPr>
        <p:spPr bwMode="auto">
          <a:xfrm>
            <a:off x="343694" y="4337823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이것만은 꼭 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!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1" name="Oval 14"/>
          <p:cNvSpPr>
            <a:spLocks noChangeArrowheads="1"/>
          </p:cNvSpPr>
          <p:nvPr/>
        </p:nvSpPr>
        <p:spPr bwMode="auto">
          <a:xfrm>
            <a:off x="1539320" y="4317930"/>
            <a:ext cx="303290" cy="22266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+1</a:t>
            </a:r>
          </a:p>
        </p:txBody>
      </p:sp>
      <p:sp>
        <p:nvSpPr>
          <p:cNvPr id="42" name="모서리가 접힌 도형 41"/>
          <p:cNvSpPr/>
          <p:nvPr/>
        </p:nvSpPr>
        <p:spPr bwMode="auto">
          <a:xfrm>
            <a:off x="344488" y="4611688"/>
            <a:ext cx="4608512" cy="1990725"/>
          </a:xfrm>
          <a:prstGeom prst="foldedCorner">
            <a:avLst>
              <a:gd name="adj" fmla="val 7407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FontTx/>
              <a:buAutoNum type="arabicPeriod"/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Mall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  판매를 위해 사전에 고객 과 자재 마스터를</a:t>
            </a: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    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등록 한 다음   </a:t>
            </a:r>
            <a:r>
              <a:rPr lang="en-US" altLang="ko-KR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“ </a:t>
            </a:r>
            <a:r>
              <a:rPr lang="ko-KR" altLang="en-US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판가 마스터 </a:t>
            </a:r>
            <a:r>
              <a:rPr lang="en-US" altLang="ko-KR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“</a:t>
            </a:r>
            <a:r>
              <a:rPr lang="ko-KR" altLang="en-US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를 맨 마지막 등록해야 함</a:t>
            </a:r>
            <a:endParaRPr lang="en-US" altLang="ko-KR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  <p:graphicFrame>
        <p:nvGraphicFramePr>
          <p:cNvPr id="2" name="Group 4">
            <a:extLst>
              <a:ext uri="{FF2B5EF4-FFF2-40B4-BE49-F238E27FC236}">
                <a16:creationId xmlns="" xmlns:a16="http://schemas.microsoft.com/office/drawing/2014/main" id="{C76762AB-9F22-4764-9E07-522F760386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3539192"/>
              </p:ext>
            </p:extLst>
          </p:nvPr>
        </p:nvGraphicFramePr>
        <p:xfrm>
          <a:off x="344488" y="644525"/>
          <a:ext cx="9216230" cy="768364"/>
        </p:xfrm>
        <a:graphic>
          <a:graphicData uri="http://schemas.openxmlformats.org/drawingml/2006/table">
            <a:tbl>
              <a:tblPr/>
              <a:tblGrid>
                <a:gridCol w="8849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109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6567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164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9164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7143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1 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MM 1 </a:t>
                      </a:r>
                      <a:r>
                        <a:rPr kumimoji="1" lang="ko-KR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기준정보관리</a:t>
                      </a:r>
                      <a:endParaRPr kumimoji="1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상품</a:t>
                      </a: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자재</a:t>
                      </a: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  <a:r>
                        <a:rPr kumimoji="1" lang="ko-KR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마스터 관리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검토자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2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MM 1.2 </a:t>
                      </a: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자재</a:t>
                      </a:r>
                      <a:r>
                        <a:rPr kumimoji="1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마스터</a:t>
                      </a: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김진영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안성희</a:t>
                      </a: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2023.04.11</a:t>
                      </a: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9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</a:t>
                      </a: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MM01-01</a:t>
                      </a:r>
                      <a:endParaRPr kumimoji="1" lang="en-US" altLang="ko-KR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상품</a:t>
                      </a: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자재</a:t>
                      </a: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마스터 생성 변경의  </a:t>
                      </a: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Mall </a:t>
                      </a: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전송 및 등록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  <a:cs typeface="+mn-cs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자재생성일 입력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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SAP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에 자재마스터를 생성한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 </a:t>
            </a:r>
            <a:r>
              <a:rPr lang="ko-KR" altLang="en-US" b="0" kern="100">
                <a:latin typeface="맑은 고딕" pitchFamily="50" charset="-127"/>
                <a:ea typeface="맑은 고딕" pitchFamily="50" charset="-127"/>
                <a:cs typeface="Times New Roman"/>
              </a:rPr>
              <a:t>날짜를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입력하여 조회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2. (1)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미 전송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신규로 전송 할 대상이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  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        나타남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 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(2)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전송실패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전송을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실행했지만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                  ERROR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가 난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LIST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가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                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조회되고 재 전송 할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                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수 있다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  (3)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전송 성공 및 전체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    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성공 된 마스터를 조회 할 수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    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있고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,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전체를 선택하면 성공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/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    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실패된 마스터를 모두 조회함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※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변경 내역 전송은 매뉴얼 뒷장 참고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3.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품목 </a:t>
            </a:r>
            <a:r>
              <a:rPr lang="ko-KR" altLang="en-US" b="0" kern="100">
                <a:latin typeface="맑은 고딕" pitchFamily="50" charset="-127"/>
                <a:ea typeface="맑은 고딕" pitchFamily="50" charset="-127"/>
                <a:cs typeface="Times New Roman"/>
              </a:rPr>
              <a:t>사업그룹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500, 700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으로 고정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4.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전송제어그룹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: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001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로 </a:t>
            </a:r>
            <a:r>
              <a:rPr lang="ko-KR" altLang="en-US" b="0" kern="100">
                <a:latin typeface="맑은 고딕" pitchFamily="50" charset="-127"/>
                <a:ea typeface="맑은 고딕" pitchFamily="50" charset="-127"/>
                <a:cs typeface="Times New Roman"/>
              </a:rPr>
              <a:t>고정</a:t>
            </a:r>
            <a:endParaRPr lang="en-US" altLang="ko-KR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933" y="1253042"/>
            <a:ext cx="6118449" cy="267732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그림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FontTx/>
              <a:buAutoNum type="arabicPeriod"/>
              <a:defRPr/>
            </a:pPr>
            <a:r>
              <a:rPr lang="ko-KR" altLang="en-US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신규 자재마스터는 신규 생성된 날짜를 기준으로 조회 및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Mall</a:t>
            </a:r>
            <a:r>
              <a:rPr lang="ko-KR" altLang="en-US" sz="1100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에 </a:t>
            </a: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Interface </a:t>
            </a:r>
            <a:r>
              <a:rPr lang="ko-KR" altLang="en-US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전송 </a:t>
            </a:r>
            <a:endParaRPr lang="en-US" altLang="ko-KR" sz="1100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 </a:t>
            </a:r>
            <a:r>
              <a:rPr lang="ko-KR" altLang="en-US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처리 시켜야 됨</a:t>
            </a:r>
            <a:endParaRPr lang="en-US" altLang="ko-KR" sz="1100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Aft>
                <a:spcPts val="0"/>
              </a:spcAft>
              <a:buAutoNum type="arabicPeriod" startAt="2"/>
              <a:defRPr/>
            </a:pPr>
            <a:r>
              <a:rPr lang="ko-KR" altLang="en-US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변경 내역 전송은   </a:t>
            </a:r>
            <a:r>
              <a:rPr lang="en-US" altLang="ko-KR" sz="1100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“</a:t>
            </a:r>
            <a:r>
              <a:rPr lang="ko-KR" altLang="en-US" sz="1100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자재마스터의 변경 사유</a:t>
            </a:r>
            <a:r>
              <a:rPr lang="en-US" altLang="ko-KR" sz="1100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“ </a:t>
            </a:r>
            <a:r>
              <a:rPr lang="ko-KR" altLang="en-US" sz="1100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가 발생한 고객번호를 입력 後 전송처리</a:t>
            </a:r>
            <a:endParaRPr lang="en-US" altLang="ko-KR" sz="1100" b="0" kern="1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990669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082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803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965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자재</a:t>
                      </a: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상품</a:t>
                      </a: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 </a:t>
                      </a:r>
                      <a:r>
                        <a:rPr kumimoji="1" lang="ko-KR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마스터 생성 전송 </a:t>
                      </a: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Mall </a:t>
                      </a: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  :  </a:t>
                      </a:r>
                      <a:r>
                        <a:rPr kumimoji="1" lang="ko-KR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생성된 자재마스터 전송</a:t>
                      </a:r>
                      <a:endParaRPr kumimoji="1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ZSDM7000N</a:t>
                      </a:r>
                      <a:endParaRPr kumimoji="1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2" name="Oval 14"/>
          <p:cNvSpPr>
            <a:spLocks noChangeArrowheads="1"/>
          </p:cNvSpPr>
          <p:nvPr/>
        </p:nvSpPr>
        <p:spPr bwMode="auto">
          <a:xfrm>
            <a:off x="1074083" y="2212576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33" name="Oval 14"/>
          <p:cNvSpPr>
            <a:spLocks noChangeArrowheads="1"/>
          </p:cNvSpPr>
          <p:nvPr/>
        </p:nvSpPr>
        <p:spPr bwMode="auto">
          <a:xfrm>
            <a:off x="945992" y="3429000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</a:p>
        </p:txBody>
      </p:sp>
      <p:sp>
        <p:nvSpPr>
          <p:cNvPr id="14" name="Oval 14">
            <a:extLst>
              <a:ext uri="{FF2B5EF4-FFF2-40B4-BE49-F238E27FC236}">
                <a16:creationId xmlns="" xmlns:a16="http://schemas.microsoft.com/office/drawing/2014/main" id="{6A1915D3-28DA-4109-4511-1BAE8D277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1713" y="2405449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</a:p>
        </p:txBody>
      </p: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6A1915D3-28DA-4109-4511-1BAE8D277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1713" y="2727660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endParaRPr lang="en-US" altLang="ko-KR" sz="11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00447462"/>
      </p:ext>
    </p:extLst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해당 고객을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excel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처럼 전체 할 수도 있고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, </a:t>
            </a:r>
            <a:r>
              <a:rPr lang="ko-KR" altLang="en-US" b="0" kern="100" dirty="0" err="1">
                <a:latin typeface="맑은 고딕" pitchFamily="50" charset="-127"/>
                <a:ea typeface="맑은 고딕" pitchFamily="50" charset="-127"/>
                <a:cs typeface="Times New Roman"/>
              </a:rPr>
              <a:t>건별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Line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를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ko-KR" altLang="en-US" b="0" kern="100">
                <a:latin typeface="맑은 고딕" pitchFamily="50" charset="-127"/>
                <a:ea typeface="맑은 고딕" pitchFamily="50" charset="-127"/>
                <a:cs typeface="Times New Roman"/>
              </a:rPr>
              <a:t>선택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할 수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있음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Mall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전송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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해당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Button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을 선택 실행하면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   Mall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시스템으로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Interface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실행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3.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전송결과 조건 선택에 따라 미전송 건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,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전송 실패 건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,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전송 성공 건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,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전체 정보 등을 조회 할 수 있음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.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         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  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FontTx/>
              <a:buAutoNum type="arabicPeriod"/>
              <a:defRPr/>
            </a:pP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Interface</a:t>
            </a:r>
            <a:r>
              <a:rPr lang="ko-KR" altLang="en-US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를 실행하고  성공 </a:t>
            </a: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/ Error </a:t>
            </a:r>
            <a:r>
              <a:rPr lang="ko-KR" altLang="en-US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메시지  및   </a:t>
            </a: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“</a:t>
            </a:r>
            <a:r>
              <a:rPr lang="ko-KR" altLang="en-US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전송일자 </a:t>
            </a: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“ </a:t>
            </a:r>
            <a:r>
              <a:rPr lang="ko-KR" altLang="en-US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와 </a:t>
            </a: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“</a:t>
            </a:r>
            <a:r>
              <a:rPr lang="ko-KR" altLang="en-US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상태</a:t>
            </a: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Status” </a:t>
            </a:r>
            <a:r>
              <a:rPr lang="ko-KR" altLang="en-US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가</a:t>
            </a: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</a:t>
            </a: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</a:t>
            </a:r>
            <a:r>
              <a:rPr lang="ko-KR" altLang="en-US" sz="1100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나타남</a:t>
            </a:r>
            <a:endParaRPr lang="en-US" altLang="ko-KR" sz="1100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369" y="1769781"/>
            <a:ext cx="6234021" cy="1924286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28" name="표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828327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082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803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965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자재</a:t>
                      </a: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상품</a:t>
                      </a: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 </a:t>
                      </a:r>
                      <a:r>
                        <a:rPr kumimoji="1" lang="ko-KR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마스터 생성 전송 </a:t>
                      </a: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Mall </a:t>
                      </a: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  :  </a:t>
                      </a:r>
                      <a:r>
                        <a:rPr kumimoji="1" lang="ko-KR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생성된 자재마스터 전송</a:t>
                      </a:r>
                      <a:endParaRPr kumimoji="1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ZSDM7000N</a:t>
                      </a:r>
                      <a:endParaRPr kumimoji="1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59718" y="1268760"/>
            <a:ext cx="5472608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Mall </a:t>
            </a:r>
            <a:r>
              <a:rPr lang="ko-KR" altLang="en-US" dirty="0"/>
              <a:t>자재</a:t>
            </a:r>
            <a:r>
              <a:rPr lang="en-US" altLang="ko-KR" dirty="0"/>
              <a:t>(</a:t>
            </a:r>
            <a:r>
              <a:rPr lang="ko-KR" altLang="en-US" dirty="0"/>
              <a:t>상품</a:t>
            </a:r>
            <a:r>
              <a:rPr lang="en-US" altLang="ko-KR" dirty="0"/>
              <a:t>) </a:t>
            </a:r>
            <a:r>
              <a:rPr lang="ko-KR" altLang="en-US" dirty="0"/>
              <a:t>전송  </a:t>
            </a:r>
            <a:r>
              <a:rPr lang="en-US" altLang="ko-KR" dirty="0">
                <a:sym typeface="Wingdings" panose="05000000000000000000" pitchFamily="2" charset="2"/>
              </a:rPr>
              <a:t>  </a:t>
            </a:r>
            <a:r>
              <a:rPr lang="ko-KR" altLang="en-US" dirty="0">
                <a:sym typeface="Wingdings" panose="05000000000000000000" pitchFamily="2" charset="2"/>
              </a:rPr>
              <a:t>초기 화면에서  </a:t>
            </a:r>
            <a:r>
              <a:rPr lang="en-US" altLang="ko-KR" dirty="0">
                <a:sym typeface="Wingdings" panose="05000000000000000000" pitchFamily="2" charset="2"/>
              </a:rPr>
              <a:t>Mall Button</a:t>
            </a:r>
            <a:r>
              <a:rPr lang="ko-KR" altLang="en-US" dirty="0">
                <a:sym typeface="Wingdings" panose="05000000000000000000" pitchFamily="2" charset="2"/>
              </a:rPr>
              <a:t>을 선택하고    들어옴 </a:t>
            </a:r>
            <a:endParaRPr lang="ko-KR" altLang="en-US" dirty="0"/>
          </a:p>
        </p:txBody>
      </p:sp>
      <p:sp>
        <p:nvSpPr>
          <p:cNvPr id="30" name="Oval 14"/>
          <p:cNvSpPr>
            <a:spLocks noChangeArrowheads="1"/>
          </p:cNvSpPr>
          <p:nvPr/>
        </p:nvSpPr>
        <p:spPr bwMode="auto">
          <a:xfrm>
            <a:off x="402963" y="2454756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31" name="Oval 14"/>
          <p:cNvSpPr>
            <a:spLocks noChangeArrowheads="1"/>
          </p:cNvSpPr>
          <p:nvPr/>
        </p:nvSpPr>
        <p:spPr bwMode="auto">
          <a:xfrm>
            <a:off x="919758" y="2201035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41442164"/>
      </p:ext>
    </p:extLst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AutoNum type="arabicPeriod"/>
              <a:defRPr/>
            </a:pPr>
            <a:r>
              <a:rPr lang="ko-KR" altLang="en-US" sz="110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최종 변경일은   표준원가를  갱신 할 날짜도 포함됨</a:t>
            </a:r>
            <a:r>
              <a:rPr lang="en-US" altLang="ko-KR" sz="110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, </a:t>
            </a: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※  </a:t>
            </a:r>
            <a:r>
              <a:rPr lang="ko-KR" altLang="en-US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실제 자재 마스터 내  과세</a:t>
            </a:r>
            <a:r>
              <a:rPr lang="en-US" altLang="ko-KR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, </a:t>
            </a:r>
            <a:r>
              <a:rPr lang="ko-KR" altLang="en-US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면세 구분</a:t>
            </a:r>
            <a:r>
              <a:rPr lang="en-US" altLang="ko-KR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, </a:t>
            </a:r>
            <a:r>
              <a:rPr lang="ko-KR" altLang="en-US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자재그룹의 대</a:t>
            </a:r>
            <a:r>
              <a:rPr lang="en-US" altLang="ko-KR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/</a:t>
            </a:r>
            <a:r>
              <a:rPr lang="ko-KR" altLang="en-US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중</a:t>
            </a:r>
            <a:r>
              <a:rPr lang="en-US" altLang="ko-KR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/</a:t>
            </a:r>
            <a:r>
              <a:rPr lang="ko-KR" altLang="en-US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소 분류의 변경 사항이 있을 때</a:t>
            </a:r>
            <a:endParaRPr lang="en-US" altLang="ko-KR" sz="1100" kern="1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    </a:t>
            </a:r>
            <a:r>
              <a:rPr lang="ko-KR" altLang="en-US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해당 자재를 선택하고 입력하여 해당 자재만 재전송 처리 </a:t>
            </a:r>
            <a:endParaRPr lang="en-US" altLang="ko-KR" sz="1100" kern="1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702" y="1784005"/>
            <a:ext cx="6248342" cy="279712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146894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082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803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965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자재</a:t>
                      </a: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상품</a:t>
                      </a: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 </a:t>
                      </a:r>
                      <a:r>
                        <a:rPr kumimoji="1" lang="ko-KR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마스터 변경 내역 전송 </a:t>
                      </a: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Mall)</a:t>
                      </a:r>
                      <a:endParaRPr kumimoji="1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ZSDM7000N</a:t>
                      </a:r>
                      <a:endParaRPr kumimoji="1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21771" y="1250824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ko-KR" altLang="en-US" dirty="0">
                <a:sym typeface="Wingdings" panose="05000000000000000000" pitchFamily="2" charset="2"/>
              </a:rPr>
              <a:t>자재 마스터의 변경 사항 발생 시  </a:t>
            </a:r>
            <a:r>
              <a:rPr lang="en-US" altLang="ko-KR" dirty="0">
                <a:sym typeface="Wingdings" panose="05000000000000000000" pitchFamily="2" charset="2"/>
              </a:rPr>
              <a:t>Mall </a:t>
            </a:r>
            <a:r>
              <a:rPr lang="ko-KR" altLang="en-US" smtClean="0">
                <a:sym typeface="Wingdings" panose="05000000000000000000" pitchFamily="2" charset="2"/>
              </a:rPr>
              <a:t>전송 </a:t>
            </a:r>
            <a:r>
              <a:rPr lang="ko-KR" altLang="en-US" dirty="0">
                <a:sym typeface="Wingdings" panose="05000000000000000000" pitchFamily="2" charset="2"/>
              </a:rPr>
              <a:t>방식</a:t>
            </a:r>
            <a:endParaRPr lang="en-US" altLang="ko-KR" dirty="0">
              <a:sym typeface="Wingdings" panose="05000000000000000000" pitchFamily="2" charset="2"/>
            </a:endParaRPr>
          </a:p>
          <a:p>
            <a:r>
              <a:rPr lang="en-US" altLang="ko-KR" dirty="0">
                <a:sym typeface="Wingdings" panose="05000000000000000000" pitchFamily="2" charset="2"/>
              </a:rPr>
              <a:t>     ( </a:t>
            </a:r>
            <a:r>
              <a:rPr lang="ko-KR" altLang="en-US" dirty="0">
                <a:sym typeface="Wingdings" panose="05000000000000000000" pitchFamily="2" charset="2"/>
              </a:rPr>
              <a:t>자재분류 체계 등의 변경이 발생 했을 경우 </a:t>
            </a:r>
            <a:r>
              <a:rPr lang="en-US" altLang="ko-KR" dirty="0">
                <a:sym typeface="Wingdings" panose="05000000000000000000" pitchFamily="2" charset="2"/>
              </a:rPr>
              <a:t>, </a:t>
            </a:r>
            <a:r>
              <a:rPr lang="ko-KR" altLang="en-US" dirty="0">
                <a:sym typeface="Wingdings" panose="05000000000000000000" pitchFamily="2" charset="2"/>
              </a:rPr>
              <a:t>그 外 에는 큰 의미 없음  </a:t>
            </a:r>
            <a:r>
              <a:rPr lang="en-US" altLang="ko-KR" dirty="0">
                <a:sym typeface="Wingdings" panose="05000000000000000000" pitchFamily="2" charset="2"/>
              </a:rPr>
              <a:t>)</a:t>
            </a:r>
            <a:endParaRPr lang="ko-KR" altLang="en-US" dirty="0"/>
          </a:p>
        </p:txBody>
      </p:sp>
      <p:sp>
        <p:nvSpPr>
          <p:cNvPr id="45" name="직사각형 44"/>
          <p:cNvSpPr/>
          <p:nvPr/>
        </p:nvSpPr>
        <p:spPr>
          <a:xfrm>
            <a:off x="6827760" y="1196752"/>
            <a:ext cx="2852815" cy="1928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내역이 변경된 자재코드를 입력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해당자재에 대한 변경일자를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From ~ To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로 입력할 수 있음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3.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변경 내역 </a:t>
            </a:r>
            <a:r>
              <a:rPr lang="ko-KR" altLang="en-US" b="0" kern="100">
                <a:latin typeface="맑은 고딕" pitchFamily="50" charset="-127"/>
                <a:ea typeface="맑은 고딕" pitchFamily="50" charset="-127"/>
                <a:cs typeface="Times New Roman"/>
              </a:rPr>
              <a:t>전송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Radio Button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선택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44" name="Oval 14"/>
          <p:cNvSpPr>
            <a:spLocks noChangeArrowheads="1"/>
          </p:cNvSpPr>
          <p:nvPr/>
        </p:nvSpPr>
        <p:spPr bwMode="auto">
          <a:xfrm>
            <a:off x="984959" y="2589369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48" name="Oval 14"/>
          <p:cNvSpPr>
            <a:spLocks noChangeArrowheads="1"/>
          </p:cNvSpPr>
          <p:nvPr/>
        </p:nvSpPr>
        <p:spPr bwMode="auto">
          <a:xfrm>
            <a:off x="5370641" y="4293096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</a:p>
        </p:txBody>
      </p:sp>
      <p:sp>
        <p:nvSpPr>
          <p:cNvPr id="50" name="Oval 14"/>
          <p:cNvSpPr>
            <a:spLocks noChangeArrowheads="1"/>
          </p:cNvSpPr>
          <p:nvPr/>
        </p:nvSpPr>
        <p:spPr bwMode="auto">
          <a:xfrm>
            <a:off x="1091376" y="2775624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65630509"/>
      </p:ext>
    </p:extLst>
  </p:cSld>
  <p:clrMapOvr>
    <a:masterClrMapping/>
  </p:clrMapOvr>
  <p:transition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491" y="1698525"/>
            <a:ext cx="6316563" cy="21812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그림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AutoNum type="arabicPeriod"/>
              <a:defRPr/>
            </a:pPr>
            <a:r>
              <a:rPr lang="ko-KR" altLang="en-US" sz="110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최종 변경일은   표준원가를  갱신 할 날짜도 포함됨</a:t>
            </a:r>
            <a:r>
              <a:rPr lang="en-US" altLang="ko-KR" sz="110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, </a:t>
            </a: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※  </a:t>
            </a:r>
            <a:r>
              <a:rPr lang="ko-KR" altLang="en-US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실제 자재 마스터 내  과세</a:t>
            </a:r>
            <a:r>
              <a:rPr lang="en-US" altLang="ko-KR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, </a:t>
            </a:r>
            <a:r>
              <a:rPr lang="ko-KR" altLang="en-US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면세 구분</a:t>
            </a:r>
            <a:r>
              <a:rPr lang="en-US" altLang="ko-KR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, </a:t>
            </a:r>
            <a:r>
              <a:rPr lang="ko-KR" altLang="en-US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자재그룹의 대</a:t>
            </a:r>
            <a:r>
              <a:rPr lang="en-US" altLang="ko-KR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/</a:t>
            </a:r>
            <a:r>
              <a:rPr lang="ko-KR" altLang="en-US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중</a:t>
            </a:r>
            <a:r>
              <a:rPr lang="en-US" altLang="ko-KR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/</a:t>
            </a:r>
            <a:r>
              <a:rPr lang="ko-KR" altLang="en-US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소 분류의 변경 사항이 있을 때</a:t>
            </a:r>
            <a:endParaRPr lang="en-US" altLang="ko-KR" sz="1100" kern="1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    </a:t>
            </a:r>
            <a:r>
              <a:rPr lang="ko-KR" altLang="en-US" sz="110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</a:rPr>
              <a:t>해당 자재를 선택하고 입력하여 해당 자재만 재전송 처리 </a:t>
            </a:r>
            <a:endParaRPr lang="en-US" altLang="ko-KR" sz="1100" kern="1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ERP </a:t>
            </a:r>
            <a:r>
              <a:rPr lang="ko-KR" altLang="en-US" dirty="0"/>
              <a:t>시스템 사용자 매뉴얼</a:t>
            </a:r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299264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082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803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965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자재</a:t>
                      </a: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상품</a:t>
                      </a: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 </a:t>
                      </a:r>
                      <a:r>
                        <a:rPr kumimoji="1" lang="ko-KR" alt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마스터 변경 내역 전송 </a:t>
                      </a: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Mall </a:t>
                      </a:r>
                      <a:r>
                        <a:rPr kumimoji="1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ZSDM7000N</a:t>
                      </a:r>
                      <a:endParaRPr kumimoji="1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" name="Oval 14"/>
          <p:cNvSpPr>
            <a:spLocks noChangeArrowheads="1"/>
          </p:cNvSpPr>
          <p:nvPr/>
        </p:nvSpPr>
        <p:spPr bwMode="auto">
          <a:xfrm>
            <a:off x="1321259" y="2026980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</a:p>
        </p:txBody>
      </p:sp>
      <p:sp>
        <p:nvSpPr>
          <p:cNvPr id="27" name="Oval 14"/>
          <p:cNvSpPr>
            <a:spLocks noChangeArrowheads="1"/>
          </p:cNvSpPr>
          <p:nvPr/>
        </p:nvSpPr>
        <p:spPr bwMode="auto">
          <a:xfrm>
            <a:off x="398768" y="2344781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</p:txBody>
      </p:sp>
      <p:sp>
        <p:nvSpPr>
          <p:cNvPr id="31" name="직사각형 30"/>
          <p:cNvSpPr/>
          <p:nvPr/>
        </p:nvSpPr>
        <p:spPr>
          <a:xfrm>
            <a:off x="6827760" y="1389737"/>
            <a:ext cx="2852815" cy="2164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변경된 자재에 대해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전체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선택 할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수도 있고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,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건 별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Line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를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ko-KR" altLang="en-US" b="0" kern="100">
                <a:latin typeface="맑은 고딕" pitchFamily="50" charset="-127"/>
                <a:ea typeface="맑은 고딕" pitchFamily="50" charset="-127"/>
                <a:cs typeface="Times New Roman"/>
              </a:rPr>
              <a:t>선택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할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</a:t>
            </a:r>
            <a:r>
              <a:rPr lang="ko-KR" altLang="en-US" b="0" kern="100" smtClean="0">
                <a:latin typeface="맑은 고딕" pitchFamily="50" charset="-127"/>
                <a:ea typeface="맑은 고딕" pitchFamily="50" charset="-127"/>
                <a:cs typeface="Times New Roman"/>
              </a:rPr>
              <a:t>수도 있음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2.  MALL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변경내역 전송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  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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해당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Button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을 선택 실행하면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   Mall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시스템으로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Interface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실행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93313279"/>
      </p:ext>
    </p:extLst>
  </p:cSld>
  <p:clrMapOvr>
    <a:masterClrMapping/>
  </p:clrMapOvr>
  <p:transition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198813" y="2781301"/>
            <a:ext cx="3611562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latin typeface="맑은 고딕" pitchFamily="50" charset="-127"/>
                <a:ea typeface="맑은 고딕" pitchFamily="50" charset="-127"/>
              </a:rPr>
              <a:t>End of material</a:t>
            </a:r>
          </a:p>
        </p:txBody>
      </p:sp>
    </p:spTree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34262</TotalTime>
  <Words>707</Words>
  <Application>Microsoft Office PowerPoint</Application>
  <PresentationFormat>사용자 지정</PresentationFormat>
  <Paragraphs>151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돋움</vt:lpstr>
      <vt:lpstr>맑은 고딕</vt:lpstr>
      <vt:lpstr>Arial</vt:lpstr>
      <vt:lpstr>Lucida Sans Unicode</vt:lpstr>
      <vt:lpstr>Times New Roman</vt:lpstr>
      <vt:lpstr>Wingdings</vt:lpstr>
      <vt:lpstr>기본 디자인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PowerPoint 프레젠테이션</vt:lpstr>
    </vt:vector>
  </TitlesOfParts>
  <Company>BSG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PI_ERP 프로젝트</dc:title>
  <dc:creator>dmyang</dc:creator>
  <cp:lastModifiedBy>jykim4@bsgglobal.com</cp:lastModifiedBy>
  <cp:revision>2371</cp:revision>
  <cp:lastPrinted>2001-03-14T06:43:19Z</cp:lastPrinted>
  <dcterms:created xsi:type="dcterms:W3CDTF">2000-09-28T11:17:09Z</dcterms:created>
  <dcterms:modified xsi:type="dcterms:W3CDTF">2023-04-11T06:22:38Z</dcterms:modified>
</cp:coreProperties>
</file>