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72" r:id="rId2"/>
    <p:sldId id="567" r:id="rId3"/>
    <p:sldId id="618" r:id="rId4"/>
    <p:sldId id="605" r:id="rId5"/>
    <p:sldId id="620" r:id="rId6"/>
    <p:sldId id="622" r:id="rId7"/>
    <p:sldId id="566" r:id="rId8"/>
  </p:sldIdLst>
  <p:sldSz cx="9904413" cy="6858000"/>
  <p:notesSz cx="6662738" cy="98329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pos="398">
          <p15:clr>
            <a:srgbClr val="A4A3A4"/>
          </p15:clr>
        </p15:guide>
        <p15:guide id="6" pos="5569">
          <p15:clr>
            <a:srgbClr val="A4A3A4"/>
          </p15:clr>
        </p15:guide>
        <p15:guide id="7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793"/>
    <a:srgbClr val="93E3FF"/>
    <a:srgbClr val="E57725"/>
    <a:srgbClr val="CCCCFF"/>
    <a:srgbClr val="DDDDDD"/>
    <a:srgbClr val="C0C0C0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9652" autoAdjust="0"/>
  </p:normalViewPr>
  <p:slideViewPr>
    <p:cSldViewPr>
      <p:cViewPr varScale="1">
        <p:scale>
          <a:sx n="113" d="100"/>
          <a:sy n="113" d="100"/>
        </p:scale>
        <p:origin x="192" y="96"/>
      </p:cViewPr>
      <p:guideLst>
        <p:guide orient="horz" pos="4065"/>
        <p:guide orient="horz" pos="2160"/>
        <p:guide orient="horz" pos="3158"/>
        <p:guide orient="horz" pos="3294"/>
        <p:guide pos="398"/>
        <p:guide pos="5569"/>
        <p:guide pos="3120"/>
      </p:guideLst>
    </p:cSldViewPr>
  </p:slideViewPr>
  <p:outlineViewPr>
    <p:cViewPr>
      <p:scale>
        <a:sx n="33" d="100"/>
        <a:sy n="33" d="100"/>
      </p:scale>
      <p:origin x="21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125140D-058F-4DAF-9564-FAF9FFABD8E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046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/>
              <a:t>마스터 텍스트 스타일을 편집합니다</a:t>
            </a:r>
          </a:p>
          <a:p>
            <a:pPr lvl="1"/>
            <a:r>
              <a:rPr lang="ko-KR" altLang="en-US" noProof="0" dirty="0"/>
              <a:t>둘째 수준</a:t>
            </a:r>
          </a:p>
          <a:p>
            <a:pPr lvl="2"/>
            <a:r>
              <a:rPr lang="ko-KR" altLang="en-US" noProof="0" dirty="0"/>
              <a:t>셋째 수준</a:t>
            </a:r>
          </a:p>
          <a:p>
            <a:pPr lvl="3"/>
            <a:r>
              <a:rPr lang="ko-KR" altLang="en-US" noProof="0" dirty="0"/>
              <a:t>넷째 수준</a:t>
            </a:r>
          </a:p>
          <a:p>
            <a:pPr lvl="4"/>
            <a:r>
              <a:rPr lang="ko-KR" altLang="en-US" noProof="0" dirty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FFB1769C-2F4C-4C37-9CD1-A32752D2A82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906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9925" y="736600"/>
            <a:ext cx="5322888" cy="3687763"/>
          </a:xfrm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3E76A-C7E5-494F-A034-D4AA102AE2E6}" type="slidenum">
              <a:rPr lang="en-US" altLang="ko-KR" smtClean="0"/>
              <a:pPr/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419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91" y="765194"/>
            <a:ext cx="9125473" cy="1552733"/>
          </a:xfrm>
        </p:spPr>
        <p:txBody>
          <a:bodyPr/>
          <a:lstStyle>
            <a:lvl1pPr marL="0" indent="0">
              <a:buNone/>
              <a:defRPr sz="1300">
                <a:latin typeface="맑은 고딕" pitchFamily="50" charset="-127"/>
              </a:defRPr>
            </a:lvl1pPr>
            <a:lvl2pPr>
              <a:buNone/>
              <a:defRPr sz="1300"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 sz="130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300"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 sz="13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226347" y="857232"/>
            <a:ext cx="369332" cy="92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697415" y="6626230"/>
            <a:ext cx="511679" cy="2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- P</a:t>
            </a:r>
            <a:fld id="{05FDF7DF-D36E-46CC-9165-8D1E595FCB6E}" type="slidenum">
              <a:rPr lang="en-US" altLang="ko-KR" sz="700" b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pPr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357166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1414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transition>
    <p:split orient="vert"/>
  </p:transition>
  <p:txStyles>
    <p:titleStyle>
      <a:lvl1pPr algn="r" rtl="0" eaLnBrk="0" fontAlgn="base" latinLnBrk="1" hangingPunct="0">
        <a:spcBef>
          <a:spcPct val="0"/>
        </a:spcBef>
        <a:spcAft>
          <a:spcPct val="0"/>
        </a:spcAft>
        <a:defRPr kumimoji="1" sz="1000" b="1" baseline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16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388464"/>
              </p:ext>
            </p:extLst>
          </p:nvPr>
        </p:nvGraphicFramePr>
        <p:xfrm>
          <a:off x="1209675" y="980728"/>
          <a:ext cx="7486650" cy="2019298"/>
        </p:xfrm>
        <a:graphic>
          <a:graphicData uri="http://schemas.openxmlformats.org/drawingml/2006/table">
            <a:tbl>
              <a:tblPr/>
              <a:tblGrid>
                <a:gridCol w="903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224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027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574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 내용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2023.02.07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김진영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모서리가 둥근 직사각형 16"/>
          <p:cNvSpPr/>
          <p:nvPr/>
        </p:nvSpPr>
        <p:spPr bwMode="auto">
          <a:xfrm>
            <a:off x="1221645" y="69257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문서 개정 이력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395120"/>
              </p:ext>
            </p:extLst>
          </p:nvPr>
        </p:nvGraphicFramePr>
        <p:xfrm>
          <a:off x="5056188" y="4622801"/>
          <a:ext cx="4576762" cy="1776617"/>
        </p:xfrm>
        <a:graphic>
          <a:graphicData uri="http://schemas.openxmlformats.org/drawingml/2006/table">
            <a:tbl>
              <a:tblPr/>
              <a:tblGrid>
                <a:gridCol w="4720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84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662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0769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코드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명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– 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명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6961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1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ZSD2M0020N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Mall 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재고 정보 전송 및 조회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" name="모서리가 둥근 직사각형 32"/>
          <p:cNvSpPr/>
          <p:nvPr/>
        </p:nvSpPr>
        <p:spPr bwMode="auto">
          <a:xfrm>
            <a:off x="343694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프로세스 설명</a:t>
            </a: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5063970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선행 단계</a:t>
            </a: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5063970" y="3140968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후행 단계</a:t>
            </a: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5063970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트랜잭션</a:t>
            </a:r>
          </a:p>
        </p:txBody>
      </p:sp>
      <p:sp>
        <p:nvSpPr>
          <p:cNvPr id="37" name="모서리가 접힌 도형 36"/>
          <p:cNvSpPr/>
          <p:nvPr/>
        </p:nvSpPr>
        <p:spPr bwMode="auto">
          <a:xfrm>
            <a:off x="344488" y="2120900"/>
            <a:ext cx="4608512" cy="20288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쇼핑몰 재고 정보를 전송하기 위한  저장창고는 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“MALL”</a:t>
            </a: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전용창고인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“6000”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창고의 정보만을 전송한다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2. 6000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번 창고의 경우 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“Batch No”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을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관리하지 않는다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쇼핑몰에 전송될 재고는   </a:t>
            </a: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“SAP </a:t>
            </a: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내  </a:t>
            </a: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Mall </a:t>
            </a: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전용창고 </a:t>
            </a: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4500 “ </a:t>
            </a: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endParaRPr lang="en-US" altLang="ko-KR" b="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재고 수량 </a:t>
            </a: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>
              <a:defRPr/>
            </a:pPr>
            <a:endParaRPr lang="en-US" altLang="ko-KR" b="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4. </a:t>
            </a: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재고 산정 방식은  </a:t>
            </a: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“Mall </a:t>
            </a: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전용 재고</a:t>
            </a: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”</a:t>
            </a: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- “</a:t>
            </a: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배송 진행 중 재고</a:t>
            </a: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” </a:t>
            </a:r>
          </a:p>
          <a:p>
            <a:pPr>
              <a:defRPr/>
            </a:pP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부분을 차감한  수량으로 전송 처리 함</a:t>
            </a:r>
            <a:endParaRPr lang="en-US" altLang="ko-KR" b="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모서리가 접힌 도형 37"/>
          <p:cNvSpPr/>
          <p:nvPr/>
        </p:nvSpPr>
        <p:spPr bwMode="auto">
          <a:xfrm>
            <a:off x="5064125" y="2120900"/>
            <a:ext cx="4568825" cy="831850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배송진행 중 정보  확인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“ T-CODE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명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: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ZSD2R0010N”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모서리가 접힌 도형 38"/>
          <p:cNvSpPr/>
          <p:nvPr/>
        </p:nvSpPr>
        <p:spPr bwMode="auto">
          <a:xfrm>
            <a:off x="5064125" y="3416300"/>
            <a:ext cx="4568825" cy="733425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343694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이것만은 꼭 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!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1539320" y="4317930"/>
            <a:ext cx="303290" cy="22266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+1</a:t>
            </a:r>
          </a:p>
        </p:txBody>
      </p:sp>
      <p:sp>
        <p:nvSpPr>
          <p:cNvPr id="42" name="모서리가 접힌 도형 41"/>
          <p:cNvSpPr/>
          <p:nvPr/>
        </p:nvSpPr>
        <p:spPr bwMode="auto">
          <a:xfrm>
            <a:off x="344488" y="4611688"/>
            <a:ext cx="4608512" cy="19907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같은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일자에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복수의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재고 정보를 전송한다면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 smtClean="0">
                <a:latin typeface="맑은 고딕" pitchFamily="50" charset="-127"/>
                <a:ea typeface="맑은 고딕" pitchFamily="50" charset="-127"/>
              </a:rPr>
              <a:t>마지막  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전송한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Version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만을 </a:t>
            </a:r>
            <a:r>
              <a:rPr lang="ko-KR" altLang="en-US" b="0" smtClean="0">
                <a:latin typeface="맑은 고딕" pitchFamily="50" charset="-127"/>
                <a:ea typeface="맑은 고딕" pitchFamily="50" charset="-127"/>
              </a:rPr>
              <a:t>일자와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시간정보를 기준으로 보관 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2" name="Group 4">
            <a:extLst>
              <a:ext uri="{FF2B5EF4-FFF2-40B4-BE49-F238E27FC236}">
                <a16:creationId xmlns="" xmlns:a16="http://schemas.microsoft.com/office/drawing/2014/main" id="{50BBED00-A636-E941-A852-7337D0BD08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060960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33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807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9019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9019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25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MM 2 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판매관리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MALL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재고 조회 및 전송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MM 2.1 </a:t>
                      </a: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주문관리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김진영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안성희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2023.04.11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MM02-01</a:t>
                      </a:r>
                      <a:endParaRPr kumimoji="1" lang="en-US" altLang="ko-K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 </a:t>
                      </a:r>
                      <a:r>
                        <a:rPr kumimoji="1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 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조회 및 전송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SAP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 Mall )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저장위치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(Default 6000)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 Shopping Mall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전용창고인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 “6000”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번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Default(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수정 불가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2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품목사업그룹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‘500’, ‘700’ Default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(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수정불가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 </a:t>
            </a: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2"/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3.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조회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시점의 날짜를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기준으로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조회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하고자 하는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그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일자의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SAP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재고를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확인 할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수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있음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.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재고일자가 현재일보다 이전인 경우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전송된 이력 정보를 보여줌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4.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전송결과 선택에 따라 맞는 정보를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보여 줌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.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5. Interface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대상은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MALL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만 선택 가능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710" y="1628800"/>
            <a:ext cx="6089213" cy="385544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자동으로 매일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Batch Job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을 실행할 예정임   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단 </a:t>
            </a:r>
            <a:r>
              <a:rPr lang="ko-KR" altLang="en-US" sz="1100" b="0" kern="100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그외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시간에 </a:t>
            </a:r>
            <a:r>
              <a:rPr lang="ko-KR" altLang="en-US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조회 및 전송을 할 수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있음 </a:t>
            </a:r>
            <a:r>
              <a:rPr lang="en-US" altLang="ko-KR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 </a:t>
            </a:r>
            <a:r>
              <a:rPr lang="ko-KR" altLang="en-US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이 경우  </a:t>
            </a:r>
            <a:r>
              <a:rPr lang="en-US" altLang="ko-KR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Mall</a:t>
            </a:r>
            <a:r>
              <a:rPr lang="ko-KR" altLang="en-US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는 최종 전송 받은 </a:t>
            </a:r>
            <a:endParaRPr lang="en-US" altLang="ko-KR" sz="1100" b="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Data</a:t>
            </a:r>
            <a:r>
              <a:rPr lang="ko-KR" altLang="en-US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를 </a:t>
            </a:r>
            <a:r>
              <a:rPr lang="ko-KR" altLang="en-US" sz="1100" b="0" kern="1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기준으로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Update </a:t>
            </a:r>
            <a:r>
              <a:rPr lang="ko-KR" altLang="en-US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함</a:t>
            </a: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</a:t>
            </a: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 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933348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082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0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65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</a:t>
                      </a:r>
                      <a:r>
                        <a:rPr kumimoji="1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 정보 전송 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SAP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 Mall )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ZSD2M0020N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Mall </a:t>
            </a:r>
            <a:r>
              <a:rPr lang="ko-KR" altLang="en-US" dirty="0"/>
              <a:t> 전용 창고 조회를 위한 </a:t>
            </a:r>
            <a:r>
              <a:rPr lang="en-US" altLang="ko-KR" dirty="0"/>
              <a:t> </a:t>
            </a:r>
            <a:r>
              <a:rPr lang="ko-KR" altLang="en-US" dirty="0"/>
              <a:t>초기 </a:t>
            </a:r>
            <a:r>
              <a:rPr lang="en-US" altLang="ko-KR" dirty="0"/>
              <a:t>Selection </a:t>
            </a:r>
            <a:r>
              <a:rPr lang="ko-KR" altLang="en-US" dirty="0"/>
              <a:t>조건 입력</a:t>
            </a:r>
          </a:p>
        </p:txBody>
      </p:sp>
      <p:sp>
        <p:nvSpPr>
          <p:cNvPr id="32" name="Oval 14"/>
          <p:cNvSpPr>
            <a:spLocks noChangeArrowheads="1"/>
          </p:cNvSpPr>
          <p:nvPr/>
        </p:nvSpPr>
        <p:spPr bwMode="auto">
          <a:xfrm>
            <a:off x="916454" y="3753650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</a:p>
        </p:txBody>
      </p:sp>
      <p:sp>
        <p:nvSpPr>
          <p:cNvPr id="33" name="Oval 14"/>
          <p:cNvSpPr>
            <a:spLocks noChangeArrowheads="1"/>
          </p:cNvSpPr>
          <p:nvPr/>
        </p:nvSpPr>
        <p:spPr bwMode="auto">
          <a:xfrm>
            <a:off x="1043766" y="239556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34" name="Oval 14"/>
          <p:cNvSpPr>
            <a:spLocks noChangeArrowheads="1"/>
          </p:cNvSpPr>
          <p:nvPr/>
        </p:nvSpPr>
        <p:spPr bwMode="auto">
          <a:xfrm>
            <a:off x="1159834" y="270860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38" name="Oval 14"/>
          <p:cNvSpPr>
            <a:spLocks noChangeArrowheads="1"/>
          </p:cNvSpPr>
          <p:nvPr/>
        </p:nvSpPr>
        <p:spPr bwMode="auto">
          <a:xfrm>
            <a:off x="1149085" y="3087584"/>
            <a:ext cx="142606" cy="17222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1194177" y="446688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</a:t>
            </a:r>
            <a:endParaRPr lang="en-US" altLang="ko-KR" sz="11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6232732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현재고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및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실 가용재고 수량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1)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현 재고는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SAP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저장위치에 있는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수량을 의미함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en-US" altLang="ko-KR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2) </a:t>
            </a:r>
            <a:r>
              <a:rPr lang="ko-KR" altLang="en-US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실 </a:t>
            </a:r>
            <a:r>
              <a:rPr lang="ko-KR" altLang="en-US" kern="1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가용재고는 </a:t>
            </a:r>
            <a:r>
              <a:rPr lang="en-US" altLang="ko-KR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SAP </a:t>
            </a:r>
            <a:r>
              <a:rPr lang="ko-KR" altLang="en-US" kern="10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수량 </a:t>
            </a:r>
            <a:r>
              <a:rPr lang="en-US" altLang="ko-KR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– Mall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      </a:t>
            </a:r>
            <a:r>
              <a:rPr lang="ko-KR" altLang="en-US" kern="10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의 </a:t>
            </a:r>
            <a:r>
              <a:rPr lang="ko-KR" altLang="en-US" kern="1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판매 </a:t>
            </a:r>
            <a:r>
              <a:rPr lang="ko-KR" altLang="en-US" kern="10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이후 </a:t>
            </a:r>
            <a:r>
              <a:rPr lang="ko-KR" altLang="en-US" kern="1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고</a:t>
            </a:r>
            <a:r>
              <a:rPr lang="ko-KR" altLang="en-US" kern="10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객에 </a:t>
            </a:r>
            <a:r>
              <a:rPr lang="ko-KR" altLang="en-US" kern="1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배송 </a:t>
            </a:r>
            <a:r>
              <a:rPr lang="ko-KR" altLang="en-US" kern="10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중인</a:t>
            </a:r>
            <a:endParaRPr lang="en-US" altLang="ko-KR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     </a:t>
            </a:r>
            <a:r>
              <a:rPr lang="ko-KR" altLang="en-US" kern="10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kern="1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재고 </a:t>
            </a:r>
            <a:r>
              <a:rPr lang="ko-KR" altLang="en-US" kern="10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수량을 </a:t>
            </a:r>
            <a:r>
              <a:rPr lang="ko-KR" altLang="en-US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차감한 수량임</a:t>
            </a:r>
            <a:r>
              <a:rPr lang="en-US" altLang="ko-KR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. Mall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재고 전송 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해당 기능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Button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을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누르면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MALL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시스템으로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재고정보가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전송이 됨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02" y="1730847"/>
            <a:ext cx="6216440" cy="227421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173653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082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0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65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</a:t>
                      </a:r>
                      <a:r>
                        <a:rPr kumimoji="1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 정보 전송 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SAP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 Mall )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ZSD2M0020N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Mall </a:t>
            </a:r>
            <a:r>
              <a:rPr lang="ko-KR" altLang="en-US" dirty="0"/>
              <a:t> 전용 재고 </a:t>
            </a:r>
            <a:r>
              <a:rPr lang="en-US" altLang="ko-KR" dirty="0"/>
              <a:t>List </a:t>
            </a:r>
            <a:r>
              <a:rPr lang="ko-KR" altLang="en-US" dirty="0"/>
              <a:t> </a:t>
            </a:r>
            <a:r>
              <a:rPr lang="en-US" altLang="ko-KR" dirty="0"/>
              <a:t>Up  </a:t>
            </a:r>
            <a:r>
              <a:rPr lang="ko-KR" altLang="en-US" dirty="0"/>
              <a:t>및 전송 처리 </a:t>
            </a:r>
          </a:p>
        </p:txBody>
      </p:sp>
      <p:sp>
        <p:nvSpPr>
          <p:cNvPr id="27" name="Oval 14"/>
          <p:cNvSpPr>
            <a:spLocks noChangeArrowheads="1"/>
          </p:cNvSpPr>
          <p:nvPr/>
        </p:nvSpPr>
        <p:spPr bwMode="auto">
          <a:xfrm>
            <a:off x="894357" y="186612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29" name="Oval 14"/>
          <p:cNvSpPr>
            <a:spLocks noChangeArrowheads="1"/>
          </p:cNvSpPr>
          <p:nvPr/>
        </p:nvSpPr>
        <p:spPr bwMode="auto">
          <a:xfrm>
            <a:off x="411588" y="302662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00447462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저장위치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(Default 6000)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 Shopping Mall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전용창고인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 “6000”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번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Default(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수정 불가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2"/>
              <a:defRPr/>
            </a:pP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품목사업그룹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‘500’, ‘700’ Default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(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수정불가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3.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전송완료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재고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정보를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기준으로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해당 날짜를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선택하여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입력하면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그 날짜에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Mall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시스템에 전송된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재고 정보를 확인 할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수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있음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4.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전송결과 전체 선택 시 재고일자에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입력된 전송 정보를 모두 확인 할 수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있음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460" y="1631484"/>
            <a:ext cx="5687343" cy="373739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전체 이력 현황에서  해당 날짜 기준으로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마지막에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전송한 재고 전송 정보만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보관 처리함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977352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082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0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65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</a:t>
                      </a:r>
                      <a:r>
                        <a:rPr kumimoji="1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 정보 전송 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SAP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 Mall )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ZSD2M0020N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Mall </a:t>
            </a:r>
            <a:r>
              <a:rPr lang="ko-KR" altLang="en-US" dirty="0"/>
              <a:t> 전용 재고 전송 처리 이력 관리 및 조회  </a:t>
            </a:r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2512401" y="237437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26" name="Oval 14"/>
          <p:cNvSpPr>
            <a:spLocks noChangeArrowheads="1"/>
          </p:cNvSpPr>
          <p:nvPr/>
        </p:nvSpPr>
        <p:spPr bwMode="auto">
          <a:xfrm>
            <a:off x="2545317" y="273859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30" name="Oval 14"/>
          <p:cNvSpPr>
            <a:spLocks noChangeArrowheads="1"/>
          </p:cNvSpPr>
          <p:nvPr/>
        </p:nvSpPr>
        <p:spPr bwMode="auto">
          <a:xfrm>
            <a:off x="2554736" y="2958812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31" name="Oval 14"/>
          <p:cNvSpPr>
            <a:spLocks noChangeArrowheads="1"/>
          </p:cNvSpPr>
          <p:nvPr/>
        </p:nvSpPr>
        <p:spPr bwMode="auto">
          <a:xfrm>
            <a:off x="4044824" y="379340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</a:p>
        </p:txBody>
      </p:sp>
      <p:sp>
        <p:nvSpPr>
          <p:cNvPr id="4" name="직사각형 3"/>
          <p:cNvSpPr/>
          <p:nvPr/>
        </p:nvSpPr>
        <p:spPr bwMode="auto">
          <a:xfrm>
            <a:off x="4232126" y="3689521"/>
            <a:ext cx="759768" cy="34243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돋움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143" y="3114143"/>
            <a:ext cx="2305046" cy="14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051361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입력 일자에 대한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현 재고와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실 가용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재고 정보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2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입력 일자로 전송된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현 재고와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실 가용재고 이력 정보</a:t>
            </a: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현재고 수량 과  실 가용 재고는 차이가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발생을 할 수 있음 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à"/>
              <a:defRPr/>
            </a:pP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해당 </a:t>
            </a:r>
            <a:r>
              <a:rPr lang="ko-KR" altLang="en-US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차이 내역에 대한 기본  정보는   </a:t>
            </a:r>
            <a:r>
              <a:rPr lang="en-US" altLang="ko-KR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T-CODE :  ZSD2R0010  ( </a:t>
            </a:r>
            <a:r>
              <a:rPr lang="ko-KR" altLang="en-US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배송진행 중 정보</a:t>
            </a:r>
            <a:r>
              <a:rPr lang="en-US" altLang="ko-KR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 </a:t>
            </a:r>
            <a:r>
              <a:rPr lang="ko-KR" altLang="en-US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울 통해 확인 할 수 있다  </a:t>
            </a:r>
            <a:r>
              <a:rPr lang="en-US" altLang="ko-KR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:  </a:t>
            </a:r>
            <a:r>
              <a:rPr lang="ko-KR" altLang="en-US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매뉴얼 참고 </a:t>
            </a:r>
            <a:r>
              <a:rPr lang="en-US" altLang="ko-KR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endParaRPr lang="en-US" altLang="ko-KR" sz="1100" b="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946" y="1844824"/>
            <a:ext cx="6337108" cy="21899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406348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082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0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65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</a:t>
                      </a:r>
                      <a:r>
                        <a:rPr kumimoji="1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 정보 전송 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SAP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 Mall )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ZSD2M0020N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Mall </a:t>
            </a:r>
            <a:r>
              <a:rPr lang="ko-KR" altLang="en-US" dirty="0"/>
              <a:t> 전용 재고 </a:t>
            </a:r>
            <a:r>
              <a:rPr lang="en-US" altLang="ko-KR" dirty="0"/>
              <a:t>List </a:t>
            </a:r>
            <a:r>
              <a:rPr lang="ko-KR" altLang="en-US"/>
              <a:t> </a:t>
            </a:r>
            <a:r>
              <a:rPr lang="en-US" altLang="ko-KR" dirty="0" smtClean="0"/>
              <a:t>Up</a:t>
            </a:r>
            <a:endParaRPr lang="ko-KR" altLang="en-US" dirty="0"/>
          </a:p>
        </p:txBody>
      </p:sp>
      <p:sp>
        <p:nvSpPr>
          <p:cNvPr id="35" name="Oval 14"/>
          <p:cNvSpPr>
            <a:spLocks noChangeArrowheads="1"/>
          </p:cNvSpPr>
          <p:nvPr/>
        </p:nvSpPr>
        <p:spPr bwMode="auto">
          <a:xfrm>
            <a:off x="4337128" y="308179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36" name="Oval 14"/>
          <p:cNvSpPr>
            <a:spLocks noChangeArrowheads="1"/>
          </p:cNvSpPr>
          <p:nvPr/>
        </p:nvSpPr>
        <p:spPr bwMode="auto">
          <a:xfrm>
            <a:off x="5456262" y="3090262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61441237"/>
      </p:ext>
    </p:extLst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198813" y="2781301"/>
            <a:ext cx="361156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latin typeface="맑은 고딕" pitchFamily="50" charset="-127"/>
                <a:ea typeface="맑은 고딕" pitchFamily="50" charset="-127"/>
              </a:rPr>
              <a:t>End of material</a:t>
            </a:r>
          </a:p>
        </p:txBody>
      </p:sp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B55BC3B-1457-9E81-8530-DE5C89A58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33898</TotalTime>
  <Words>652</Words>
  <Application>Microsoft Office PowerPoint</Application>
  <PresentationFormat>사용자 지정</PresentationFormat>
  <Paragraphs>166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돋움</vt:lpstr>
      <vt:lpstr>맑은 고딕</vt:lpstr>
      <vt:lpstr>Arial</vt:lpstr>
      <vt:lpstr>Lucida Sans Unicode</vt:lpstr>
      <vt:lpstr>Times New Roman</vt:lpstr>
      <vt:lpstr>Wingdings</vt:lpstr>
      <vt:lpstr>기본 디자인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PowerPoint 프레젠테이션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PI_ERP 프로젝트</dc:title>
  <dc:creator>dmyang</dc:creator>
  <cp:lastModifiedBy>jykim4@bsgglobal.com</cp:lastModifiedBy>
  <cp:revision>2449</cp:revision>
  <cp:lastPrinted>2001-03-14T06:43:19Z</cp:lastPrinted>
  <dcterms:created xsi:type="dcterms:W3CDTF">2000-09-28T11:17:09Z</dcterms:created>
  <dcterms:modified xsi:type="dcterms:W3CDTF">2023-04-11T01:57:58Z</dcterms:modified>
</cp:coreProperties>
</file>