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72" r:id="rId2"/>
    <p:sldId id="567" r:id="rId3"/>
    <p:sldId id="618" r:id="rId4"/>
    <p:sldId id="623" r:id="rId5"/>
    <p:sldId id="626" r:id="rId6"/>
    <p:sldId id="627" r:id="rId7"/>
    <p:sldId id="628" r:id="rId8"/>
    <p:sldId id="629" r:id="rId9"/>
    <p:sldId id="605" r:id="rId10"/>
    <p:sldId id="630" r:id="rId11"/>
    <p:sldId id="566" r:id="rId12"/>
  </p:sldIdLst>
  <p:sldSz cx="9904413" cy="6858000"/>
  <p:notesSz cx="6662738" cy="983297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5pPr>
    <a:lvl6pPr marL="2286000" algn="l" defTabSz="914400" rtl="0" eaLnBrk="1" latinLnBrk="1" hangingPunct="1"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6pPr>
    <a:lvl7pPr marL="2743200" algn="l" defTabSz="914400" rtl="0" eaLnBrk="1" latinLnBrk="1" hangingPunct="1"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7pPr>
    <a:lvl8pPr marL="3200400" algn="l" defTabSz="914400" rtl="0" eaLnBrk="1" latinLnBrk="1" hangingPunct="1"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8pPr>
    <a:lvl9pPr marL="3657600" algn="l" defTabSz="914400" rtl="0" eaLnBrk="1" latinLnBrk="1" hangingPunct="1"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65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3158">
          <p15:clr>
            <a:srgbClr val="A4A3A4"/>
          </p15:clr>
        </p15:guide>
        <p15:guide id="4" orient="horz" pos="3294">
          <p15:clr>
            <a:srgbClr val="A4A3A4"/>
          </p15:clr>
        </p15:guide>
        <p15:guide id="5" pos="398">
          <p15:clr>
            <a:srgbClr val="A4A3A4"/>
          </p15:clr>
        </p15:guide>
        <p15:guide id="6" pos="5569">
          <p15:clr>
            <a:srgbClr val="A4A3A4"/>
          </p15:clr>
        </p15:guide>
        <p15:guide id="7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6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793"/>
    <a:srgbClr val="93E3FF"/>
    <a:srgbClr val="E57725"/>
    <a:srgbClr val="CCCCFF"/>
    <a:srgbClr val="DDDDDD"/>
    <a:srgbClr val="C0C0C0"/>
    <a:srgbClr val="2D86A5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9652" autoAdjust="0"/>
  </p:normalViewPr>
  <p:slideViewPr>
    <p:cSldViewPr>
      <p:cViewPr varScale="1">
        <p:scale>
          <a:sx n="113" d="100"/>
          <a:sy n="113" d="100"/>
        </p:scale>
        <p:origin x="192" y="96"/>
      </p:cViewPr>
      <p:guideLst>
        <p:guide orient="horz" pos="4065"/>
        <p:guide orient="horz" pos="2160"/>
        <p:guide orient="horz" pos="3158"/>
        <p:guide orient="horz" pos="3294"/>
        <p:guide pos="398"/>
        <p:guide pos="5569"/>
        <p:guide pos="3120"/>
      </p:guideLst>
    </p:cSldViewPr>
  </p:slideViewPr>
  <p:outlineViewPr>
    <p:cViewPr>
      <p:scale>
        <a:sx n="33" d="100"/>
        <a:sy n="33" d="100"/>
      </p:scale>
      <p:origin x="210" y="17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3408" y="-90"/>
      </p:cViewPr>
      <p:guideLst>
        <p:guide orient="horz" pos="3096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3" tIns="45607" rIns="91213" bIns="45607" numCol="1" anchor="t" anchorCtr="0" compatLnSpc="1">
            <a:prstTxWarp prst="textNoShape">
              <a:avLst/>
            </a:prstTxWarp>
          </a:bodyPr>
          <a:lstStyle>
            <a:lvl1pPr algn="l" defTabSz="912813">
              <a:lnSpc>
                <a:spcPct val="100000"/>
              </a:lnSpc>
              <a:defRPr sz="11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3" tIns="45607" rIns="91213" bIns="45607" numCol="1" anchor="t" anchorCtr="0" compatLnSpc="1">
            <a:prstTxWarp prst="textNoShape">
              <a:avLst/>
            </a:prstTxWarp>
          </a:bodyPr>
          <a:lstStyle>
            <a:lvl1pPr algn="r" defTabSz="912813">
              <a:lnSpc>
                <a:spcPct val="100000"/>
              </a:lnSpc>
              <a:defRPr sz="11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4085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3" tIns="45607" rIns="91213" bIns="45607" numCol="1" anchor="b" anchorCtr="0" compatLnSpc="1">
            <a:prstTxWarp prst="textNoShape">
              <a:avLst/>
            </a:prstTxWarp>
          </a:bodyPr>
          <a:lstStyle>
            <a:lvl1pPr algn="l" defTabSz="912813">
              <a:lnSpc>
                <a:spcPct val="100000"/>
              </a:lnSpc>
              <a:defRPr sz="11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34085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3" tIns="45607" rIns="91213" bIns="45607" numCol="1" anchor="b" anchorCtr="0" compatLnSpc="1">
            <a:prstTxWarp prst="textNoShape">
              <a:avLst/>
            </a:prstTxWarp>
          </a:bodyPr>
          <a:lstStyle>
            <a:lvl1pPr algn="r" defTabSz="912813">
              <a:lnSpc>
                <a:spcPct val="100000"/>
              </a:lnSpc>
              <a:defRPr sz="11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7125140D-058F-4DAF-9564-FAF9FFABD8E1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880464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69925" y="736600"/>
            <a:ext cx="5322888" cy="3687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7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70425"/>
            <a:ext cx="5329238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dirty="0"/>
              <a:t>마스터 텍스트 스타일을 편집합니다</a:t>
            </a:r>
          </a:p>
          <a:p>
            <a:pPr lvl="1"/>
            <a:r>
              <a:rPr lang="ko-KR" altLang="en-US" noProof="0" dirty="0"/>
              <a:t>둘째 수준</a:t>
            </a:r>
          </a:p>
          <a:p>
            <a:pPr lvl="2"/>
            <a:r>
              <a:rPr lang="ko-KR" altLang="en-US" noProof="0" dirty="0"/>
              <a:t>셋째 수준</a:t>
            </a:r>
          </a:p>
          <a:p>
            <a:pPr lvl="3"/>
            <a:r>
              <a:rPr lang="ko-KR" altLang="en-US" noProof="0" dirty="0"/>
              <a:t>넷째 수준</a:t>
            </a:r>
          </a:p>
          <a:p>
            <a:pPr lvl="4"/>
            <a:r>
              <a:rPr lang="ko-KR" altLang="en-US" noProof="0" dirty="0"/>
              <a:t>다섯째 수준</a:t>
            </a:r>
          </a:p>
        </p:txBody>
      </p:sp>
      <p:sp>
        <p:nvSpPr>
          <p:cNvPr id="397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926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97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FFB1769C-2F4C-4C37-9CD1-A32752D2A82A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0990648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69925" y="736600"/>
            <a:ext cx="5322888" cy="3687763"/>
          </a:xfrm>
          <a:ln/>
        </p:spPr>
      </p:sp>
      <p:sp>
        <p:nvSpPr>
          <p:cNvPr id="2662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2662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93E76A-C7E5-494F-A034-D4AA102AE2E6}" type="slidenum">
              <a:rPr lang="en-US" altLang="ko-KR" smtClean="0"/>
              <a:pPr/>
              <a:t>10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54198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0791" y="765194"/>
            <a:ext cx="9125473" cy="1552733"/>
          </a:xfrm>
        </p:spPr>
        <p:txBody>
          <a:bodyPr/>
          <a:lstStyle>
            <a:lvl1pPr marL="0" indent="0">
              <a:buNone/>
              <a:defRPr sz="1300">
                <a:latin typeface="맑은 고딕" pitchFamily="50" charset="-127"/>
              </a:defRPr>
            </a:lvl1pPr>
            <a:lvl2pPr>
              <a:buNone/>
              <a:defRPr sz="1300">
                <a:latin typeface="맑은 고딕" pitchFamily="50" charset="-127"/>
                <a:ea typeface="맑은 고딕" pitchFamily="50" charset="-127"/>
              </a:defRPr>
            </a:lvl2pPr>
            <a:lvl3pPr>
              <a:buNone/>
              <a:defRPr sz="1300">
                <a:latin typeface="맑은 고딕" pitchFamily="50" charset="-127"/>
                <a:ea typeface="맑은 고딕" pitchFamily="50" charset="-127"/>
              </a:defRPr>
            </a:lvl3pPr>
            <a:lvl4pPr>
              <a:buNone/>
              <a:defRPr sz="1300">
                <a:latin typeface="맑은 고딕" pitchFamily="50" charset="-127"/>
                <a:ea typeface="맑은 고딕" pitchFamily="50" charset="-127"/>
              </a:defRPr>
            </a:lvl4pPr>
            <a:lvl5pPr>
              <a:buNone/>
              <a:defRPr sz="1300"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226347" y="857232"/>
            <a:ext cx="369332" cy="9286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sp>
        <p:nvSpPr>
          <p:cNvPr id="1027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765175"/>
            <a:ext cx="91249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4697415" y="6626230"/>
            <a:ext cx="511679" cy="23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ko-KR" sz="700" b="0" dirty="0">
                <a:solidFill>
                  <a:srgbClr val="969696"/>
                </a:solidFill>
                <a:latin typeface="Lucida Sans Unicode" pitchFamily="34" charset="0"/>
                <a:ea typeface="맑은 고딕" pitchFamily="50" charset="-127"/>
              </a:rPr>
              <a:t>- P</a:t>
            </a:r>
            <a:fld id="{05FDF7DF-D36E-46CC-9165-8D1E595FCB6E}" type="slidenum">
              <a:rPr lang="en-US" altLang="ko-KR" sz="700" b="0">
                <a:solidFill>
                  <a:srgbClr val="969696"/>
                </a:solidFill>
                <a:latin typeface="Lucida Sans Unicode" pitchFamily="34" charset="0"/>
                <a:ea typeface="맑은 고딕" pitchFamily="50" charset="-127"/>
              </a:rPr>
              <a:pPr>
                <a:lnSpc>
                  <a:spcPct val="130000"/>
                </a:lnSpc>
                <a:defRPr/>
              </a:pPr>
              <a:t>‹#›</a:t>
            </a:fld>
            <a:r>
              <a:rPr lang="en-US" altLang="ko-KR" sz="700" b="0" dirty="0">
                <a:solidFill>
                  <a:srgbClr val="969696"/>
                </a:solidFill>
                <a:latin typeface="Lucida Sans Unicode" pitchFamily="34" charset="0"/>
                <a:ea typeface="맑은 고딕" pitchFamily="50" charset="-127"/>
              </a:rPr>
              <a:t> -</a:t>
            </a:r>
          </a:p>
        </p:txBody>
      </p:sp>
      <p:cxnSp>
        <p:nvCxnSpPr>
          <p:cNvPr id="7" name="직선 연결선 6"/>
          <p:cNvCxnSpPr/>
          <p:nvPr userDrawn="1"/>
        </p:nvCxnSpPr>
        <p:spPr bwMode="auto">
          <a:xfrm>
            <a:off x="0" y="357166"/>
            <a:ext cx="9904413" cy="1588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</p:cxn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71414"/>
            <a:ext cx="95408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</p:sldLayoutIdLst>
  <p:transition>
    <p:split orient="vert"/>
  </p:transition>
  <p:txStyles>
    <p:titleStyle>
      <a:lvl1pPr algn="r" rtl="0" eaLnBrk="0" fontAlgn="base" latinLnBrk="1" hangingPunct="0">
        <a:spcBef>
          <a:spcPct val="0"/>
        </a:spcBef>
        <a:spcAft>
          <a:spcPct val="0"/>
        </a:spcAft>
        <a:defRPr kumimoji="1" sz="1000" b="1" baseline="0">
          <a:solidFill>
            <a:schemeClr val="tx1"/>
          </a:solidFill>
          <a:latin typeface="맑은 고딕" pitchFamily="50" charset="-127"/>
          <a:ea typeface="맑은 고딕" pitchFamily="50" charset="-127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16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16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16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16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1600" b="1">
          <a:solidFill>
            <a:schemeClr val="bg1"/>
          </a:solidFill>
          <a:latin typeface="Arial" pitchFamily="34" charset="0"/>
          <a:ea typeface="돋움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1600" b="1">
          <a:solidFill>
            <a:schemeClr val="bg1"/>
          </a:solidFill>
          <a:latin typeface="Arial" pitchFamily="34" charset="0"/>
          <a:ea typeface="돋움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1600" b="1">
          <a:solidFill>
            <a:schemeClr val="bg1"/>
          </a:solidFill>
          <a:latin typeface="Arial" pitchFamily="34" charset="0"/>
          <a:ea typeface="돋움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1600" b="1">
          <a:solidFill>
            <a:schemeClr val="bg1"/>
          </a:solidFill>
          <a:latin typeface="Arial" pitchFamily="34" charset="0"/>
          <a:ea typeface="돋움" pitchFamily="50" charset="-127"/>
        </a:defRPr>
      </a:lvl9pPr>
    </p:titleStyle>
    <p:bodyStyle>
      <a:lvl1pPr marL="342900" indent="-342900" algn="l" rtl="0" eaLnBrk="0" fontAlgn="base" latinLnBrk="1" hangingPunct="0">
        <a:lnSpc>
          <a:spcPct val="130000"/>
        </a:lnSpc>
        <a:spcBef>
          <a:spcPct val="20000"/>
        </a:spcBef>
        <a:spcAft>
          <a:spcPct val="0"/>
        </a:spcAft>
        <a:defRPr kumimoji="1" lang="ko-KR" altLang="en-US" sz="1300" b="1" dirty="0">
          <a:solidFill>
            <a:srgbClr val="11111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819150" indent="-285750" algn="l" rtl="0" eaLnBrk="0" fontAlgn="base" latinLnBrk="1" hangingPunct="0">
        <a:lnSpc>
          <a:spcPct val="130000"/>
        </a:lnSpc>
        <a:spcBef>
          <a:spcPct val="20000"/>
        </a:spcBef>
        <a:spcAft>
          <a:spcPct val="0"/>
        </a:spcAft>
        <a:buChar char="–"/>
        <a:defRPr kumimoji="1" sz="1400" b="1">
          <a:solidFill>
            <a:srgbClr val="111111"/>
          </a:solidFill>
          <a:latin typeface="+mn-lt"/>
          <a:ea typeface="+mn-ea"/>
        </a:defRPr>
      </a:lvl2pPr>
      <a:lvl3pPr marL="1227138" indent="-228600" algn="l" rtl="0" eaLnBrk="0" fontAlgn="base" latinLnBrk="1" hangingPunct="0">
        <a:lnSpc>
          <a:spcPct val="130000"/>
        </a:lnSpc>
        <a:spcBef>
          <a:spcPct val="20000"/>
        </a:spcBef>
        <a:spcAft>
          <a:spcPct val="0"/>
        </a:spcAft>
        <a:buChar char="•"/>
        <a:defRPr kumimoji="1" sz="1400" b="1">
          <a:solidFill>
            <a:srgbClr val="111111"/>
          </a:solidFill>
          <a:latin typeface="+mn-lt"/>
          <a:ea typeface="+mn-ea"/>
        </a:defRPr>
      </a:lvl3pPr>
      <a:lvl4pPr marL="1635125" indent="-228600" algn="l" rtl="0" eaLnBrk="0" fontAlgn="base" latinLnBrk="1" hangingPunct="0">
        <a:lnSpc>
          <a:spcPct val="130000"/>
        </a:lnSpc>
        <a:spcBef>
          <a:spcPct val="20000"/>
        </a:spcBef>
        <a:spcAft>
          <a:spcPct val="0"/>
        </a:spcAft>
        <a:buChar char="–"/>
        <a:defRPr kumimoji="1" sz="1400" b="1">
          <a:solidFill>
            <a:srgbClr val="11111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lnSpc>
          <a:spcPct val="130000"/>
        </a:lnSpc>
        <a:spcBef>
          <a:spcPct val="20000"/>
        </a:spcBef>
        <a:spcAft>
          <a:spcPct val="0"/>
        </a:spcAft>
        <a:buChar char="»"/>
        <a:defRPr kumimoji="1" sz="1400" b="1">
          <a:solidFill>
            <a:srgbClr val="111111"/>
          </a:solidFill>
          <a:latin typeface="+mn-lt"/>
          <a:ea typeface="+mn-ea"/>
        </a:defRPr>
      </a:lvl5pPr>
      <a:lvl6pPr marL="2514600" indent="-228600" algn="l" rtl="0" fontAlgn="base" latinLnBrk="1">
        <a:lnSpc>
          <a:spcPct val="130000"/>
        </a:lnSpc>
        <a:spcBef>
          <a:spcPct val="20000"/>
        </a:spcBef>
        <a:spcAft>
          <a:spcPct val="0"/>
        </a:spcAft>
        <a:defRPr kumimoji="1" sz="1400" b="1">
          <a:solidFill>
            <a:srgbClr val="111111"/>
          </a:solidFill>
          <a:latin typeface="+mn-lt"/>
          <a:ea typeface="+mn-ea"/>
        </a:defRPr>
      </a:lvl6pPr>
      <a:lvl7pPr marL="2971800" indent="-228600" algn="l" rtl="0" fontAlgn="base" latinLnBrk="1">
        <a:lnSpc>
          <a:spcPct val="130000"/>
        </a:lnSpc>
        <a:spcBef>
          <a:spcPct val="20000"/>
        </a:spcBef>
        <a:spcAft>
          <a:spcPct val="0"/>
        </a:spcAft>
        <a:defRPr kumimoji="1" sz="1400" b="1">
          <a:solidFill>
            <a:srgbClr val="111111"/>
          </a:solidFill>
          <a:latin typeface="+mn-lt"/>
          <a:ea typeface="+mn-ea"/>
        </a:defRPr>
      </a:lvl7pPr>
      <a:lvl8pPr marL="3429000" indent="-228600" algn="l" rtl="0" fontAlgn="base" latinLnBrk="1">
        <a:lnSpc>
          <a:spcPct val="130000"/>
        </a:lnSpc>
        <a:spcBef>
          <a:spcPct val="20000"/>
        </a:spcBef>
        <a:spcAft>
          <a:spcPct val="0"/>
        </a:spcAft>
        <a:defRPr kumimoji="1" sz="1400" b="1">
          <a:solidFill>
            <a:srgbClr val="111111"/>
          </a:solidFill>
          <a:latin typeface="+mn-lt"/>
          <a:ea typeface="+mn-ea"/>
        </a:defRPr>
      </a:lvl8pPr>
      <a:lvl9pPr marL="3886200" indent="-228600" algn="l" rtl="0" fontAlgn="base" latinLnBrk="1">
        <a:lnSpc>
          <a:spcPct val="130000"/>
        </a:lnSpc>
        <a:spcBef>
          <a:spcPct val="20000"/>
        </a:spcBef>
        <a:spcAft>
          <a:spcPct val="0"/>
        </a:spcAft>
        <a:defRPr kumimoji="1" sz="1400" b="1">
          <a:solidFill>
            <a:srgbClr val="11111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16" name="Group 6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838767"/>
              </p:ext>
            </p:extLst>
          </p:nvPr>
        </p:nvGraphicFramePr>
        <p:xfrm>
          <a:off x="1209675" y="1052736"/>
          <a:ext cx="7486650" cy="2019298"/>
        </p:xfrm>
        <a:graphic>
          <a:graphicData uri="http://schemas.openxmlformats.org/drawingml/2006/table">
            <a:tbl>
              <a:tblPr/>
              <a:tblGrid>
                <a:gridCol w="9038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24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027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574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23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버전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작성일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변경 내용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작성자</a:t>
                      </a: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3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1.0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2023.04.11</a:t>
                      </a: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초기작성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김진영</a:t>
                      </a: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2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2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2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2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" name="모서리가 둥근 직사각형 16"/>
          <p:cNvSpPr/>
          <p:nvPr/>
        </p:nvSpPr>
        <p:spPr bwMode="auto">
          <a:xfrm>
            <a:off x="1221645" y="764580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문서 개정 이력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전체 선택 기능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 Display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한 기능을 모두 선택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  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할 수 있다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 startAt="2"/>
              <a:defRPr/>
            </a:pP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개별 선택 기능  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 </a:t>
            </a:r>
            <a:r>
              <a:rPr lang="ko-KR" altLang="en-US" b="0" kern="10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건 별로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선택을 할 수 있다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3. SAP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출고 </a:t>
            </a:r>
            <a:r>
              <a:rPr lang="ko-KR" altLang="en-US" b="0" kern="10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기능 </a:t>
            </a:r>
            <a:r>
              <a:rPr lang="ko-KR" altLang="en-US" b="0" kern="10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선택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– </a:t>
            </a:r>
            <a:r>
              <a:rPr lang="ko-KR" altLang="en-US" b="0" kern="10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사용하지 않음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4. </a:t>
            </a:r>
            <a:r>
              <a:rPr lang="ko-KR" altLang="en-US" b="0" kern="10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입고처리 시 처리된 출고 자재문서 번호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.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5. </a:t>
            </a:r>
            <a:r>
              <a:rPr lang="ko-KR" altLang="en-US" b="0" kern="10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입고 처리 시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STO </a:t>
            </a:r>
            <a:r>
              <a:rPr lang="ko-KR" altLang="en-US" b="0" kern="10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문서에 대한 출고가 자동으로 처리가 된 후 입고처리가 됨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6.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입고 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(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Mall </a:t>
            </a:r>
            <a:r>
              <a:rPr lang="ko-KR" altLang="en-US" b="0" kern="10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창고 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)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결과에 </a:t>
            </a:r>
            <a:r>
              <a:rPr lang="ko-KR" altLang="en-US" b="0" kern="10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대한 </a:t>
            </a:r>
            <a:r>
              <a:rPr lang="ko-KR" altLang="en-US" b="0" kern="10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문서번호가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생긴다  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  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      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Aft>
                <a:spcPts val="0"/>
              </a:spcAft>
              <a:defRPr/>
            </a:pP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7, 8 </a:t>
            </a:r>
            <a:r>
              <a:rPr lang="ko-KR" altLang="en-US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번  정상적으로 </a:t>
            </a: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SAP </a:t>
            </a:r>
            <a:r>
              <a:rPr lang="ko-KR" altLang="en-US" sz="1100" b="0" kern="10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에서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7000</a:t>
            </a:r>
            <a:r>
              <a:rPr lang="ko-KR" altLang="en-US" sz="1100" b="0" kern="10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ko-KR" altLang="en-US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출고  </a:t>
            </a: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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Mall</a:t>
            </a:r>
            <a:r>
              <a:rPr lang="ko-KR" altLang="en-US" sz="1100" b="0" kern="10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입고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(6000)</a:t>
            </a:r>
            <a:r>
              <a:rPr lang="ko-KR" altLang="en-US" sz="1100" b="0" kern="10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ko-KR" altLang="en-US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처리가 이루어 졌다면</a:t>
            </a: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,  </a:t>
            </a:r>
            <a:r>
              <a:rPr lang="ko-KR" altLang="en-US" sz="1100" b="0" kern="10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상태 </a:t>
            </a:r>
            <a:r>
              <a:rPr lang="ko-KR" altLang="en-US" sz="1100" b="0" kern="10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표시자가 </a:t>
            </a: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“</a:t>
            </a:r>
            <a:r>
              <a:rPr lang="ko-KR" altLang="en-US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녹색</a:t>
            </a: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＂</a:t>
            </a:r>
            <a:r>
              <a:rPr lang="ko-KR" altLang="en-US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으로 변경이 된다</a:t>
            </a: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. </a:t>
            </a:r>
          </a:p>
          <a:p>
            <a:pPr algn="just">
              <a:spcAft>
                <a:spcPts val="0"/>
              </a:spcAft>
              <a:defRPr/>
            </a:pPr>
            <a:endParaRPr lang="en-US" altLang="ko-KR" sz="1100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Aft>
                <a:spcPts val="0"/>
              </a:spcAft>
              <a:defRPr/>
            </a:pP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※  CJ</a:t>
            </a:r>
            <a:r>
              <a:rPr lang="ko-KR" altLang="en-US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의 처리 결과를 </a:t>
            </a: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I/F </a:t>
            </a:r>
            <a:r>
              <a:rPr lang="ko-KR" altLang="en-US" sz="1100" b="0" kern="10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받아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SAP</a:t>
            </a:r>
            <a:r>
              <a:rPr lang="ko-KR" altLang="en-US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에서 처리하여 재고의 </a:t>
            </a: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Balance</a:t>
            </a:r>
            <a:r>
              <a:rPr lang="ko-KR" altLang="en-US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를 맞춘다</a:t>
            </a: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 </a:t>
            </a:r>
            <a:endParaRPr lang="en-US" altLang="ko-KR" sz="1100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23" name="표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640211"/>
              </p:ext>
            </p:extLst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082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03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965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반환 창고 재고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 Mall </a:t>
                      </a:r>
                      <a:r>
                        <a:rPr kumimoji="1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창고 재고 이관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ZSD2M0030N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t="7348" r="20919" b="38367"/>
          <a:stretch/>
        </p:blipFill>
        <p:spPr>
          <a:xfrm>
            <a:off x="487711" y="1844824"/>
            <a:ext cx="6120680" cy="30243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Oval 14"/>
          <p:cNvSpPr>
            <a:spLocks noChangeArrowheads="1"/>
          </p:cNvSpPr>
          <p:nvPr/>
        </p:nvSpPr>
        <p:spPr bwMode="auto">
          <a:xfrm>
            <a:off x="2143894" y="2962014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sp>
        <p:nvSpPr>
          <p:cNvPr id="29" name="Oval 14"/>
          <p:cNvSpPr>
            <a:spLocks noChangeArrowheads="1"/>
          </p:cNvSpPr>
          <p:nvPr/>
        </p:nvSpPr>
        <p:spPr bwMode="auto">
          <a:xfrm>
            <a:off x="611931" y="3065097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sp>
        <p:nvSpPr>
          <p:cNvPr id="30" name="Oval 14"/>
          <p:cNvSpPr>
            <a:spLocks noChangeArrowheads="1"/>
          </p:cNvSpPr>
          <p:nvPr/>
        </p:nvSpPr>
        <p:spPr bwMode="auto">
          <a:xfrm>
            <a:off x="1230886" y="3065097"/>
            <a:ext cx="157629" cy="17468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7</a:t>
            </a:r>
          </a:p>
        </p:txBody>
      </p:sp>
      <p:sp>
        <p:nvSpPr>
          <p:cNvPr id="31" name="Oval 14"/>
          <p:cNvSpPr>
            <a:spLocks noChangeArrowheads="1"/>
          </p:cNvSpPr>
          <p:nvPr/>
        </p:nvSpPr>
        <p:spPr bwMode="auto">
          <a:xfrm>
            <a:off x="1542924" y="3065097"/>
            <a:ext cx="157629" cy="17468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8</a:t>
            </a:r>
          </a:p>
        </p:txBody>
      </p:sp>
      <p:sp>
        <p:nvSpPr>
          <p:cNvPr id="32" name="Oval 14"/>
          <p:cNvSpPr>
            <a:spLocks noChangeArrowheads="1"/>
          </p:cNvSpPr>
          <p:nvPr/>
        </p:nvSpPr>
        <p:spPr bwMode="auto">
          <a:xfrm>
            <a:off x="4218512" y="3065097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</a:p>
        </p:txBody>
      </p:sp>
      <p:sp>
        <p:nvSpPr>
          <p:cNvPr id="37" name="Oval 14"/>
          <p:cNvSpPr>
            <a:spLocks noChangeArrowheads="1"/>
          </p:cNvSpPr>
          <p:nvPr/>
        </p:nvSpPr>
        <p:spPr bwMode="auto">
          <a:xfrm>
            <a:off x="5260089" y="3065097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6</a:t>
            </a:r>
          </a:p>
        </p:txBody>
      </p:sp>
      <p:sp>
        <p:nvSpPr>
          <p:cNvPr id="38" name="Oval 14"/>
          <p:cNvSpPr>
            <a:spLocks noChangeArrowheads="1"/>
          </p:cNvSpPr>
          <p:nvPr/>
        </p:nvSpPr>
        <p:spPr bwMode="auto">
          <a:xfrm>
            <a:off x="2016812" y="2135061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2415003" y="2131863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9689" y="1196752"/>
            <a:ext cx="5472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7</a:t>
            </a:r>
            <a:r>
              <a:rPr lang="en-US" altLang="ko-KR" dirty="0" smtClean="0"/>
              <a:t>. </a:t>
            </a:r>
            <a:r>
              <a:rPr lang="ko-KR" altLang="en-US"/>
              <a:t>반환 </a:t>
            </a:r>
            <a:r>
              <a:rPr lang="ko-KR" altLang="en-US" smtClean="0"/>
              <a:t>창고 재고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/>
              <a:t> </a:t>
            </a:r>
            <a:r>
              <a:rPr lang="en-US" altLang="ko-KR" dirty="0" smtClean="0"/>
              <a:t>Mall </a:t>
            </a:r>
            <a:r>
              <a:rPr lang="ko-KR" altLang="en-US" smtClean="0"/>
              <a:t>창고 </a:t>
            </a:r>
            <a:r>
              <a:rPr lang="ko-KR" altLang="en-US" smtClean="0"/>
              <a:t>이관</a:t>
            </a:r>
            <a:r>
              <a:rPr lang="en-US" altLang="ko-KR" dirty="0" smtClean="0"/>
              <a:t> </a:t>
            </a:r>
            <a:r>
              <a:rPr lang="ko-KR" altLang="en-US" smtClean="0"/>
              <a:t>정보의 </a:t>
            </a:r>
            <a:r>
              <a:rPr lang="en-US" altLang="ko-KR" dirty="0" smtClean="0"/>
              <a:t>CJ </a:t>
            </a:r>
            <a:r>
              <a:rPr lang="ko-KR" altLang="en-US" smtClean="0"/>
              <a:t>결과 값 수신 </a:t>
            </a:r>
            <a:r>
              <a:rPr lang="en-US" altLang="ko-KR" dirty="0" smtClean="0"/>
              <a:t>– </a:t>
            </a:r>
            <a:r>
              <a:rPr lang="ko-KR" altLang="en-US" smtClean="0"/>
              <a:t>입고</a:t>
            </a:r>
            <a:r>
              <a:rPr lang="ko-KR" altLang="en-US" smtClean="0"/>
              <a:t>처리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0317540"/>
      </p:ext>
    </p:extLst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3198813" y="2781301"/>
            <a:ext cx="3611562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0" rIns="1800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latin typeface="맑은 고딕" pitchFamily="50" charset="-127"/>
                <a:ea typeface="맑은 고딕" pitchFamily="50" charset="-127"/>
              </a:rPr>
              <a:t>End of material</a:t>
            </a:r>
          </a:p>
        </p:txBody>
      </p:sp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oup 6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878399"/>
              </p:ext>
            </p:extLst>
          </p:nvPr>
        </p:nvGraphicFramePr>
        <p:xfrm>
          <a:off x="5056188" y="4622801"/>
          <a:ext cx="4576762" cy="1776617"/>
        </p:xfrm>
        <a:graphic>
          <a:graphicData uri="http://schemas.openxmlformats.org/drawingml/2006/table">
            <a:tbl>
              <a:tblPr/>
              <a:tblGrid>
                <a:gridCol w="4720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384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662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70769"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단계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트랜잭션 코드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트랜잭션 명 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–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 명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6961"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1</a:t>
                      </a: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ZSD2M0030N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F&amp;N </a:t>
                      </a:r>
                      <a:r>
                        <a:rPr kumimoji="1" lang="ko-KR" altLang="en-US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반환재고 </a:t>
                      </a: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Mall </a:t>
                      </a:r>
                      <a:r>
                        <a:rPr kumimoji="1" lang="ko-KR" altLang="en-US" sz="11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창고로 이관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3295"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3295"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3295"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3" name="모서리가 둥근 직사각형 32"/>
          <p:cNvSpPr/>
          <p:nvPr/>
        </p:nvSpPr>
        <p:spPr bwMode="auto">
          <a:xfrm>
            <a:off x="343694" y="1844824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프로세스 설명</a:t>
            </a:r>
          </a:p>
        </p:txBody>
      </p:sp>
      <p:sp>
        <p:nvSpPr>
          <p:cNvPr id="34" name="모서리가 둥근 직사각형 33"/>
          <p:cNvSpPr/>
          <p:nvPr/>
        </p:nvSpPr>
        <p:spPr bwMode="auto">
          <a:xfrm>
            <a:off x="5063970" y="1844824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선행 단계</a:t>
            </a:r>
          </a:p>
        </p:txBody>
      </p:sp>
      <p:sp>
        <p:nvSpPr>
          <p:cNvPr id="35" name="모서리가 둥근 직사각형 34"/>
          <p:cNvSpPr/>
          <p:nvPr/>
        </p:nvSpPr>
        <p:spPr bwMode="auto">
          <a:xfrm>
            <a:off x="5063970" y="3140968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후행 단계</a:t>
            </a:r>
          </a:p>
        </p:txBody>
      </p:sp>
      <p:sp>
        <p:nvSpPr>
          <p:cNvPr id="36" name="모서리가 둥근 직사각형 35"/>
          <p:cNvSpPr/>
          <p:nvPr/>
        </p:nvSpPr>
        <p:spPr bwMode="auto">
          <a:xfrm>
            <a:off x="5063970" y="4337823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트랜잭션</a:t>
            </a:r>
          </a:p>
        </p:txBody>
      </p:sp>
      <p:sp>
        <p:nvSpPr>
          <p:cNvPr id="37" name="모서리가 접힌 도형 36"/>
          <p:cNvSpPr/>
          <p:nvPr/>
        </p:nvSpPr>
        <p:spPr bwMode="auto">
          <a:xfrm>
            <a:off x="344488" y="2120900"/>
            <a:ext cx="4608512" cy="2028825"/>
          </a:xfrm>
          <a:prstGeom prst="foldedCorner">
            <a:avLst>
              <a:gd name="adj" fmla="val 7407"/>
            </a:avLst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28600" indent="-228600">
              <a:buAutoNum type="arabicPeriod"/>
              <a:defRPr/>
            </a:pPr>
            <a:r>
              <a:rPr lang="ko-KR" altLang="en-US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반환 </a:t>
            </a:r>
            <a:r>
              <a:rPr lang="en-US" altLang="ko-KR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( Mall &amp; POS) </a:t>
            </a:r>
            <a:r>
              <a:rPr lang="ko-KR" altLang="en-US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의 반품재고는 반환창고 </a:t>
            </a:r>
            <a:r>
              <a:rPr lang="en-US" altLang="ko-KR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( 7000 ) </a:t>
            </a:r>
            <a:r>
              <a:rPr lang="ko-KR" altLang="en-US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입고</a:t>
            </a:r>
            <a:endParaRPr lang="en-US" altLang="ko-KR" b="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sym typeface="Wingdings" panose="05000000000000000000" pitchFamily="2" charset="2"/>
            </a:endParaRPr>
          </a:p>
          <a:p>
            <a:pPr>
              <a:defRPr/>
            </a:pPr>
            <a:r>
              <a:rPr lang="en-US" altLang="ko-KR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    </a:t>
            </a:r>
            <a:r>
              <a:rPr lang="ko-KR" altLang="en-US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까지는 가용재고로 관리 한다</a:t>
            </a:r>
            <a:endParaRPr lang="en-US" altLang="ko-KR" b="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sym typeface="Wingdings" panose="05000000000000000000" pitchFamily="2" charset="2"/>
            </a:endParaRPr>
          </a:p>
          <a:p>
            <a:pPr>
              <a:defRPr/>
            </a:pPr>
            <a:endParaRPr lang="en-US" altLang="ko-KR" b="0" dirty="0">
              <a:latin typeface="맑은 고딕" pitchFamily="50" charset="-127"/>
              <a:ea typeface="맑은 고딕" pitchFamily="50" charset="-127"/>
              <a:sym typeface="Wingdings" panose="05000000000000000000" pitchFamily="2" charset="2"/>
            </a:endParaRPr>
          </a:p>
          <a:p>
            <a:pPr marL="228600" indent="-228600">
              <a:buAutoNum type="arabicPeriod" startAt="2"/>
              <a:defRPr/>
            </a:pPr>
            <a:r>
              <a:rPr lang="ko-KR" altLang="en-US" b="0" dirty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반환 재고를 근거로 하여  양품 판정 및 정상 판매가 가능한</a:t>
            </a:r>
            <a:endParaRPr lang="en-US" altLang="ko-KR" b="0" dirty="0">
              <a:latin typeface="맑은 고딕" pitchFamily="50" charset="-127"/>
              <a:ea typeface="맑은 고딕" pitchFamily="50" charset="-127"/>
              <a:sym typeface="Wingdings" panose="05000000000000000000" pitchFamily="2" charset="2"/>
            </a:endParaRPr>
          </a:p>
          <a:p>
            <a:pPr>
              <a:defRPr/>
            </a:pPr>
            <a:r>
              <a:rPr lang="en-US" altLang="ko-KR" b="0" dirty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    </a:t>
            </a:r>
            <a:r>
              <a:rPr lang="ko-KR" altLang="en-US" b="0" dirty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제품을 </a:t>
            </a:r>
            <a:r>
              <a:rPr lang="ko-KR" altLang="en-US" b="0" dirty="0" err="1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백암</a:t>
            </a:r>
            <a:r>
              <a:rPr lang="ko-KR" altLang="en-US" b="0" dirty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 </a:t>
            </a:r>
            <a:r>
              <a:rPr lang="ko-KR" altLang="en-US" b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센터의 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Mall </a:t>
            </a:r>
            <a:r>
              <a:rPr lang="ko-KR" altLang="en-US" b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창고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( 6000 </a:t>
            </a:r>
            <a:r>
              <a:rPr lang="en-US" altLang="ko-KR" b="0" dirty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) </a:t>
            </a:r>
            <a:r>
              <a:rPr lang="ko-KR" altLang="en-US" b="0" dirty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으로 이관처리</a:t>
            </a:r>
            <a:endParaRPr lang="en-US" altLang="ko-KR" b="0" dirty="0">
              <a:latin typeface="맑은 고딕" pitchFamily="50" charset="-127"/>
              <a:ea typeface="맑은 고딕" pitchFamily="50" charset="-127"/>
              <a:sym typeface="Wingdings" panose="05000000000000000000" pitchFamily="2" charset="2"/>
            </a:endParaRPr>
          </a:p>
          <a:p>
            <a:pPr>
              <a:defRPr/>
            </a:pPr>
            <a:r>
              <a:rPr lang="en-US" altLang="ko-KR" b="0" dirty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   </a:t>
            </a:r>
          </a:p>
          <a:p>
            <a:pPr>
              <a:defRPr/>
            </a:pPr>
            <a:endParaRPr lang="en-US" altLang="ko-KR" b="0" dirty="0">
              <a:latin typeface="맑은 고딕" pitchFamily="50" charset="-127"/>
              <a:ea typeface="맑은 고딕" pitchFamily="50" charset="-127"/>
              <a:sym typeface="Wingdings" panose="05000000000000000000" pitchFamily="2" charset="2"/>
            </a:endParaRPr>
          </a:p>
          <a:p>
            <a:pPr>
              <a:defRPr/>
            </a:pPr>
            <a:r>
              <a:rPr lang="en-US" altLang="ko-KR" b="0" dirty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3. Mall</a:t>
            </a:r>
            <a:r>
              <a:rPr lang="ko-KR" altLang="en-US" b="0" dirty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의 모두 반품 </a:t>
            </a:r>
            <a:r>
              <a:rPr lang="en-US" altLang="ko-KR" b="0" dirty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/ </a:t>
            </a:r>
            <a:r>
              <a:rPr lang="ko-KR" altLang="en-US" b="0" dirty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반환 </a:t>
            </a:r>
            <a:r>
              <a:rPr lang="ko-KR" altLang="en-US" b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재고는 </a:t>
            </a:r>
            <a:r>
              <a:rPr lang="ko-KR" altLang="en-US" b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반환 창고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(7000)</a:t>
            </a:r>
            <a:r>
              <a:rPr lang="ko-KR" altLang="en-US" b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로 </a:t>
            </a:r>
            <a:endParaRPr lang="en-US" altLang="ko-KR" b="0" dirty="0">
              <a:latin typeface="맑은 고딕" pitchFamily="50" charset="-127"/>
              <a:ea typeface="맑은 고딕" pitchFamily="50" charset="-127"/>
              <a:sym typeface="Wingdings" panose="05000000000000000000" pitchFamily="2" charset="2"/>
            </a:endParaRPr>
          </a:p>
          <a:p>
            <a:pPr>
              <a:defRPr/>
            </a:pPr>
            <a:r>
              <a:rPr lang="en-US" altLang="ko-KR" b="0" dirty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   </a:t>
            </a:r>
            <a:r>
              <a:rPr lang="ko-KR" altLang="en-US" b="0" dirty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집결 시킨 後  물류 담당자의 판정에 의해 재 판매여부 결정</a:t>
            </a:r>
            <a:endParaRPr lang="en-US" altLang="ko-KR" b="0" dirty="0"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endParaRPr lang="en-US" altLang="ko-KR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모서리가 접힌 도형 37"/>
          <p:cNvSpPr/>
          <p:nvPr/>
        </p:nvSpPr>
        <p:spPr bwMode="auto">
          <a:xfrm>
            <a:off x="5064125" y="2120900"/>
            <a:ext cx="4568825" cy="831850"/>
          </a:xfrm>
          <a:prstGeom prst="foldedCorner">
            <a:avLst>
              <a:gd name="adj" fmla="val 17263"/>
            </a:avLst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28600" indent="-228600">
              <a:buAutoNum type="arabicPeriod"/>
              <a:defRPr/>
            </a:pPr>
            <a:r>
              <a:rPr lang="ko-KR" altLang="en-US" b="0" dirty="0">
                <a:latin typeface="맑은 고딕" pitchFamily="50" charset="-127"/>
                <a:ea typeface="맑은 고딕" pitchFamily="50" charset="-127"/>
              </a:rPr>
              <a:t>폐기 대기 창고 이관  </a:t>
            </a:r>
            <a:r>
              <a:rPr lang="en-US" altLang="ko-KR" b="0" dirty="0">
                <a:latin typeface="맑은 고딕" pitchFamily="50" charset="-127"/>
                <a:ea typeface="맑은 고딕" pitchFamily="50" charset="-127"/>
              </a:rPr>
              <a:t>( 7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</a:rPr>
              <a:t>000 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 6000 </a:t>
            </a:r>
            <a:r>
              <a:rPr lang="en-US" altLang="ko-KR" b="0" dirty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)</a:t>
            </a:r>
          </a:p>
          <a:p>
            <a:pPr>
              <a:defRPr/>
            </a:pPr>
            <a:r>
              <a:rPr lang="en-US" altLang="ko-KR" b="0" dirty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    T-CODE : ZSD2M0150N</a:t>
            </a:r>
            <a:endParaRPr lang="en-US" altLang="ko-KR" b="0" dirty="0"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</a:rPr>
              <a:t>    </a:t>
            </a:r>
            <a:endParaRPr lang="en-US" altLang="ko-KR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모서리가 접힌 도형 38"/>
          <p:cNvSpPr/>
          <p:nvPr/>
        </p:nvSpPr>
        <p:spPr bwMode="auto">
          <a:xfrm>
            <a:off x="5064125" y="3416300"/>
            <a:ext cx="4568825" cy="733425"/>
          </a:xfrm>
          <a:prstGeom prst="foldedCorner">
            <a:avLst>
              <a:gd name="adj" fmla="val 17263"/>
            </a:avLst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altLang="ko-KR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" name="모서리가 둥근 직사각형 39"/>
          <p:cNvSpPr/>
          <p:nvPr/>
        </p:nvSpPr>
        <p:spPr bwMode="auto">
          <a:xfrm>
            <a:off x="343694" y="4337823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이것만은 꼭 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!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" name="Oval 14"/>
          <p:cNvSpPr>
            <a:spLocks noChangeArrowheads="1"/>
          </p:cNvSpPr>
          <p:nvPr/>
        </p:nvSpPr>
        <p:spPr bwMode="auto">
          <a:xfrm>
            <a:off x="1539320" y="4317930"/>
            <a:ext cx="303290" cy="22266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defTabSz="7620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defTabSz="7620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defTabSz="7620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defTabSz="7620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+1</a:t>
            </a:r>
          </a:p>
        </p:txBody>
      </p:sp>
      <p:sp>
        <p:nvSpPr>
          <p:cNvPr id="42" name="모서리가 접힌 도형 41"/>
          <p:cNvSpPr/>
          <p:nvPr/>
        </p:nvSpPr>
        <p:spPr bwMode="auto">
          <a:xfrm>
            <a:off x="344488" y="4611688"/>
            <a:ext cx="4608512" cy="1990725"/>
          </a:xfrm>
          <a:prstGeom prst="foldedCorner">
            <a:avLst>
              <a:gd name="adj" fmla="val 7407"/>
            </a:avLst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altLang="ko-KR" b="0" dirty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1. </a:t>
            </a:r>
            <a:r>
              <a:rPr lang="ko-KR" altLang="en-US" b="0" dirty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물류 담당자가  반환 입고된 재고를 가지고</a:t>
            </a:r>
            <a:r>
              <a:rPr lang="en-US" altLang="ko-KR" b="0" dirty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, </a:t>
            </a:r>
            <a:r>
              <a:rPr lang="ko-KR" altLang="en-US" b="0" dirty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정상 제품과</a:t>
            </a:r>
            <a:endParaRPr lang="en-US" altLang="ko-KR" b="0" dirty="0">
              <a:latin typeface="맑은 고딕" pitchFamily="50" charset="-127"/>
              <a:ea typeface="맑은 고딕" pitchFamily="50" charset="-127"/>
              <a:sym typeface="Wingdings" panose="05000000000000000000" pitchFamily="2" charset="2"/>
            </a:endParaRPr>
          </a:p>
          <a:p>
            <a:pPr>
              <a:defRPr/>
            </a:pPr>
            <a:r>
              <a:rPr lang="en-US" altLang="ko-KR" b="0" dirty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    </a:t>
            </a:r>
            <a:r>
              <a:rPr lang="ko-KR" altLang="en-US" b="0" dirty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폐기대기 제품으로 구분을 한다</a:t>
            </a:r>
            <a:r>
              <a:rPr lang="en-US" altLang="ko-KR" b="0" dirty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.</a:t>
            </a:r>
          </a:p>
          <a:p>
            <a:pPr>
              <a:defRPr/>
            </a:pPr>
            <a:endParaRPr lang="en-US" altLang="ko-KR" b="0" dirty="0">
              <a:latin typeface="맑은 고딕" pitchFamily="50" charset="-127"/>
              <a:ea typeface="맑은 고딕" pitchFamily="50" charset="-127"/>
              <a:sym typeface="Wingdings" panose="05000000000000000000" pitchFamily="2" charset="2"/>
            </a:endParaRPr>
          </a:p>
          <a:p>
            <a:pPr>
              <a:defRPr/>
            </a:pP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2. </a:t>
            </a:r>
            <a:r>
              <a:rPr lang="ko-KR" altLang="en-US" b="0" dirty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정상제품으로 판명된 </a:t>
            </a:r>
            <a:r>
              <a:rPr lang="ko-KR" altLang="en-US" b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제품은 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Mall</a:t>
            </a:r>
            <a:r>
              <a:rPr lang="ko-KR" altLang="en-US" b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창고로 </a:t>
            </a:r>
            <a:r>
              <a:rPr lang="ko-KR" altLang="en-US" b="0" dirty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이관</a:t>
            </a:r>
            <a:r>
              <a:rPr lang="ko-KR" altLang="en-US" b="0" dirty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b="0" dirty="0"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r>
              <a:rPr lang="en-US" altLang="ko-KR" b="0" dirty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>
              <a:defRPr/>
            </a:pPr>
            <a:endParaRPr lang="en-US" altLang="ko-KR" b="0" dirty="0"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endParaRPr lang="en-US" altLang="ko-KR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2" name="Group 4">
            <a:extLst>
              <a:ext uri="{FF2B5EF4-FFF2-40B4-BE49-F238E27FC236}">
                <a16:creationId xmlns="" xmlns:a16="http://schemas.microsoft.com/office/drawing/2014/main" id="{84616ADD-8EF5-0B55-A0B1-F7DFB33B90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3024322"/>
              </p:ext>
            </p:extLst>
          </p:nvPr>
        </p:nvGraphicFramePr>
        <p:xfrm>
          <a:off x="344488" y="644525"/>
          <a:ext cx="9288461" cy="768364"/>
        </p:xfrm>
        <a:graphic>
          <a:graphicData uri="http://schemas.openxmlformats.org/drawingml/2006/table">
            <a:tbl>
              <a:tblPr/>
              <a:tblGrid>
                <a:gridCol w="8026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333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86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807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901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9019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6257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394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Level 1 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MM 3 </a:t>
                      </a: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물류관리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Level 3</a:t>
                      </a: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57200" marR="0" lvl="1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반환창고 </a:t>
                      </a: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Mall </a:t>
                      </a:r>
                      <a:r>
                        <a:rPr kumimoji="1" lang="ko-KR" altLang="en-US" sz="11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창고로 재고 </a:t>
                      </a: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이관 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작성자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검토자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작성일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94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Level 2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MM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3.1 </a:t>
                      </a: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재고관리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김진영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안성희</a:t>
                      </a: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2023.04.11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93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매뉴얼 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ID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MM04-01</a:t>
                      </a:r>
                      <a:endParaRPr kumimoji="1" lang="en-US" altLang="ko-KR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매뉴얼 명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3137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457200" marR="0" lvl="1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반환창고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Mall </a:t>
                      </a:r>
                      <a:r>
                        <a:rPr kumimoji="1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창고로 재고 이관 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3137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가는각진제목체" panose="02030600000101010101" pitchFamily="18" charset="-127"/>
                        <a:ea typeface="가는각진제목체" panose="02030600000101010101" pitchFamily="18" charset="-127"/>
                        <a:cs typeface="+mn-cs"/>
                      </a:endParaRPr>
                    </a:p>
                  </a:txBody>
                  <a:tcPr marL="58970" marR="58970" marT="10780" marB="10780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가는각진제목체" panose="02030600000101010101" pitchFamily="18" charset="-127"/>
                        <a:ea typeface="가는각진제목체" panose="02030600000101010101" pitchFamily="18" charset="-127"/>
                      </a:endParaRPr>
                    </a:p>
                  </a:txBody>
                  <a:tcPr marL="58970" marR="58970" marT="10780" marB="10780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가는각진제목체" panose="02030600000101010101" pitchFamily="18" charset="-127"/>
                        <a:ea typeface="가는각진제목체" panose="02030600000101010101" pitchFamily="18" charset="-127"/>
                      </a:endParaRPr>
                    </a:p>
                  </a:txBody>
                  <a:tcPr marL="58970" marR="58970" marT="10780" marB="10780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1. STO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생성 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Button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선택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※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재고 이관을 위해  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MM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기능의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재고이관 오더 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( STO )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을 만들기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위한 목적임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 startAt="2"/>
              <a:defRPr/>
            </a:pP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출고 저장위치는 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“7000” 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(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고객반환 창고 명 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)  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입고 </a:t>
            </a:r>
            <a:r>
              <a:rPr lang="ko-KR" altLang="en-US" b="0" kern="10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저장위치는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“6000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”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(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Mall</a:t>
            </a:r>
            <a:r>
              <a:rPr lang="ko-KR" altLang="en-US" b="0" kern="10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창고 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)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을 입력한다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 startAt="3"/>
              <a:defRPr/>
            </a:pP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실행 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Button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을 입력함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      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1313" y="1149644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02" y="1815257"/>
            <a:ext cx="6228783" cy="3197919"/>
          </a:xfrm>
          <a:prstGeom prst="rect">
            <a:avLst/>
          </a:prstGeom>
        </p:spPr>
      </p:pic>
      <p:pic>
        <p:nvPicPr>
          <p:cNvPr id="10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28600" indent="-228600" algn="just">
              <a:spcAft>
                <a:spcPts val="0"/>
              </a:spcAft>
              <a:buFontTx/>
              <a:buAutoNum type="arabicPeriod"/>
              <a:defRPr/>
            </a:pPr>
            <a:r>
              <a:rPr lang="ko-KR" altLang="en-US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해당 프로그램은 자동 실행을 하지 않고 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물류 담당의 </a:t>
            </a:r>
            <a:r>
              <a:rPr lang="ko-KR" altLang="en-US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업무 진행에 따라 처리 한다</a:t>
            </a:r>
            <a:endParaRPr lang="en-US" altLang="ko-KR" sz="1100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094083"/>
              </p:ext>
            </p:extLst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082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03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965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반환 창고 재고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 Mall </a:t>
                      </a:r>
                      <a:r>
                        <a:rPr kumimoji="1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창고 재고 이관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ZSD2M0030N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3694" y="1268760"/>
            <a:ext cx="504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/>
              <a:t>반환 </a:t>
            </a:r>
            <a:r>
              <a:rPr lang="ko-KR" altLang="en-US" smtClean="0"/>
              <a:t>창고 재고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/>
              <a:t> </a:t>
            </a:r>
            <a:r>
              <a:rPr lang="en-US" altLang="ko-KR" dirty="0" smtClean="0"/>
              <a:t>Mall </a:t>
            </a:r>
            <a:r>
              <a:rPr lang="ko-KR" altLang="en-US" smtClean="0"/>
              <a:t>창고 </a:t>
            </a:r>
            <a:r>
              <a:rPr lang="ko-KR" altLang="en-US" dirty="0"/>
              <a:t>이관을 위한  </a:t>
            </a:r>
            <a:r>
              <a:rPr lang="en-US" altLang="ko-KR" dirty="0"/>
              <a:t>STO </a:t>
            </a:r>
            <a:r>
              <a:rPr lang="ko-KR" altLang="en-US"/>
              <a:t>문서 </a:t>
            </a:r>
            <a:r>
              <a:rPr lang="ko-KR" altLang="en-US" smtClean="0"/>
              <a:t>생성 </a:t>
            </a:r>
            <a:r>
              <a:rPr lang="en-US" altLang="ko-KR" dirty="0" smtClean="0"/>
              <a:t>- </a:t>
            </a:r>
            <a:r>
              <a:rPr lang="ko-KR" altLang="en-US" smtClean="0"/>
              <a:t>조회화면 </a:t>
            </a:r>
            <a:endParaRPr lang="ko-KR" altLang="en-US" dirty="0"/>
          </a:p>
        </p:txBody>
      </p:sp>
      <p:sp>
        <p:nvSpPr>
          <p:cNvPr id="37" name="Oval 14"/>
          <p:cNvSpPr>
            <a:spLocks noChangeArrowheads="1"/>
          </p:cNvSpPr>
          <p:nvPr/>
        </p:nvSpPr>
        <p:spPr bwMode="auto">
          <a:xfrm>
            <a:off x="1785838" y="2557327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sp>
        <p:nvSpPr>
          <p:cNvPr id="38" name="Oval 14"/>
          <p:cNvSpPr>
            <a:spLocks noChangeArrowheads="1"/>
          </p:cNvSpPr>
          <p:nvPr/>
        </p:nvSpPr>
        <p:spPr bwMode="auto">
          <a:xfrm>
            <a:off x="1860057" y="3314753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sp>
        <p:nvSpPr>
          <p:cNvPr id="40" name="Oval 14"/>
          <p:cNvSpPr>
            <a:spLocks noChangeArrowheads="1"/>
          </p:cNvSpPr>
          <p:nvPr/>
        </p:nvSpPr>
        <p:spPr bwMode="auto">
          <a:xfrm>
            <a:off x="696927" y="2132856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66232732"/>
      </p:ext>
    </p:extLst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재고 이관 하고자 하는 제품을 선택 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2. </a:t>
            </a:r>
            <a:r>
              <a:rPr lang="ko-KR" altLang="en-US" b="0" kern="10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수량 </a:t>
            </a:r>
            <a:r>
              <a:rPr lang="ko-KR" altLang="en-US" b="0" kern="10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입력  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Mall </a:t>
            </a:r>
            <a:r>
              <a:rPr lang="ko-KR" altLang="en-US" b="0" kern="10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창고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(6000)</a:t>
            </a:r>
            <a:r>
              <a:rPr lang="ko-KR" altLang="en-US" b="0" kern="10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로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이관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하고자 하는 수량을 입력 한다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</a:t>
            </a:r>
            <a:r>
              <a:rPr lang="en-US" altLang="ko-KR" kern="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 </a:t>
            </a:r>
            <a:r>
              <a:rPr lang="ko-KR" altLang="en-US" kern="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창고재고수량을 초과 할 수 없다</a:t>
            </a:r>
            <a:endParaRPr lang="en-US" altLang="ko-KR" kern="1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3. </a:t>
            </a:r>
            <a:r>
              <a:rPr lang="ko-KR" altLang="en-US" kern="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납품 </a:t>
            </a:r>
            <a:r>
              <a:rPr lang="ko-KR" altLang="en-US" kern="100" dirty="0" err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요청일은</a:t>
            </a:r>
            <a:r>
              <a:rPr lang="ko-KR" altLang="en-US" kern="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kern="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System </a:t>
            </a:r>
            <a:r>
              <a:rPr lang="ko-KR" altLang="en-US" kern="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상 </a:t>
            </a:r>
            <a:r>
              <a:rPr lang="en-US" altLang="ko-KR" kern="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“D+1”</a:t>
            </a:r>
            <a:r>
              <a:rPr lang="ko-KR" altLang="en-US" kern="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로</a:t>
            </a:r>
            <a:endParaRPr lang="en-US" altLang="ko-KR" kern="1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자동 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Display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되지만 </a:t>
            </a:r>
            <a:r>
              <a:rPr lang="ko-KR" altLang="en-US" kern="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필요할 경우</a:t>
            </a:r>
            <a:endParaRPr lang="en-US" altLang="ko-KR" kern="1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</a:t>
            </a:r>
            <a:r>
              <a:rPr lang="ko-KR" altLang="en-US" kern="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변경할 수 있다  </a:t>
            </a:r>
            <a:endParaRPr lang="en-US" altLang="ko-KR" kern="1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ex ) 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금요일 오후 작업의 경우 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   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월요일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도착 등등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……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4. </a:t>
            </a:r>
            <a:r>
              <a:rPr lang="ko-KR" altLang="en-US" b="0" kern="10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재고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이전 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STO </a:t>
            </a:r>
            <a:r>
              <a:rPr lang="ko-KR" altLang="en-US" b="0" kern="10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문서</a:t>
            </a:r>
            <a:r>
              <a:rPr lang="ko-KR" altLang="en-US" b="0" kern="10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를</a:t>
            </a:r>
            <a:r>
              <a:rPr lang="ko-KR" altLang="en-US" b="0" kern="10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생성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 startAt="6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 startAt="6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</a:t>
            </a:r>
            <a:endParaRPr lang="en-US" altLang="ko-KR" b="0" kern="1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      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Aft>
                <a:spcPts val="0"/>
              </a:spcAft>
              <a:defRPr/>
            </a:pP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    </a:t>
            </a:r>
            <a:endParaRPr lang="en-US" altLang="ko-KR" sz="1100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20" name="표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989808"/>
              </p:ext>
            </p:extLst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082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03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965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반환 창고 재고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 Mall </a:t>
                      </a:r>
                      <a:r>
                        <a:rPr kumimoji="1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창고 재고 이관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ZSD2M0030N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257" y="1916831"/>
            <a:ext cx="6292797" cy="2096007"/>
          </a:xfrm>
          <a:prstGeom prst="rect">
            <a:avLst/>
          </a:prstGeom>
        </p:spPr>
      </p:pic>
      <p:sp>
        <p:nvSpPr>
          <p:cNvPr id="30" name="Oval 14"/>
          <p:cNvSpPr>
            <a:spLocks noChangeArrowheads="1"/>
          </p:cNvSpPr>
          <p:nvPr/>
        </p:nvSpPr>
        <p:spPr bwMode="auto">
          <a:xfrm>
            <a:off x="487710" y="3110302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sp>
        <p:nvSpPr>
          <p:cNvPr id="38" name="Oval 14"/>
          <p:cNvSpPr>
            <a:spLocks noChangeArrowheads="1"/>
          </p:cNvSpPr>
          <p:nvPr/>
        </p:nvSpPr>
        <p:spPr bwMode="auto">
          <a:xfrm>
            <a:off x="2791966" y="2966286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en-US" altLang="ko-KR" sz="11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6378753" y="3038294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lang="en-US" altLang="ko-KR" sz="11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" name="Oval 14"/>
          <p:cNvSpPr>
            <a:spLocks noChangeArrowheads="1"/>
          </p:cNvSpPr>
          <p:nvPr/>
        </p:nvSpPr>
        <p:spPr bwMode="auto">
          <a:xfrm>
            <a:off x="640043" y="2246207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endParaRPr lang="en-US" altLang="ko-KR" sz="11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3694" y="1351801"/>
            <a:ext cx="5472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/>
              <a:t>반환 </a:t>
            </a:r>
            <a:r>
              <a:rPr lang="ko-KR" altLang="en-US" smtClean="0"/>
              <a:t>창고 재고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/>
              <a:t> </a:t>
            </a:r>
            <a:r>
              <a:rPr lang="en-US" altLang="ko-KR" dirty="0" smtClean="0"/>
              <a:t>Mall </a:t>
            </a:r>
            <a:r>
              <a:rPr lang="ko-KR" altLang="en-US" smtClean="0"/>
              <a:t>창고 </a:t>
            </a:r>
            <a:r>
              <a:rPr lang="ko-KR" altLang="en-US" dirty="0"/>
              <a:t>이관을 위한  </a:t>
            </a:r>
            <a:r>
              <a:rPr lang="en-US" altLang="ko-KR" dirty="0"/>
              <a:t>STO </a:t>
            </a:r>
            <a:r>
              <a:rPr lang="ko-KR" altLang="en-US"/>
              <a:t>문서 </a:t>
            </a:r>
            <a:r>
              <a:rPr lang="ko-KR" altLang="en-US" smtClean="0"/>
              <a:t>생성 </a:t>
            </a:r>
            <a:r>
              <a:rPr lang="en-US" altLang="ko-KR" dirty="0" smtClean="0"/>
              <a:t>– STO </a:t>
            </a:r>
            <a:r>
              <a:rPr lang="ko-KR" altLang="en-US" smtClean="0"/>
              <a:t>문서 생성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3723065"/>
      </p:ext>
    </p:extLst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1.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자동 생성된  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STO (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재고이관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)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문서  번호가  나타난다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 startAt="2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 startAt="2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2. </a:t>
            </a:r>
            <a:r>
              <a:rPr lang="ko-KR" altLang="en-US" b="0" kern="10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출고 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/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입고의 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BATACH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번호가 동일 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하게  결정된다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3. STO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문서를 만든 직후 해당 문건이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잘못되었거나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,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오류가 있을 경우 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STO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문서의 삭제를 할 수가 있다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endParaRPr lang="en-US" altLang="ko-KR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34" y="2100162"/>
            <a:ext cx="6282293" cy="1843083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28600" indent="-228600" algn="just">
              <a:spcAft>
                <a:spcPts val="0"/>
              </a:spcAft>
              <a:buAutoNum type="arabicPeriod"/>
              <a:defRPr/>
            </a:pPr>
            <a:r>
              <a:rPr lang="en-US" altLang="ko-KR" sz="1100" kern="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STO </a:t>
            </a:r>
            <a:r>
              <a:rPr lang="ko-KR" altLang="en-US" sz="1100" kern="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삭제는  </a:t>
            </a:r>
            <a:r>
              <a:rPr lang="en-US" altLang="ko-KR" sz="1100" kern="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CJ</a:t>
            </a:r>
            <a:r>
              <a:rPr lang="ko-KR" altLang="en-US" sz="1100" kern="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로 재고 입고 예정 정보가 넘어간 이후에는  취소 할 수 없으니</a:t>
            </a:r>
            <a:endParaRPr lang="en-US" altLang="ko-KR" sz="1100" kern="1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Aft>
                <a:spcPts val="0"/>
              </a:spcAft>
              <a:defRPr/>
            </a:pPr>
            <a:r>
              <a:rPr lang="en-US" altLang="ko-KR" sz="1100" kern="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</a:t>
            </a:r>
            <a:r>
              <a:rPr lang="ko-KR" altLang="en-US" sz="1100" kern="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주의 하여야 함</a:t>
            </a:r>
            <a:endParaRPr lang="en-US" altLang="ko-KR" sz="1100" kern="1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Aft>
                <a:spcPts val="0"/>
              </a:spcAft>
              <a:defRPr/>
            </a:pP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    </a:t>
            </a:r>
            <a:endParaRPr lang="en-US" altLang="ko-KR" sz="1100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20" name="표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906890"/>
              </p:ext>
            </p:extLst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082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03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965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반환 창고 재고 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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Mall </a:t>
                      </a:r>
                      <a:r>
                        <a:rPr kumimoji="1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창고 재고 이관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ZSD2M0030N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4782063" y="3324378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1253671" y="2390222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  <p:sp>
        <p:nvSpPr>
          <p:cNvPr id="25" name="Oval 14"/>
          <p:cNvSpPr>
            <a:spLocks noChangeArrowheads="1"/>
          </p:cNvSpPr>
          <p:nvPr/>
        </p:nvSpPr>
        <p:spPr bwMode="auto">
          <a:xfrm>
            <a:off x="2189775" y="3281409"/>
            <a:ext cx="142771" cy="160949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sp>
        <p:nvSpPr>
          <p:cNvPr id="23" name="Oval 14"/>
          <p:cNvSpPr>
            <a:spLocks noChangeArrowheads="1"/>
          </p:cNvSpPr>
          <p:nvPr/>
        </p:nvSpPr>
        <p:spPr bwMode="auto">
          <a:xfrm>
            <a:off x="5854546" y="3284984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9689" y="1411982"/>
            <a:ext cx="5472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3. </a:t>
            </a:r>
            <a:r>
              <a:rPr lang="ko-KR" altLang="en-US"/>
              <a:t>반환 </a:t>
            </a:r>
            <a:r>
              <a:rPr lang="ko-KR" altLang="en-US" smtClean="0"/>
              <a:t>창고 재고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/>
              <a:t> </a:t>
            </a:r>
            <a:r>
              <a:rPr lang="en-US" altLang="ko-KR" dirty="0" smtClean="0"/>
              <a:t>Mall </a:t>
            </a:r>
            <a:r>
              <a:rPr lang="ko-KR" altLang="en-US" smtClean="0"/>
              <a:t>창고 </a:t>
            </a:r>
            <a:r>
              <a:rPr lang="ko-KR" altLang="en-US" dirty="0"/>
              <a:t>이관을 위한  </a:t>
            </a:r>
            <a:r>
              <a:rPr lang="en-US" altLang="ko-KR" dirty="0"/>
              <a:t>STO </a:t>
            </a:r>
            <a:r>
              <a:rPr lang="ko-KR" altLang="en-US"/>
              <a:t>문서 </a:t>
            </a:r>
            <a:r>
              <a:rPr lang="ko-KR" altLang="en-US" smtClean="0"/>
              <a:t>생성 </a:t>
            </a:r>
            <a:r>
              <a:rPr lang="en-US" altLang="ko-KR" dirty="0" smtClean="0"/>
              <a:t>– STO </a:t>
            </a:r>
            <a:r>
              <a:rPr lang="ko-KR" altLang="en-US" smtClean="0"/>
              <a:t>문서 취소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5644812"/>
      </p:ext>
    </p:extLst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STO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진행 관리 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Button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을 선택함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창고 위치는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FROM 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(</a:t>
            </a:r>
            <a:r>
              <a:rPr lang="ko-KR" altLang="en-US" b="0" kern="10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출고창고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)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: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7000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TO (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입고 </a:t>
            </a:r>
            <a:r>
              <a:rPr lang="ko-KR" altLang="en-US" b="0" kern="10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창고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) : 6000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시스템에서 자동적으로 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Display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되지만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수정할 수 있다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3.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납품요청일  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: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MALL </a:t>
            </a:r>
            <a:r>
              <a:rPr lang="ko-KR" altLang="en-US" b="0" kern="10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창고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기준 </a:t>
            </a:r>
            <a:r>
              <a:rPr lang="ko-KR" altLang="en-US" b="0" kern="10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입고일자를 </a:t>
            </a:r>
            <a:r>
              <a:rPr lang="ko-KR" altLang="en-US" b="0" kern="10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의미함 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(STO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생성시 입력된 날짜임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)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※  </a:t>
            </a:r>
            <a:r>
              <a:rPr lang="ko-KR" altLang="en-US" b="0" kern="10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필요 시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문서 </a:t>
            </a:r>
            <a:r>
              <a:rPr lang="ko-KR" altLang="en-US" b="0" kern="100" dirty="0" err="1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생성일을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기준으로 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입력할 수 있다 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 startAt="4"/>
              <a:defRPr/>
            </a:pP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입고 예정정보 전송 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( SAP  CJ )  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의 기능을 선택함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28600" indent="-228600" algn="just">
              <a:spcAft>
                <a:spcPts val="0"/>
              </a:spcAft>
              <a:buAutoNum type="arabicPeriod"/>
              <a:defRPr/>
            </a:pP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문서 생성일과 납품 예정일 </a:t>
            </a:r>
            <a:r>
              <a:rPr lang="ko-KR" altLang="en-US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중 하나는 반드시 입력해야 된다</a:t>
            </a: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.</a:t>
            </a:r>
          </a:p>
          <a:p>
            <a:pPr algn="just">
              <a:spcAft>
                <a:spcPts val="0"/>
              </a:spcAft>
              <a:defRPr/>
            </a:pPr>
            <a:endParaRPr lang="en-US" altLang="ko-KR" sz="1100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Aft>
                <a:spcPts val="0"/>
              </a:spcAft>
              <a:buAutoNum type="arabicPeriod" startAt="2"/>
              <a:defRPr/>
            </a:pPr>
            <a:r>
              <a:rPr lang="ko-KR" altLang="en-US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수작업으로 납품 </a:t>
            </a:r>
            <a:r>
              <a:rPr lang="ko-KR" altLang="en-US" sz="1100" b="0" kern="100" dirty="0" err="1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요청일을</a:t>
            </a:r>
            <a:r>
              <a:rPr lang="ko-KR" altLang="en-US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입력</a:t>
            </a: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, </a:t>
            </a:r>
            <a:r>
              <a:rPr lang="ko-KR" altLang="en-US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변경하지 </a:t>
            </a:r>
            <a:r>
              <a:rPr lang="ko-KR" altLang="en-US" sz="1100" b="0" kern="10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않았다면</a:t>
            </a: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ko-KR" altLang="en-US" sz="1100" b="0" kern="10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문서생성일 </a:t>
            </a:r>
            <a:r>
              <a:rPr lang="ko-KR" altLang="en-US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기준 </a:t>
            </a: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D+1</a:t>
            </a:r>
            <a:r>
              <a:rPr lang="ko-KR" altLang="en-US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일로 </a:t>
            </a:r>
            <a:endParaRPr lang="en-US" altLang="ko-KR" sz="1100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Aft>
                <a:spcPts val="0"/>
              </a:spcAft>
              <a:defRPr/>
            </a:pP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</a:t>
            </a:r>
            <a:r>
              <a:rPr lang="ko-KR" altLang="en-US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자동 결정되어 </a:t>
            </a:r>
            <a:r>
              <a:rPr lang="ko-KR" altLang="en-US" sz="1100" b="0" kern="10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있음을 </a:t>
            </a:r>
            <a:r>
              <a:rPr lang="ko-KR" altLang="en-US" sz="1100" b="0" kern="10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유의</a:t>
            </a:r>
            <a:endParaRPr lang="en-US" altLang="ko-KR" sz="1100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Aft>
                <a:spcPts val="0"/>
              </a:spcAft>
              <a:defRPr/>
            </a:pP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    </a:t>
            </a:r>
            <a:endParaRPr lang="en-US" altLang="ko-KR" sz="1100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54" y="1532843"/>
            <a:ext cx="5753112" cy="4146002"/>
          </a:xfrm>
          <a:prstGeom prst="rect">
            <a:avLst/>
          </a:prstGeom>
        </p:spPr>
      </p:pic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20" name="표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85766"/>
              </p:ext>
            </p:extLst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082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03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965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반환 창고 재고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 Mall </a:t>
                      </a:r>
                      <a:r>
                        <a:rPr kumimoji="1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창고 재고 이관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ZSD2M0030N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Oval 14"/>
          <p:cNvSpPr>
            <a:spLocks noChangeArrowheads="1"/>
          </p:cNvSpPr>
          <p:nvPr/>
        </p:nvSpPr>
        <p:spPr bwMode="auto">
          <a:xfrm>
            <a:off x="4653129" y="2355386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sp>
        <p:nvSpPr>
          <p:cNvPr id="34" name="Oval 14"/>
          <p:cNvSpPr>
            <a:spLocks noChangeArrowheads="1"/>
          </p:cNvSpPr>
          <p:nvPr/>
        </p:nvSpPr>
        <p:spPr bwMode="auto">
          <a:xfrm>
            <a:off x="2143894" y="3182310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2778353" y="4203577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  <p:sp>
        <p:nvSpPr>
          <p:cNvPr id="36" name="Oval 14"/>
          <p:cNvSpPr>
            <a:spLocks noChangeArrowheads="1"/>
          </p:cNvSpPr>
          <p:nvPr/>
        </p:nvSpPr>
        <p:spPr bwMode="auto">
          <a:xfrm>
            <a:off x="1369224" y="5364507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9689" y="1207785"/>
            <a:ext cx="5472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4. </a:t>
            </a:r>
            <a:r>
              <a:rPr lang="ko-KR" altLang="en-US"/>
              <a:t>반환 </a:t>
            </a:r>
            <a:r>
              <a:rPr lang="ko-KR" altLang="en-US" smtClean="0"/>
              <a:t>창고 재고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/>
              <a:t> </a:t>
            </a:r>
            <a:r>
              <a:rPr lang="en-US" altLang="ko-KR" dirty="0" smtClean="0"/>
              <a:t>Mall </a:t>
            </a:r>
            <a:r>
              <a:rPr lang="ko-KR" altLang="en-US" smtClean="0"/>
              <a:t>창고 </a:t>
            </a:r>
            <a:r>
              <a:rPr lang="ko-KR" altLang="en-US"/>
              <a:t>이관을 </a:t>
            </a:r>
            <a:r>
              <a:rPr lang="ko-KR" altLang="en-US" smtClean="0"/>
              <a:t>위한 </a:t>
            </a:r>
            <a:r>
              <a:rPr lang="en-US" altLang="ko-KR" dirty="0" smtClean="0"/>
              <a:t>CJ</a:t>
            </a:r>
            <a:r>
              <a:rPr lang="ko-KR" altLang="en-US" smtClean="0"/>
              <a:t>물류 정보 전송 </a:t>
            </a:r>
            <a:r>
              <a:rPr lang="en-US" altLang="ko-KR" dirty="0" smtClean="0"/>
              <a:t>– </a:t>
            </a:r>
            <a:r>
              <a:rPr lang="ko-KR" altLang="en-US" smtClean="0"/>
              <a:t>조회화면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8285739"/>
      </p:ext>
    </p:extLst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29" y="1747862"/>
            <a:ext cx="6174469" cy="2545234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CJ TCS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로 전송하고자 하는 내역을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전체 선택 할 수 있는 기능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 startAt="2"/>
              <a:defRPr/>
            </a:pP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수작업으로 필요한 부분만 선택할 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수 있음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3.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재고 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STO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생성 취소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전송이 불필요 하거나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,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오류가 생긴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부분은  전송 前  삭제할 수 있다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4.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입고 예정 정보 수작업  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CJ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전송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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해당 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Button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을 실행하면 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  </a:t>
            </a:r>
            <a:r>
              <a:rPr lang="ko-KR" altLang="en-US" b="0" kern="10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반환창고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 Mall </a:t>
            </a:r>
            <a:r>
              <a:rPr lang="ko-KR" altLang="en-US" b="0" kern="10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창고로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입고 될 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예정정보가 자동 전송된다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※ 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예시 된 부분은 전송 후  성공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/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실패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여부가 자동으로 팝업 표시된다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Aft>
                <a:spcPts val="0"/>
              </a:spcAft>
              <a:defRPr/>
            </a:pP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1.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7000 </a:t>
            </a:r>
            <a:r>
              <a:rPr lang="ko-KR" altLang="en-US" sz="1100" b="0" kern="10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창고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 6000</a:t>
            </a:r>
            <a:r>
              <a:rPr lang="ko-KR" altLang="en-US" sz="1100" b="0" kern="10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ko-KR" altLang="en-US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창고로 입고 예정 정보를 전송 완료 했다면</a:t>
            </a: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, STO</a:t>
            </a:r>
            <a:r>
              <a:rPr lang="ko-KR" altLang="en-US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문건은 취소 할 수 없다</a:t>
            </a:r>
            <a:endParaRPr lang="en-US" altLang="ko-KR" sz="1100" kern="1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21" name="표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924203"/>
              </p:ext>
            </p:extLst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082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03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965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반환 창고 재고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 Mall </a:t>
                      </a:r>
                      <a:r>
                        <a:rPr kumimoji="1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창고 재고 이관 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ZSD2M0030N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Oval 14"/>
          <p:cNvSpPr>
            <a:spLocks noChangeArrowheads="1"/>
          </p:cNvSpPr>
          <p:nvPr/>
        </p:nvSpPr>
        <p:spPr bwMode="auto">
          <a:xfrm>
            <a:off x="524531" y="2769883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sp>
        <p:nvSpPr>
          <p:cNvPr id="27" name="Oval 14"/>
          <p:cNvSpPr>
            <a:spLocks noChangeArrowheads="1"/>
          </p:cNvSpPr>
          <p:nvPr/>
        </p:nvSpPr>
        <p:spPr bwMode="auto">
          <a:xfrm>
            <a:off x="1351806" y="2004055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</a:p>
        </p:txBody>
      </p:sp>
      <p:sp>
        <p:nvSpPr>
          <p:cNvPr id="29" name="Oval 14"/>
          <p:cNvSpPr>
            <a:spLocks noChangeArrowheads="1"/>
          </p:cNvSpPr>
          <p:nvPr/>
        </p:nvSpPr>
        <p:spPr bwMode="auto">
          <a:xfrm>
            <a:off x="682635" y="2004055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  <p:sp>
        <p:nvSpPr>
          <p:cNvPr id="31" name="Oval 14"/>
          <p:cNvSpPr>
            <a:spLocks noChangeArrowheads="1"/>
          </p:cNvSpPr>
          <p:nvPr/>
        </p:nvSpPr>
        <p:spPr bwMode="auto">
          <a:xfrm>
            <a:off x="2342500" y="2628203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pic>
        <p:nvPicPr>
          <p:cNvPr id="32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59689" y="1207785"/>
            <a:ext cx="5472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5. </a:t>
            </a:r>
            <a:r>
              <a:rPr lang="ko-KR" altLang="en-US"/>
              <a:t>반환 </a:t>
            </a:r>
            <a:r>
              <a:rPr lang="ko-KR" altLang="en-US" smtClean="0"/>
              <a:t>창고 재고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/>
              <a:t> </a:t>
            </a:r>
            <a:r>
              <a:rPr lang="en-US" altLang="ko-KR" dirty="0" smtClean="0"/>
              <a:t>Mall </a:t>
            </a:r>
            <a:r>
              <a:rPr lang="ko-KR" altLang="en-US" smtClean="0"/>
              <a:t>창고 </a:t>
            </a:r>
            <a:r>
              <a:rPr lang="ko-KR" altLang="en-US"/>
              <a:t>이관을 </a:t>
            </a:r>
            <a:r>
              <a:rPr lang="ko-KR" altLang="en-US" smtClean="0"/>
              <a:t>위한 </a:t>
            </a:r>
            <a:r>
              <a:rPr lang="en-US" altLang="ko-KR" dirty="0" smtClean="0"/>
              <a:t>CJ</a:t>
            </a:r>
            <a:r>
              <a:rPr lang="ko-KR" altLang="en-US" smtClean="0"/>
              <a:t>물류 정보 전송 </a:t>
            </a:r>
            <a:r>
              <a:rPr lang="en-US" altLang="ko-KR" dirty="0" smtClean="0"/>
              <a:t>– </a:t>
            </a:r>
            <a:r>
              <a:rPr lang="ko-KR" altLang="en-US" smtClean="0"/>
              <a:t>전송 및 취소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818161"/>
      </p:ext>
    </p:extLst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57" y="2085101"/>
            <a:ext cx="6273080" cy="1919963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입고 예정정보 전송이  성공적으로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</a:t>
            </a:r>
            <a:r>
              <a:rPr lang="ko-KR" altLang="en-US" b="0" kern="100" dirty="0" err="1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된면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상태 표지자가  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“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녹색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”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으로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변경된다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.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 startAt="2"/>
              <a:defRPr/>
            </a:pP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입고 예정정보가  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“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녹색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“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인 상태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에서는    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STO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문서 기능 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( 2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번 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)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을 실행해도 취소가 되지 않는다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Aft>
                <a:spcPts val="0"/>
              </a:spcAft>
              <a:defRPr/>
            </a:pPr>
            <a:endParaRPr lang="en-US" altLang="ko-KR" sz="1100" kern="1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Aft>
                <a:spcPts val="0"/>
              </a:spcAft>
              <a:defRPr/>
            </a:pP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    </a:t>
            </a:r>
            <a:endParaRPr lang="en-US" altLang="ko-KR" sz="1100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21" name="표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962975"/>
              </p:ext>
            </p:extLst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082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03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965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반환 창고 재고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 Mall </a:t>
                      </a:r>
                      <a:r>
                        <a:rPr kumimoji="1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창고 재고 이관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ZSD2M0030N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775742" y="3110302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90121" y="2331234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pic>
        <p:nvPicPr>
          <p:cNvPr id="16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59689" y="1207785"/>
            <a:ext cx="5472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5. </a:t>
            </a:r>
            <a:r>
              <a:rPr lang="ko-KR" altLang="en-US"/>
              <a:t>반환 </a:t>
            </a:r>
            <a:r>
              <a:rPr lang="ko-KR" altLang="en-US" smtClean="0"/>
              <a:t>창고 재고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/>
              <a:t> </a:t>
            </a:r>
            <a:r>
              <a:rPr lang="en-US" altLang="ko-KR" dirty="0" smtClean="0"/>
              <a:t>Mall </a:t>
            </a:r>
            <a:r>
              <a:rPr lang="ko-KR" altLang="en-US" smtClean="0"/>
              <a:t>창고 </a:t>
            </a:r>
            <a:r>
              <a:rPr lang="ko-KR" altLang="en-US"/>
              <a:t>이관을 </a:t>
            </a:r>
            <a:r>
              <a:rPr lang="ko-KR" altLang="en-US" smtClean="0"/>
              <a:t>위한 </a:t>
            </a:r>
            <a:r>
              <a:rPr lang="en-US" altLang="ko-KR" dirty="0" smtClean="0"/>
              <a:t>CJ</a:t>
            </a:r>
            <a:r>
              <a:rPr lang="ko-KR" altLang="en-US" smtClean="0"/>
              <a:t>물류 정보 전송 </a:t>
            </a:r>
            <a:r>
              <a:rPr lang="en-US" altLang="ko-KR" dirty="0" smtClean="0"/>
              <a:t>– </a:t>
            </a:r>
            <a:r>
              <a:rPr lang="ko-KR" altLang="en-US" smtClean="0"/>
              <a:t>전송 및 취소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0208997"/>
      </p:ext>
    </p:extLst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STO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진행 관리 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Button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선택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출고저장위치 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( 7000 ) ,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</a:t>
            </a:r>
            <a:r>
              <a:rPr lang="ko-KR" altLang="en-US" b="0" kern="10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입고저장위치 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(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6000)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선택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3.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입출고 전기 일자 선택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 CJ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에서 실제 처리한 날짜를 입력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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통상 납품요청일과  입출고처리 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일자는 같다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.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4.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입출고 현황 수신 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( CJ   SAP )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을 선택 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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해당 기능을 선택하면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, CJ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가 처리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한 정보를 자동으로 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CJ DATA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에서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끌어 올 수 있다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5.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실행 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Button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  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      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33" y="1589441"/>
            <a:ext cx="5578017" cy="37117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Aft>
                <a:spcPts val="0"/>
              </a:spcAft>
              <a:defRPr/>
            </a:pPr>
            <a:endParaRPr lang="en-US" altLang="ko-KR" sz="1100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23" name="표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343227"/>
              </p:ext>
            </p:extLst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082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03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965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반환 창고 재고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 Mall </a:t>
                      </a:r>
                      <a:r>
                        <a:rPr kumimoji="1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창고 재고 이관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ZSD2M0030N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578553" y="2276872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sp>
        <p:nvSpPr>
          <p:cNvPr id="40" name="Oval 14"/>
          <p:cNvSpPr>
            <a:spLocks noChangeArrowheads="1"/>
          </p:cNvSpPr>
          <p:nvPr/>
        </p:nvSpPr>
        <p:spPr bwMode="auto">
          <a:xfrm>
            <a:off x="2143894" y="2966286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sp>
        <p:nvSpPr>
          <p:cNvPr id="41" name="Oval 14"/>
          <p:cNvSpPr>
            <a:spLocks noChangeArrowheads="1"/>
          </p:cNvSpPr>
          <p:nvPr/>
        </p:nvSpPr>
        <p:spPr bwMode="auto">
          <a:xfrm>
            <a:off x="2778353" y="3573016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3786465" y="5013176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</a:p>
        </p:txBody>
      </p:sp>
      <p:sp>
        <p:nvSpPr>
          <p:cNvPr id="43" name="Oval 14"/>
          <p:cNvSpPr>
            <a:spLocks noChangeArrowheads="1"/>
          </p:cNvSpPr>
          <p:nvPr/>
        </p:nvSpPr>
        <p:spPr bwMode="auto">
          <a:xfrm>
            <a:off x="952752" y="1860765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9689" y="1196752"/>
            <a:ext cx="5472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6</a:t>
            </a:r>
            <a:r>
              <a:rPr lang="en-US" altLang="ko-KR" dirty="0" smtClean="0"/>
              <a:t>. </a:t>
            </a:r>
            <a:r>
              <a:rPr lang="ko-KR" altLang="en-US"/>
              <a:t>반환 </a:t>
            </a:r>
            <a:r>
              <a:rPr lang="ko-KR" altLang="en-US" smtClean="0"/>
              <a:t>창고 재고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/>
              <a:t> </a:t>
            </a:r>
            <a:r>
              <a:rPr lang="en-US" altLang="ko-KR" dirty="0" smtClean="0"/>
              <a:t>Mall </a:t>
            </a:r>
            <a:r>
              <a:rPr lang="ko-KR" altLang="en-US" smtClean="0"/>
              <a:t>창고 </a:t>
            </a:r>
            <a:r>
              <a:rPr lang="ko-KR" altLang="en-US" smtClean="0"/>
              <a:t>이관</a:t>
            </a:r>
            <a:r>
              <a:rPr lang="en-US" altLang="ko-KR" dirty="0" smtClean="0"/>
              <a:t> </a:t>
            </a:r>
            <a:r>
              <a:rPr lang="ko-KR" altLang="en-US" smtClean="0"/>
              <a:t>정보의 </a:t>
            </a:r>
            <a:r>
              <a:rPr lang="en-US" altLang="ko-KR" dirty="0" smtClean="0"/>
              <a:t>CJ </a:t>
            </a:r>
            <a:r>
              <a:rPr lang="ko-KR" altLang="en-US" smtClean="0"/>
              <a:t>결과 값 수신 </a:t>
            </a:r>
            <a:r>
              <a:rPr lang="en-US" altLang="ko-KR" dirty="0" smtClean="0"/>
              <a:t>– </a:t>
            </a:r>
            <a:r>
              <a:rPr lang="ko-KR" altLang="en-US" smtClean="0"/>
              <a:t>조회화면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0447462"/>
      </p:ext>
    </p:extLst>
  </p:cSld>
  <p:clrMapOvr>
    <a:masterClrMapping/>
  </p:clrMapOvr>
  <p:transition>
    <p:split orient="vert"/>
  </p:transition>
</p:sld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Arial"/>
        <a:ea typeface="돋움"/>
        <a:cs typeface=""/>
      </a:majorFont>
      <a:minorFont>
        <a:latin typeface="Arial"/>
        <a:ea typeface="돋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돋움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돋움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34207</TotalTime>
  <Words>1190</Words>
  <Application>Microsoft Office PowerPoint</Application>
  <PresentationFormat>사용자 지정</PresentationFormat>
  <Paragraphs>306</Paragraphs>
  <Slides>11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8" baseType="lpstr">
      <vt:lpstr>돋움</vt:lpstr>
      <vt:lpstr>맑은 고딕</vt:lpstr>
      <vt:lpstr>Arial</vt:lpstr>
      <vt:lpstr>Lucida Sans Unicode</vt:lpstr>
      <vt:lpstr>Times New Roman</vt:lpstr>
      <vt:lpstr>Wingdings</vt:lpstr>
      <vt:lpstr>기본 디자인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PowerPoint 프레젠테이션</vt:lpstr>
    </vt:vector>
  </TitlesOfParts>
  <Company>BSG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PI_ERP 프로젝트</dc:title>
  <dc:creator>dmyang</dc:creator>
  <cp:lastModifiedBy>jykim4@bsgglobal.com</cp:lastModifiedBy>
  <cp:revision>2502</cp:revision>
  <cp:lastPrinted>2001-03-14T06:43:19Z</cp:lastPrinted>
  <dcterms:created xsi:type="dcterms:W3CDTF">2000-09-28T11:17:09Z</dcterms:created>
  <dcterms:modified xsi:type="dcterms:W3CDTF">2023-04-12T04:54:04Z</dcterms:modified>
</cp:coreProperties>
</file>