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72" r:id="rId2"/>
    <p:sldId id="567" r:id="rId3"/>
    <p:sldId id="618" r:id="rId4"/>
    <p:sldId id="605" r:id="rId5"/>
    <p:sldId id="620" r:id="rId6"/>
    <p:sldId id="622" r:id="rId7"/>
    <p:sldId id="624" r:id="rId8"/>
    <p:sldId id="623" r:id="rId9"/>
    <p:sldId id="625" r:id="rId10"/>
    <p:sldId id="566" r:id="rId11"/>
  </p:sldIdLst>
  <p:sldSz cx="9904413" cy="6858000"/>
  <p:notesSz cx="6662738" cy="983297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5pPr>
    <a:lvl6pPr marL="2286000" algn="l" defTabSz="914400" rtl="0" eaLnBrk="1" latinLnBrk="1" hangingPunct="1"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6pPr>
    <a:lvl7pPr marL="2743200" algn="l" defTabSz="914400" rtl="0" eaLnBrk="1" latinLnBrk="1" hangingPunct="1"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7pPr>
    <a:lvl8pPr marL="3200400" algn="l" defTabSz="914400" rtl="0" eaLnBrk="1" latinLnBrk="1" hangingPunct="1"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8pPr>
    <a:lvl9pPr marL="3657600" algn="l" defTabSz="914400" rtl="0" eaLnBrk="1" latinLnBrk="1" hangingPunct="1"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65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3158">
          <p15:clr>
            <a:srgbClr val="A4A3A4"/>
          </p15:clr>
        </p15:guide>
        <p15:guide id="4" orient="horz" pos="3294">
          <p15:clr>
            <a:srgbClr val="A4A3A4"/>
          </p15:clr>
        </p15:guide>
        <p15:guide id="5" pos="398">
          <p15:clr>
            <a:srgbClr val="A4A3A4"/>
          </p15:clr>
        </p15:guide>
        <p15:guide id="6" pos="5569">
          <p15:clr>
            <a:srgbClr val="A4A3A4"/>
          </p15:clr>
        </p15:guide>
        <p15:guide id="7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6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793"/>
    <a:srgbClr val="93E3FF"/>
    <a:srgbClr val="E57725"/>
    <a:srgbClr val="CCCCFF"/>
    <a:srgbClr val="DDDDDD"/>
    <a:srgbClr val="C0C0C0"/>
    <a:srgbClr val="2D86A5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9652" autoAdjust="0"/>
  </p:normalViewPr>
  <p:slideViewPr>
    <p:cSldViewPr>
      <p:cViewPr varScale="1">
        <p:scale>
          <a:sx n="113" d="100"/>
          <a:sy n="113" d="100"/>
        </p:scale>
        <p:origin x="192" y="96"/>
      </p:cViewPr>
      <p:guideLst>
        <p:guide orient="horz" pos="4065"/>
        <p:guide orient="horz" pos="2160"/>
        <p:guide orient="horz" pos="3158"/>
        <p:guide orient="horz" pos="3294"/>
        <p:guide pos="398"/>
        <p:guide pos="5569"/>
        <p:guide pos="3120"/>
      </p:guideLst>
    </p:cSldViewPr>
  </p:slideViewPr>
  <p:outlineViewPr>
    <p:cViewPr>
      <p:scale>
        <a:sx n="33" d="100"/>
        <a:sy n="33" d="100"/>
      </p:scale>
      <p:origin x="210" y="17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3408" y="-90"/>
      </p:cViewPr>
      <p:guideLst>
        <p:guide orient="horz" pos="3096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3" tIns="45607" rIns="91213" bIns="45607" numCol="1" anchor="t" anchorCtr="0" compatLnSpc="1">
            <a:prstTxWarp prst="textNoShape">
              <a:avLst/>
            </a:prstTxWarp>
          </a:bodyPr>
          <a:lstStyle>
            <a:lvl1pPr algn="l" defTabSz="912813">
              <a:lnSpc>
                <a:spcPct val="100000"/>
              </a:lnSpc>
              <a:defRPr sz="11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3" tIns="45607" rIns="91213" bIns="45607" numCol="1" anchor="t" anchorCtr="0" compatLnSpc="1">
            <a:prstTxWarp prst="textNoShape">
              <a:avLst/>
            </a:prstTxWarp>
          </a:bodyPr>
          <a:lstStyle>
            <a:lvl1pPr algn="r" defTabSz="912813">
              <a:lnSpc>
                <a:spcPct val="100000"/>
              </a:lnSpc>
              <a:defRPr sz="11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4085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3" tIns="45607" rIns="91213" bIns="45607" numCol="1" anchor="b" anchorCtr="0" compatLnSpc="1">
            <a:prstTxWarp prst="textNoShape">
              <a:avLst/>
            </a:prstTxWarp>
          </a:bodyPr>
          <a:lstStyle>
            <a:lvl1pPr algn="l" defTabSz="912813">
              <a:lnSpc>
                <a:spcPct val="100000"/>
              </a:lnSpc>
              <a:defRPr sz="11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34085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3" tIns="45607" rIns="91213" bIns="45607" numCol="1" anchor="b" anchorCtr="0" compatLnSpc="1">
            <a:prstTxWarp prst="textNoShape">
              <a:avLst/>
            </a:prstTxWarp>
          </a:bodyPr>
          <a:lstStyle>
            <a:lvl1pPr algn="r" defTabSz="912813">
              <a:lnSpc>
                <a:spcPct val="100000"/>
              </a:lnSpc>
              <a:defRPr sz="11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7125140D-058F-4DAF-9564-FAF9FFABD8E1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880464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69925" y="736600"/>
            <a:ext cx="5322888" cy="3687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7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70425"/>
            <a:ext cx="5329238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dirty="0"/>
              <a:t>마스터 텍스트 스타일을 편집합니다</a:t>
            </a:r>
          </a:p>
          <a:p>
            <a:pPr lvl="1"/>
            <a:r>
              <a:rPr lang="ko-KR" altLang="en-US" noProof="0" dirty="0"/>
              <a:t>둘째 수준</a:t>
            </a:r>
          </a:p>
          <a:p>
            <a:pPr lvl="2"/>
            <a:r>
              <a:rPr lang="ko-KR" altLang="en-US" noProof="0" dirty="0"/>
              <a:t>셋째 수준</a:t>
            </a:r>
          </a:p>
          <a:p>
            <a:pPr lvl="3"/>
            <a:r>
              <a:rPr lang="ko-KR" altLang="en-US" noProof="0" dirty="0"/>
              <a:t>넷째 수준</a:t>
            </a:r>
          </a:p>
          <a:p>
            <a:pPr lvl="4"/>
            <a:r>
              <a:rPr lang="ko-KR" altLang="en-US" noProof="0" dirty="0"/>
              <a:t>다섯째 수준</a:t>
            </a:r>
          </a:p>
        </p:txBody>
      </p:sp>
      <p:sp>
        <p:nvSpPr>
          <p:cNvPr id="397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926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97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FFB1769C-2F4C-4C37-9CD1-A32752D2A82A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0990648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69925" y="736600"/>
            <a:ext cx="5322888" cy="3687763"/>
          </a:xfrm>
          <a:ln/>
        </p:spPr>
      </p:sp>
      <p:sp>
        <p:nvSpPr>
          <p:cNvPr id="2662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2662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93E76A-C7E5-494F-A034-D4AA102AE2E6}" type="slidenum">
              <a:rPr lang="en-US" altLang="ko-KR" smtClean="0"/>
              <a:pPr/>
              <a:t>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54198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0791" y="765194"/>
            <a:ext cx="9125473" cy="1552733"/>
          </a:xfrm>
        </p:spPr>
        <p:txBody>
          <a:bodyPr/>
          <a:lstStyle>
            <a:lvl1pPr marL="0" indent="0">
              <a:buNone/>
              <a:defRPr sz="1300">
                <a:latin typeface="맑은 고딕" pitchFamily="50" charset="-127"/>
              </a:defRPr>
            </a:lvl1pPr>
            <a:lvl2pPr>
              <a:buNone/>
              <a:defRPr sz="1300">
                <a:latin typeface="맑은 고딕" pitchFamily="50" charset="-127"/>
                <a:ea typeface="맑은 고딕" pitchFamily="50" charset="-127"/>
              </a:defRPr>
            </a:lvl2pPr>
            <a:lvl3pPr>
              <a:buNone/>
              <a:defRPr sz="1300">
                <a:latin typeface="맑은 고딕" pitchFamily="50" charset="-127"/>
                <a:ea typeface="맑은 고딕" pitchFamily="50" charset="-127"/>
              </a:defRPr>
            </a:lvl3pPr>
            <a:lvl4pPr>
              <a:buNone/>
              <a:defRPr sz="1300">
                <a:latin typeface="맑은 고딕" pitchFamily="50" charset="-127"/>
                <a:ea typeface="맑은 고딕" pitchFamily="50" charset="-127"/>
              </a:defRPr>
            </a:lvl4pPr>
            <a:lvl5pPr>
              <a:buNone/>
              <a:defRPr sz="1300"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226347" y="857232"/>
            <a:ext cx="369332" cy="9286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sp>
        <p:nvSpPr>
          <p:cNvPr id="1027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765175"/>
            <a:ext cx="91249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4697415" y="6626230"/>
            <a:ext cx="511679" cy="23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ko-KR" sz="700" b="0" dirty="0">
                <a:solidFill>
                  <a:srgbClr val="969696"/>
                </a:solidFill>
                <a:latin typeface="Lucida Sans Unicode" pitchFamily="34" charset="0"/>
                <a:ea typeface="맑은 고딕" pitchFamily="50" charset="-127"/>
              </a:rPr>
              <a:t>- P</a:t>
            </a:r>
            <a:fld id="{05FDF7DF-D36E-46CC-9165-8D1E595FCB6E}" type="slidenum">
              <a:rPr lang="en-US" altLang="ko-KR" sz="700" b="0">
                <a:solidFill>
                  <a:srgbClr val="969696"/>
                </a:solidFill>
                <a:latin typeface="Lucida Sans Unicode" pitchFamily="34" charset="0"/>
                <a:ea typeface="맑은 고딕" pitchFamily="50" charset="-127"/>
              </a:rPr>
              <a:pPr>
                <a:lnSpc>
                  <a:spcPct val="130000"/>
                </a:lnSpc>
                <a:defRPr/>
              </a:pPr>
              <a:t>‹#›</a:t>
            </a:fld>
            <a:r>
              <a:rPr lang="en-US" altLang="ko-KR" sz="700" b="0" dirty="0">
                <a:solidFill>
                  <a:srgbClr val="969696"/>
                </a:solidFill>
                <a:latin typeface="Lucida Sans Unicode" pitchFamily="34" charset="0"/>
                <a:ea typeface="맑은 고딕" pitchFamily="50" charset="-127"/>
              </a:rPr>
              <a:t> -</a:t>
            </a:r>
          </a:p>
        </p:txBody>
      </p:sp>
      <p:cxnSp>
        <p:nvCxnSpPr>
          <p:cNvPr id="7" name="직선 연결선 6"/>
          <p:cNvCxnSpPr/>
          <p:nvPr userDrawn="1"/>
        </p:nvCxnSpPr>
        <p:spPr bwMode="auto">
          <a:xfrm>
            <a:off x="0" y="357166"/>
            <a:ext cx="9904413" cy="1588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</p:cxn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71414"/>
            <a:ext cx="95408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</p:sldLayoutIdLst>
  <p:transition>
    <p:split orient="vert"/>
  </p:transition>
  <p:txStyles>
    <p:titleStyle>
      <a:lvl1pPr algn="r" rtl="0" eaLnBrk="0" fontAlgn="base" latinLnBrk="1" hangingPunct="0">
        <a:spcBef>
          <a:spcPct val="0"/>
        </a:spcBef>
        <a:spcAft>
          <a:spcPct val="0"/>
        </a:spcAft>
        <a:defRPr kumimoji="1" sz="1000" b="1" baseline="0">
          <a:solidFill>
            <a:schemeClr val="tx1"/>
          </a:solidFill>
          <a:latin typeface="맑은 고딕" pitchFamily="50" charset="-127"/>
          <a:ea typeface="맑은 고딕" pitchFamily="50" charset="-127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16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16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16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16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1600" b="1">
          <a:solidFill>
            <a:schemeClr val="bg1"/>
          </a:solidFill>
          <a:latin typeface="Arial" pitchFamily="34" charset="0"/>
          <a:ea typeface="돋움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1600" b="1">
          <a:solidFill>
            <a:schemeClr val="bg1"/>
          </a:solidFill>
          <a:latin typeface="Arial" pitchFamily="34" charset="0"/>
          <a:ea typeface="돋움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1600" b="1">
          <a:solidFill>
            <a:schemeClr val="bg1"/>
          </a:solidFill>
          <a:latin typeface="Arial" pitchFamily="34" charset="0"/>
          <a:ea typeface="돋움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1600" b="1">
          <a:solidFill>
            <a:schemeClr val="bg1"/>
          </a:solidFill>
          <a:latin typeface="Arial" pitchFamily="34" charset="0"/>
          <a:ea typeface="돋움" pitchFamily="50" charset="-127"/>
        </a:defRPr>
      </a:lvl9pPr>
    </p:titleStyle>
    <p:bodyStyle>
      <a:lvl1pPr marL="342900" indent="-342900" algn="l" rtl="0" eaLnBrk="0" fontAlgn="base" latinLnBrk="1" hangingPunct="0">
        <a:lnSpc>
          <a:spcPct val="130000"/>
        </a:lnSpc>
        <a:spcBef>
          <a:spcPct val="20000"/>
        </a:spcBef>
        <a:spcAft>
          <a:spcPct val="0"/>
        </a:spcAft>
        <a:defRPr kumimoji="1" lang="ko-KR" altLang="en-US" sz="1300" b="1" dirty="0">
          <a:solidFill>
            <a:srgbClr val="11111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819150" indent="-285750" algn="l" rtl="0" eaLnBrk="0" fontAlgn="base" latinLnBrk="1" hangingPunct="0">
        <a:lnSpc>
          <a:spcPct val="130000"/>
        </a:lnSpc>
        <a:spcBef>
          <a:spcPct val="20000"/>
        </a:spcBef>
        <a:spcAft>
          <a:spcPct val="0"/>
        </a:spcAft>
        <a:buChar char="–"/>
        <a:defRPr kumimoji="1" sz="1400" b="1">
          <a:solidFill>
            <a:srgbClr val="111111"/>
          </a:solidFill>
          <a:latin typeface="+mn-lt"/>
          <a:ea typeface="+mn-ea"/>
        </a:defRPr>
      </a:lvl2pPr>
      <a:lvl3pPr marL="1227138" indent="-228600" algn="l" rtl="0" eaLnBrk="0" fontAlgn="base" latinLnBrk="1" hangingPunct="0">
        <a:lnSpc>
          <a:spcPct val="130000"/>
        </a:lnSpc>
        <a:spcBef>
          <a:spcPct val="20000"/>
        </a:spcBef>
        <a:spcAft>
          <a:spcPct val="0"/>
        </a:spcAft>
        <a:buChar char="•"/>
        <a:defRPr kumimoji="1" sz="1400" b="1">
          <a:solidFill>
            <a:srgbClr val="111111"/>
          </a:solidFill>
          <a:latin typeface="+mn-lt"/>
          <a:ea typeface="+mn-ea"/>
        </a:defRPr>
      </a:lvl3pPr>
      <a:lvl4pPr marL="1635125" indent="-228600" algn="l" rtl="0" eaLnBrk="0" fontAlgn="base" latinLnBrk="1" hangingPunct="0">
        <a:lnSpc>
          <a:spcPct val="130000"/>
        </a:lnSpc>
        <a:spcBef>
          <a:spcPct val="20000"/>
        </a:spcBef>
        <a:spcAft>
          <a:spcPct val="0"/>
        </a:spcAft>
        <a:buChar char="–"/>
        <a:defRPr kumimoji="1" sz="1400" b="1">
          <a:solidFill>
            <a:srgbClr val="11111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lnSpc>
          <a:spcPct val="130000"/>
        </a:lnSpc>
        <a:spcBef>
          <a:spcPct val="20000"/>
        </a:spcBef>
        <a:spcAft>
          <a:spcPct val="0"/>
        </a:spcAft>
        <a:buChar char="»"/>
        <a:defRPr kumimoji="1" sz="1400" b="1">
          <a:solidFill>
            <a:srgbClr val="111111"/>
          </a:solidFill>
          <a:latin typeface="+mn-lt"/>
          <a:ea typeface="+mn-ea"/>
        </a:defRPr>
      </a:lvl5pPr>
      <a:lvl6pPr marL="2514600" indent="-228600" algn="l" rtl="0" fontAlgn="base" latinLnBrk="1">
        <a:lnSpc>
          <a:spcPct val="130000"/>
        </a:lnSpc>
        <a:spcBef>
          <a:spcPct val="20000"/>
        </a:spcBef>
        <a:spcAft>
          <a:spcPct val="0"/>
        </a:spcAft>
        <a:defRPr kumimoji="1" sz="1400" b="1">
          <a:solidFill>
            <a:srgbClr val="111111"/>
          </a:solidFill>
          <a:latin typeface="+mn-lt"/>
          <a:ea typeface="+mn-ea"/>
        </a:defRPr>
      </a:lvl6pPr>
      <a:lvl7pPr marL="2971800" indent="-228600" algn="l" rtl="0" fontAlgn="base" latinLnBrk="1">
        <a:lnSpc>
          <a:spcPct val="130000"/>
        </a:lnSpc>
        <a:spcBef>
          <a:spcPct val="20000"/>
        </a:spcBef>
        <a:spcAft>
          <a:spcPct val="0"/>
        </a:spcAft>
        <a:defRPr kumimoji="1" sz="1400" b="1">
          <a:solidFill>
            <a:srgbClr val="111111"/>
          </a:solidFill>
          <a:latin typeface="+mn-lt"/>
          <a:ea typeface="+mn-ea"/>
        </a:defRPr>
      </a:lvl7pPr>
      <a:lvl8pPr marL="3429000" indent="-228600" algn="l" rtl="0" fontAlgn="base" latinLnBrk="1">
        <a:lnSpc>
          <a:spcPct val="130000"/>
        </a:lnSpc>
        <a:spcBef>
          <a:spcPct val="20000"/>
        </a:spcBef>
        <a:spcAft>
          <a:spcPct val="0"/>
        </a:spcAft>
        <a:defRPr kumimoji="1" sz="1400" b="1">
          <a:solidFill>
            <a:srgbClr val="111111"/>
          </a:solidFill>
          <a:latin typeface="+mn-lt"/>
          <a:ea typeface="+mn-ea"/>
        </a:defRPr>
      </a:lvl8pPr>
      <a:lvl9pPr marL="3886200" indent="-228600" algn="l" rtl="0" fontAlgn="base" latinLnBrk="1">
        <a:lnSpc>
          <a:spcPct val="130000"/>
        </a:lnSpc>
        <a:spcBef>
          <a:spcPct val="20000"/>
        </a:spcBef>
        <a:spcAft>
          <a:spcPct val="0"/>
        </a:spcAft>
        <a:defRPr kumimoji="1" sz="1400" b="1">
          <a:solidFill>
            <a:srgbClr val="11111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16" name="Group 6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832580"/>
              </p:ext>
            </p:extLst>
          </p:nvPr>
        </p:nvGraphicFramePr>
        <p:xfrm>
          <a:off x="1209675" y="980728"/>
          <a:ext cx="7486650" cy="2019298"/>
        </p:xfrm>
        <a:graphic>
          <a:graphicData uri="http://schemas.openxmlformats.org/drawingml/2006/table">
            <a:tbl>
              <a:tblPr/>
              <a:tblGrid>
                <a:gridCol w="9038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24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027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574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23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버전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작성일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변경 내용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작성자</a:t>
                      </a: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3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1.0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2023.04.11</a:t>
                      </a: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최초 작성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김진영</a:t>
                      </a: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2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2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2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2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" name="모서리가 둥근 직사각형 16"/>
          <p:cNvSpPr/>
          <p:nvPr/>
        </p:nvSpPr>
        <p:spPr bwMode="auto">
          <a:xfrm>
            <a:off x="1221645" y="69257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문서 개정 이력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3198813" y="2781301"/>
            <a:ext cx="3611562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0" rIns="1800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latin typeface="맑은 고딕" pitchFamily="50" charset="-127"/>
                <a:ea typeface="맑은 고딕" pitchFamily="50" charset="-127"/>
              </a:rPr>
              <a:t>End of material</a:t>
            </a:r>
          </a:p>
        </p:txBody>
      </p:sp>
      <p:sp>
        <p:nvSpPr>
          <p:cNvPr id="2" name="제목 1">
            <a:extLst>
              <a:ext uri="{FF2B5EF4-FFF2-40B4-BE49-F238E27FC236}">
                <a16:creationId xmlns="" xmlns:a16="http://schemas.microsoft.com/office/drawing/2014/main" id="{4B55BC3B-1457-9E81-8530-DE5C89A58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oup 6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257725"/>
              </p:ext>
            </p:extLst>
          </p:nvPr>
        </p:nvGraphicFramePr>
        <p:xfrm>
          <a:off x="5056188" y="4622801"/>
          <a:ext cx="4576762" cy="1970546"/>
        </p:xfrm>
        <a:graphic>
          <a:graphicData uri="http://schemas.openxmlformats.org/drawingml/2006/table">
            <a:tbl>
              <a:tblPr/>
              <a:tblGrid>
                <a:gridCol w="4720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384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662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70769"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단계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트랜잭션 코드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트랜잭션 명 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– 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 명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6961"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1</a:t>
                      </a: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ZSD2M0140N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부족재고에 대한 </a:t>
                      </a: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STO </a:t>
                      </a:r>
                      <a:r>
                        <a:rPr kumimoji="1" lang="ko-KR" altLang="en-US" sz="11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재고이관 생성 및 전송 현황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3295"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3295"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3295"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가는각진제목체" panose="02030600000101010101" pitchFamily="18" charset="-127"/>
                          <a:ea typeface="가는각진제목체" panose="02030600000101010101" pitchFamily="18" charset="-127"/>
                        </a:defRPr>
                      </a:lvl1pPr>
                      <a:lvl2pPr marL="742950" indent="-28575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latinLnBrk="1">
                        <a:lnSpc>
                          <a:spcPct val="130000"/>
                        </a:lnSpc>
                        <a:spcBef>
                          <a:spcPct val="20000"/>
                        </a:spcBef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200" b="1">
                          <a:solidFill>
                            <a:srgbClr val="11111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54" marR="99054" marT="45734" marB="45734" anchor="ctr" horzOverflow="overflow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3" name="모서리가 둥근 직사각형 32"/>
          <p:cNvSpPr/>
          <p:nvPr/>
        </p:nvSpPr>
        <p:spPr bwMode="auto">
          <a:xfrm>
            <a:off x="343694" y="1844824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프로세스 설명</a:t>
            </a:r>
          </a:p>
        </p:txBody>
      </p:sp>
      <p:sp>
        <p:nvSpPr>
          <p:cNvPr id="34" name="모서리가 둥근 직사각형 33"/>
          <p:cNvSpPr/>
          <p:nvPr/>
        </p:nvSpPr>
        <p:spPr bwMode="auto">
          <a:xfrm>
            <a:off x="5063970" y="1844824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선행 단계</a:t>
            </a:r>
          </a:p>
        </p:txBody>
      </p:sp>
      <p:sp>
        <p:nvSpPr>
          <p:cNvPr id="35" name="모서리가 둥근 직사각형 34"/>
          <p:cNvSpPr/>
          <p:nvPr/>
        </p:nvSpPr>
        <p:spPr bwMode="auto">
          <a:xfrm>
            <a:off x="5063970" y="3140968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후행 단계</a:t>
            </a:r>
          </a:p>
        </p:txBody>
      </p:sp>
      <p:sp>
        <p:nvSpPr>
          <p:cNvPr id="36" name="모서리가 둥근 직사각형 35"/>
          <p:cNvSpPr/>
          <p:nvPr/>
        </p:nvSpPr>
        <p:spPr bwMode="auto">
          <a:xfrm>
            <a:off x="5063970" y="4337823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트랜잭션</a:t>
            </a:r>
          </a:p>
        </p:txBody>
      </p:sp>
      <p:sp>
        <p:nvSpPr>
          <p:cNvPr id="37" name="모서리가 접힌 도형 36"/>
          <p:cNvSpPr/>
          <p:nvPr/>
        </p:nvSpPr>
        <p:spPr bwMode="auto">
          <a:xfrm>
            <a:off x="344488" y="2120900"/>
            <a:ext cx="4608512" cy="2028825"/>
          </a:xfrm>
          <a:prstGeom prst="foldedCorner">
            <a:avLst>
              <a:gd name="adj" fmla="val 7407"/>
            </a:avLst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28600" indent="-228600">
              <a:buAutoNum type="arabicPeriod"/>
              <a:defRPr/>
            </a:pP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</a:rPr>
              <a:t>Mall </a:t>
            </a:r>
            <a:r>
              <a:rPr lang="ko-KR" altLang="en-US" b="0" smtClean="0">
                <a:latin typeface="맑은 고딕" pitchFamily="50" charset="-127"/>
                <a:ea typeface="맑은 고딕" pitchFamily="50" charset="-127"/>
              </a:rPr>
              <a:t>창고 </a:t>
            </a:r>
            <a:r>
              <a:rPr lang="en-US" altLang="ko-KR" b="0" dirty="0" smtClean="0">
                <a:latin typeface="맑은 고딕" pitchFamily="50" charset="-127"/>
                <a:ea typeface="맑은 고딕" pitchFamily="50" charset="-127"/>
              </a:rPr>
              <a:t>6000</a:t>
            </a:r>
            <a:r>
              <a:rPr lang="ko-KR" altLang="en-US" b="0" smtClean="0">
                <a:latin typeface="맑은 고딕" pitchFamily="50" charset="-127"/>
                <a:ea typeface="맑은 고딕" pitchFamily="50" charset="-127"/>
              </a:rPr>
              <a:t>의 부족재고에 대해 기준정보에 등록된 정보 기준으로 재고 보충처리 </a:t>
            </a:r>
            <a:endParaRPr lang="en-US" altLang="ko-KR" b="0" dirty="0" smtClean="0">
              <a:latin typeface="맑은 고딕" pitchFamily="50" charset="-127"/>
              <a:ea typeface="맑은 고딕" pitchFamily="50" charset="-127"/>
            </a:endParaRPr>
          </a:p>
          <a:p>
            <a:pPr marL="228600" indent="-228600">
              <a:buAutoNum type="arabicPeriod"/>
              <a:defRPr/>
            </a:pPr>
            <a:endParaRPr lang="en-US" altLang="ko-KR" b="0" dirty="0"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endParaRPr lang="en-US" altLang="ko-KR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모서리가 접힌 도형 37"/>
          <p:cNvSpPr/>
          <p:nvPr/>
        </p:nvSpPr>
        <p:spPr bwMode="auto">
          <a:xfrm>
            <a:off x="5064125" y="2120900"/>
            <a:ext cx="4568825" cy="831850"/>
          </a:xfrm>
          <a:prstGeom prst="foldedCorner">
            <a:avLst>
              <a:gd name="adj" fmla="val 17263"/>
            </a:avLst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28600" indent="-228600">
              <a:buAutoNum type="arabicPeriod"/>
              <a:defRPr/>
            </a:pPr>
            <a:r>
              <a:rPr lang="ko-KR" altLang="en-US" b="0" dirty="0" smtClean="0">
                <a:latin typeface="맑은 고딕" pitchFamily="50" charset="-127"/>
                <a:ea typeface="맑은 고딕" pitchFamily="50" charset="-127"/>
              </a:rPr>
              <a:t>자재 별 안전재고 수량 및 재고이전 요청 수량 기준정보 설정</a:t>
            </a:r>
            <a:endParaRPr lang="en-US" altLang="ko-KR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모서리가 접힌 도형 38"/>
          <p:cNvSpPr/>
          <p:nvPr/>
        </p:nvSpPr>
        <p:spPr bwMode="auto">
          <a:xfrm>
            <a:off x="5064125" y="3416300"/>
            <a:ext cx="4568825" cy="733425"/>
          </a:xfrm>
          <a:prstGeom prst="foldedCorner">
            <a:avLst>
              <a:gd name="adj" fmla="val 17263"/>
            </a:avLst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altLang="ko-KR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" name="모서리가 둥근 직사각형 39"/>
          <p:cNvSpPr/>
          <p:nvPr/>
        </p:nvSpPr>
        <p:spPr bwMode="auto">
          <a:xfrm>
            <a:off x="343694" y="4337823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이것만은 꼭 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!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" name="Oval 14"/>
          <p:cNvSpPr>
            <a:spLocks noChangeArrowheads="1"/>
          </p:cNvSpPr>
          <p:nvPr/>
        </p:nvSpPr>
        <p:spPr bwMode="auto">
          <a:xfrm>
            <a:off x="1539320" y="4317930"/>
            <a:ext cx="303290" cy="22266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defTabSz="7620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defTabSz="7620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defTabSz="7620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defTabSz="7620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+1</a:t>
            </a:r>
          </a:p>
        </p:txBody>
      </p:sp>
      <p:sp>
        <p:nvSpPr>
          <p:cNvPr id="42" name="모서리가 접힌 도형 41"/>
          <p:cNvSpPr/>
          <p:nvPr/>
        </p:nvSpPr>
        <p:spPr bwMode="auto">
          <a:xfrm>
            <a:off x="344488" y="4611688"/>
            <a:ext cx="4608512" cy="1990725"/>
          </a:xfrm>
          <a:prstGeom prst="foldedCorner">
            <a:avLst>
              <a:gd name="adj" fmla="val 7407"/>
            </a:avLst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altLang="ko-KR" b="0" dirty="0"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endParaRPr lang="en-US" altLang="ko-KR" b="0" dirty="0"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endParaRPr lang="en-US" altLang="ko-KR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2" name="Group 4">
            <a:extLst>
              <a:ext uri="{FF2B5EF4-FFF2-40B4-BE49-F238E27FC236}">
                <a16:creationId xmlns="" xmlns:a16="http://schemas.microsoft.com/office/drawing/2014/main" id="{50BBED00-A636-E941-A852-7337D0BD08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2451537"/>
              </p:ext>
            </p:extLst>
          </p:nvPr>
        </p:nvGraphicFramePr>
        <p:xfrm>
          <a:off x="344488" y="644525"/>
          <a:ext cx="9288461" cy="768364"/>
        </p:xfrm>
        <a:graphic>
          <a:graphicData uri="http://schemas.openxmlformats.org/drawingml/2006/table">
            <a:tbl>
              <a:tblPr/>
              <a:tblGrid>
                <a:gridCol w="8026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333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86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807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901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9019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6257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394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Level 1 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MM </a:t>
                      </a: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3 </a:t>
                      </a:r>
                      <a:r>
                        <a:rPr kumimoji="1" lang="ko-KR" altLang="en-US" sz="11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물류관리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Level 3</a:t>
                      </a: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57200" marR="0" lvl="1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부족재고에 대한 재고이관  </a:t>
                      </a:r>
                      <a:endParaRPr kumimoji="1" lang="ko-KR" alt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작성자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검토자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작성일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94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Level 2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MM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3.1 </a:t>
                      </a: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재고관리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김진영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안성희</a:t>
                      </a: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2023.04.11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93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매뉴얼 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ID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MM06-01</a:t>
                      </a:r>
                      <a:endParaRPr kumimoji="1" lang="en-US" altLang="ko-KR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매뉴얼 명</a:t>
                      </a: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3137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457200" marR="0" lvl="1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부족재고에 대한 재고이관 생성 및 전송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76" marB="107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23137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가는각진제목체" panose="02030600000101010101" pitchFamily="18" charset="-127"/>
                        <a:ea typeface="가는각진제목체" panose="02030600000101010101" pitchFamily="18" charset="-127"/>
                        <a:cs typeface="+mn-cs"/>
                      </a:endParaRPr>
                    </a:p>
                  </a:txBody>
                  <a:tcPr marL="58970" marR="58970" marT="10780" marB="10780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가는각진제목체" panose="02030600000101010101" pitchFamily="18" charset="-127"/>
                        <a:ea typeface="가는각진제목체" panose="02030600000101010101" pitchFamily="18" charset="-127"/>
                      </a:endParaRPr>
                    </a:p>
                  </a:txBody>
                  <a:tcPr marL="58970" marR="58970" marT="10780" marB="10780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가는각진제목체" panose="02030600000101010101" pitchFamily="18" charset="-127"/>
                        <a:ea typeface="가는각진제목체" panose="02030600000101010101" pitchFamily="18" charset="-127"/>
                      </a:endParaRPr>
                    </a:p>
                  </a:txBody>
                  <a:tcPr marL="58970" marR="58970" marT="10780" marB="10780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안전재고 및 요청수량 기준정보 설정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 startAt="2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작업구분에서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STO</a:t>
            </a:r>
            <a:r>
              <a:rPr lang="ko-KR" altLang="en-US" b="0" kern="10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생성 선택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 startAt="2"/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3. </a:t>
            </a:r>
            <a:r>
              <a:rPr lang="ko-KR" altLang="en-US" b="0" kern="10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기준정보에 등록된 자재 전체를 조회 시에는 자재번호 미입력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, </a:t>
            </a:r>
            <a:r>
              <a:rPr lang="ko-KR" altLang="en-US" b="0" kern="10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등록된 자재 중 일부만 조회 시 자재코드 입력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4. </a:t>
            </a:r>
            <a:r>
              <a:rPr lang="ko-KR" altLang="en-US" b="0" kern="10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배치실행 기능을 통해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STO </a:t>
            </a:r>
            <a:r>
              <a:rPr lang="ko-KR" altLang="en-US" b="0" kern="10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문서 자동 생성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endParaRPr lang="en-US" altLang="ko-KR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endParaRPr lang="en-US" altLang="ko-KR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26" y="1528342"/>
            <a:ext cx="5743575" cy="35147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Aft>
                <a:spcPts val="0"/>
              </a:spcAft>
              <a:defRPr/>
            </a:pP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       </a:t>
            </a:r>
            <a:endParaRPr lang="en-US" altLang="ko-KR" sz="1100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01434"/>
              </p:ext>
            </p:extLst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082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03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965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부족재고에 대한 재고이관 생성 및 전송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ZSD2M0140N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4504" y="1236554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부족재고에 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대한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재고이관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– STO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생성 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" name="Oval 14"/>
          <p:cNvSpPr>
            <a:spLocks noChangeArrowheads="1"/>
          </p:cNvSpPr>
          <p:nvPr/>
        </p:nvSpPr>
        <p:spPr bwMode="auto">
          <a:xfrm>
            <a:off x="1330601" y="2310190"/>
            <a:ext cx="144016" cy="191173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en-US" altLang="ko-KR" sz="11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" name="Oval 14"/>
          <p:cNvSpPr>
            <a:spLocks noChangeArrowheads="1"/>
          </p:cNvSpPr>
          <p:nvPr/>
        </p:nvSpPr>
        <p:spPr bwMode="auto">
          <a:xfrm>
            <a:off x="665594" y="4725144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endParaRPr lang="en-US" altLang="ko-KR" sz="11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Oval 14"/>
          <p:cNvSpPr>
            <a:spLocks noChangeArrowheads="1"/>
          </p:cNvSpPr>
          <p:nvPr/>
        </p:nvSpPr>
        <p:spPr bwMode="auto">
          <a:xfrm>
            <a:off x="2842768" y="3800882"/>
            <a:ext cx="142606" cy="17222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lang="en-US" altLang="ko-KR" sz="11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1711846" y="1831607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66232732"/>
      </p:ext>
    </p:extLst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신규 </a:t>
            </a: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</a:rPr>
              <a:t>엔트리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클릭하여 기준정보 등록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  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2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. </a:t>
            </a:r>
            <a:r>
              <a:rPr lang="ko-KR" altLang="en-US" b="0" kern="100" smtClean="0">
                <a:latin typeface="맑은 고딕" pitchFamily="50" charset="-127"/>
                <a:ea typeface="맑은 고딕" pitchFamily="50" charset="-127"/>
                <a:cs typeface="Times New Roman"/>
              </a:rPr>
              <a:t>사용여부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: </a:t>
            </a:r>
            <a:r>
              <a:rPr lang="ko-KR" altLang="en-US" b="0" kern="100" smtClean="0">
                <a:latin typeface="맑은 고딕" pitchFamily="50" charset="-127"/>
                <a:ea typeface="맑은 고딕" pitchFamily="50" charset="-127"/>
                <a:cs typeface="Times New Roman"/>
              </a:rPr>
              <a:t>체크 여부에 따라 등록된 자재 중 안전재고 수량 및 요청수량 반영 여부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3. </a:t>
            </a:r>
            <a:r>
              <a:rPr lang="ko-KR" altLang="en-US" b="0" kern="100" smtClean="0">
                <a:latin typeface="맑은 고딕" pitchFamily="50" charset="-127"/>
                <a:ea typeface="맑은 고딕" pitchFamily="50" charset="-127"/>
                <a:cs typeface="Times New Roman"/>
              </a:rPr>
              <a:t>자동 보충할 재고 등록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4. </a:t>
            </a:r>
            <a:r>
              <a:rPr lang="ko-KR" altLang="en-US" b="0" kern="100" smtClean="0">
                <a:latin typeface="맑은 고딕" pitchFamily="50" charset="-127"/>
                <a:ea typeface="맑은 고딕" pitchFamily="50" charset="-127"/>
                <a:cs typeface="Times New Roman"/>
              </a:rPr>
              <a:t>안전재고수량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: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- </a:t>
            </a:r>
            <a:r>
              <a:rPr lang="ko-KR" altLang="en-US" b="0" kern="100" smtClean="0">
                <a:latin typeface="맑은 고딕" pitchFamily="50" charset="-127"/>
                <a:ea typeface="맑은 고딕" pitchFamily="50" charset="-127"/>
                <a:cs typeface="Times New Roman"/>
              </a:rPr>
              <a:t>가용재고 수량과 비교를 하기 위한 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ko-KR" altLang="en-US" b="0" kern="100" smtClean="0">
                <a:latin typeface="맑은 고딕" pitchFamily="50" charset="-127"/>
                <a:ea typeface="맑은 고딕" pitchFamily="50" charset="-127"/>
                <a:cs typeface="Times New Roman"/>
              </a:rPr>
              <a:t> 수량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- </a:t>
            </a:r>
            <a:r>
              <a:rPr lang="ko-KR" altLang="en-US" b="0" kern="100" smtClean="0">
                <a:latin typeface="맑은 고딕" pitchFamily="50" charset="-127"/>
                <a:ea typeface="맑은 고딕" pitchFamily="50" charset="-127"/>
                <a:cs typeface="Times New Roman"/>
              </a:rPr>
              <a:t>가용재고 수량이 안전재고 수량보다 적은 경우 비교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5. </a:t>
            </a:r>
            <a:r>
              <a:rPr lang="ko-KR" altLang="en-US" b="0" kern="100" smtClean="0">
                <a:latin typeface="맑은 고딕" pitchFamily="50" charset="-127"/>
                <a:ea typeface="맑은 고딕" pitchFamily="50" charset="-127"/>
                <a:cs typeface="Times New Roman"/>
              </a:rPr>
              <a:t>요청 수량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- </a:t>
            </a:r>
            <a:r>
              <a:rPr lang="ko-KR" altLang="en-US" b="0" kern="100" smtClean="0">
                <a:latin typeface="맑은 고딕" pitchFamily="50" charset="-127"/>
                <a:ea typeface="맑은 고딕" pitchFamily="50" charset="-127"/>
                <a:cs typeface="Times New Roman"/>
              </a:rPr>
              <a:t>가용재고 </a:t>
            </a:r>
            <a:r>
              <a:rPr lang="ko-KR" altLang="en-US" b="0" kern="100">
                <a:latin typeface="맑은 고딕" pitchFamily="50" charset="-127"/>
                <a:ea typeface="맑은 고딕" pitchFamily="50" charset="-127"/>
                <a:cs typeface="Times New Roman"/>
              </a:rPr>
              <a:t>수량이 안전재고 수량보다 적은 </a:t>
            </a:r>
            <a:r>
              <a:rPr lang="ko-KR" altLang="en-US" b="0" kern="100">
                <a:latin typeface="맑은 고딕" pitchFamily="50" charset="-127"/>
                <a:ea typeface="맑은 고딕" pitchFamily="50" charset="-127"/>
                <a:cs typeface="Times New Roman"/>
              </a:rPr>
              <a:t>경우 </a:t>
            </a:r>
            <a:r>
              <a:rPr lang="ko-KR" altLang="en-US" b="0" kern="100" smtClean="0">
                <a:latin typeface="맑은 고딕" pitchFamily="50" charset="-127"/>
                <a:ea typeface="맑은 고딕" pitchFamily="50" charset="-127"/>
                <a:cs typeface="Times New Roman"/>
              </a:rPr>
              <a:t>비교하여 등록된 요청수량 만큼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6000 </a:t>
            </a:r>
            <a:r>
              <a:rPr lang="ko-KR" altLang="en-US" b="0" kern="100" smtClean="0">
                <a:latin typeface="맑은 고딕" pitchFamily="50" charset="-127"/>
                <a:ea typeface="맑은 고딕" pitchFamily="50" charset="-127"/>
                <a:cs typeface="Times New Roman"/>
              </a:rPr>
              <a:t>저장위치에 재고 보충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28600" indent="-228600" algn="just">
              <a:spcAft>
                <a:spcPts val="0"/>
              </a:spcAft>
              <a:buFontTx/>
              <a:buAutoNum type="arabicPeriod"/>
              <a:defRPr/>
            </a:pPr>
            <a:endParaRPr lang="en-US" altLang="ko-KR" sz="1100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66" y="1624569"/>
            <a:ext cx="6214652" cy="2618705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28" name="표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249871"/>
              </p:ext>
            </p:extLst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082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03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965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부족재고에 대한 재고이관 생성 및 전송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ZSD2M0140N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" name="Oval 14"/>
          <p:cNvSpPr>
            <a:spLocks noChangeArrowheads="1"/>
          </p:cNvSpPr>
          <p:nvPr/>
        </p:nvSpPr>
        <p:spPr bwMode="auto">
          <a:xfrm>
            <a:off x="1504289" y="2255016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lang="en-US" altLang="ko-KR" sz="11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Oval 14"/>
          <p:cNvSpPr>
            <a:spLocks noChangeArrowheads="1"/>
          </p:cNvSpPr>
          <p:nvPr/>
        </p:nvSpPr>
        <p:spPr bwMode="auto">
          <a:xfrm>
            <a:off x="886137" y="2266355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lang="en-US" altLang="ko-KR" sz="11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4504" y="1236554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부족재고에 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대한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재고이관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기준정보 설정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1014243" y="1772816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lang="en-US" altLang="ko-KR" sz="11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3930481" y="2116018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endParaRPr lang="en-US" altLang="ko-KR" sz="11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Oval 14"/>
          <p:cNvSpPr>
            <a:spLocks noChangeArrowheads="1"/>
          </p:cNvSpPr>
          <p:nvPr/>
        </p:nvSpPr>
        <p:spPr bwMode="auto">
          <a:xfrm>
            <a:off x="4376142" y="2116018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endParaRPr lang="en-US" altLang="ko-KR" sz="11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00447462"/>
      </p:ext>
    </p:extLst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STO </a:t>
            </a:r>
            <a:r>
              <a:rPr lang="ko-KR" altLang="en-US" b="0" kern="100" smtClean="0">
                <a:latin typeface="맑은 고딕" pitchFamily="50" charset="-127"/>
                <a:ea typeface="맑은 고딕" pitchFamily="50" charset="-127"/>
                <a:cs typeface="Times New Roman"/>
              </a:rPr>
              <a:t>문서 생성 건에 대해 체크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 startAt="2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보충할 재고이전 수량 확인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- </a:t>
            </a:r>
            <a:r>
              <a:rPr lang="ko-KR" altLang="en-US" b="0" kern="10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수량을 변경하여 처리 가능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 startAt="2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3. </a:t>
            </a:r>
            <a:r>
              <a:rPr lang="ko-KR" altLang="en-US" b="0" kern="10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재고이전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(STO) </a:t>
            </a:r>
            <a:r>
              <a:rPr lang="ko-KR" altLang="en-US" b="0" kern="10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생성 아이콘 클릭하여 문서 생성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    </a:t>
            </a:r>
            <a:endParaRPr lang="en-US" altLang="ko-KR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kern="100" dirty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07" y="1811489"/>
            <a:ext cx="6294304" cy="17615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28600" indent="-228600" algn="just">
              <a:spcAft>
                <a:spcPts val="0"/>
              </a:spcAft>
              <a:buFontTx/>
              <a:buAutoNum type="arabicPeriod"/>
              <a:defRPr/>
            </a:pPr>
            <a:endParaRPr lang="en-US" altLang="ko-KR" sz="1100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513388"/>
              </p:ext>
            </p:extLst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082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03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965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부족재고에 대한 재고이관 생성 및 전송</a:t>
                      </a: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ZSD2M0140N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Oval 14"/>
          <p:cNvSpPr>
            <a:spLocks noChangeArrowheads="1"/>
          </p:cNvSpPr>
          <p:nvPr/>
        </p:nvSpPr>
        <p:spPr bwMode="auto">
          <a:xfrm>
            <a:off x="370633" y="2276872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sp>
        <p:nvSpPr>
          <p:cNvPr id="26" name="Oval 14"/>
          <p:cNvSpPr>
            <a:spLocks noChangeArrowheads="1"/>
          </p:cNvSpPr>
          <p:nvPr/>
        </p:nvSpPr>
        <p:spPr bwMode="auto">
          <a:xfrm>
            <a:off x="5737921" y="2111731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sp>
        <p:nvSpPr>
          <p:cNvPr id="30" name="Oval 14"/>
          <p:cNvSpPr>
            <a:spLocks noChangeArrowheads="1"/>
          </p:cNvSpPr>
          <p:nvPr/>
        </p:nvSpPr>
        <p:spPr bwMode="auto">
          <a:xfrm>
            <a:off x="1079282" y="1987122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4504" y="1236554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부족재고에 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대한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재고이관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– STO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문서 생성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64051361"/>
      </p:ext>
    </p:extLst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STO </a:t>
            </a:r>
            <a:r>
              <a:rPr lang="ko-KR" altLang="en-US" b="0" kern="10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전송 선택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 startAt="2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상태에 따라 전송 대상과 전송완료 건 조회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 startAt="2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 startAt="2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배치실행 선택 시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Batch Job</a:t>
            </a:r>
            <a:r>
              <a:rPr lang="ko-KR" altLang="en-US" b="0" kern="10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을 통해 자동으로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CJ</a:t>
            </a:r>
            <a:r>
              <a:rPr lang="ko-KR" altLang="en-US" b="0" kern="10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로 전송</a:t>
            </a: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95" y="1586354"/>
            <a:ext cx="5343263" cy="38945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Aft>
                <a:spcPts val="0"/>
              </a:spcAft>
              <a:defRPr/>
            </a:pPr>
            <a:endParaRPr lang="en-US" altLang="ko-KR" sz="1100" b="0" kern="1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305910"/>
              </p:ext>
            </p:extLst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082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03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965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부족재고에 대한 재고이관 생성 및 전송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ZSD2M0140N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2397090" y="2294290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sp>
        <p:nvSpPr>
          <p:cNvPr id="36" name="Oval 14"/>
          <p:cNvSpPr>
            <a:spLocks noChangeArrowheads="1"/>
          </p:cNvSpPr>
          <p:nvPr/>
        </p:nvSpPr>
        <p:spPr bwMode="auto">
          <a:xfrm>
            <a:off x="937176" y="4255924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4504" y="1236554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4. 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부족재고에 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대한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재고이관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– STO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문서 전송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1294648" y="5132371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lang="en-US" altLang="ko-KR" sz="11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1441237"/>
      </p:ext>
    </p:extLst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미전송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건에 대해서는 재고이전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(STO)</a:t>
            </a:r>
            <a:r>
              <a:rPr lang="ko-KR" altLang="en-US" b="0" kern="10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문서 취소 가능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- </a:t>
            </a:r>
            <a:r>
              <a:rPr lang="ko-KR" altLang="en-US" b="0" kern="10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취소된 문서에 대해서는 삭제여부 필드에     </a:t>
            </a:r>
            <a:r>
              <a:rPr lang="ko-KR" altLang="en-US" b="0" kern="10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표기가 됨</a:t>
            </a:r>
            <a:r>
              <a:rPr lang="ko-KR" altLang="en-US" b="0" kern="10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 startAt="2"/>
              <a:defRPr/>
            </a:pPr>
            <a:r>
              <a:rPr lang="ko-KR" altLang="en-US" b="0" kern="100" dirty="0" err="1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미전송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건에 대해서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CJ STO</a:t>
            </a:r>
            <a:r>
              <a:rPr lang="ko-KR" altLang="en-US" b="0" kern="10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전송 아이콘을 클릭하여 전송 처리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 startAt="2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 startAt="2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전송상태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 - </a:t>
            </a:r>
            <a:r>
              <a:rPr lang="ko-KR" altLang="en-US" b="0" kern="10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초록색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: </a:t>
            </a:r>
            <a:r>
              <a:rPr lang="ko-KR" altLang="en-US" b="0" kern="10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전송완료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- </a:t>
            </a:r>
            <a:r>
              <a:rPr lang="ko-KR" altLang="en-US" b="0" kern="10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붉은색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: </a:t>
            </a:r>
            <a:r>
              <a:rPr lang="ko-KR" altLang="en-US" b="0" kern="10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미전송</a:t>
            </a: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60" y="1907554"/>
            <a:ext cx="6191597" cy="24766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Aft>
                <a:spcPts val="0"/>
              </a:spcAft>
              <a:defRPr/>
            </a:pP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1. STO </a:t>
            </a:r>
            <a:r>
              <a:rPr lang="ko-KR" altLang="en-US" sz="1100" b="0" kern="100" smtClean="0">
                <a:latin typeface="맑은 고딕" pitchFamily="50" charset="-127"/>
                <a:ea typeface="맑은 고딕" pitchFamily="50" charset="-127"/>
                <a:cs typeface="Times New Roman"/>
              </a:rPr>
              <a:t>문서가 취소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(</a:t>
            </a:r>
            <a:r>
              <a:rPr lang="ko-KR" altLang="en-US" sz="1100" b="0" kern="100" smtClean="0">
                <a:latin typeface="맑은 고딕" pitchFamily="50" charset="-127"/>
                <a:ea typeface="맑은 고딕" pitchFamily="50" charset="-127"/>
                <a:cs typeface="Times New Roman"/>
              </a:rPr>
              <a:t>삭제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)</a:t>
            </a:r>
            <a:r>
              <a:rPr lang="ko-KR" altLang="en-US" sz="1100" b="0" kern="100" smtClean="0">
                <a:latin typeface="맑은 고딕" pitchFamily="50" charset="-127"/>
                <a:ea typeface="맑은 고딕" pitchFamily="50" charset="-127"/>
                <a:cs typeface="Times New Roman"/>
              </a:rPr>
              <a:t>된 건은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CJ</a:t>
            </a:r>
            <a:r>
              <a:rPr lang="ko-KR" altLang="en-US" sz="1100" b="0" kern="100" smtClean="0">
                <a:latin typeface="맑은 고딕" pitchFamily="50" charset="-127"/>
                <a:ea typeface="맑은 고딕" pitchFamily="50" charset="-127"/>
                <a:cs typeface="Times New Roman"/>
              </a:rPr>
              <a:t>로 전송을 하지 않아야 하기에 전송상태가 초록색 아이콘으로 표기가 됨</a:t>
            </a:r>
            <a:endParaRPr lang="en-US" altLang="ko-KR" sz="1100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552905"/>
              </p:ext>
            </p:extLst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082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03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965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부족재고에 대한 재고이관 생성 및 전송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ZSD2M0140N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359754" y="2031175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sp>
        <p:nvSpPr>
          <p:cNvPr id="36" name="Oval 14"/>
          <p:cNvSpPr>
            <a:spLocks noChangeArrowheads="1"/>
          </p:cNvSpPr>
          <p:nvPr/>
        </p:nvSpPr>
        <p:spPr bwMode="auto">
          <a:xfrm>
            <a:off x="1547180" y="2031174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4504" y="1236554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부족재고에 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대한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재고이관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– STO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문서 전송 및 취소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762129" y="2159709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lang="en-US" altLang="ko-KR" sz="11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8701" y="1988840"/>
            <a:ext cx="161925" cy="1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20583"/>
      </p:ext>
    </p:extLst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STO </a:t>
            </a:r>
            <a:r>
              <a:rPr lang="ko-KR" altLang="en-US" b="0" kern="10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현황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- STO </a:t>
            </a:r>
            <a:r>
              <a:rPr lang="ko-KR" altLang="en-US" b="0" kern="10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문서의 처리 현황 조회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 startAt="2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상태의 조건에 따른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STO </a:t>
            </a:r>
            <a:r>
              <a:rPr lang="ko-KR" altLang="en-US" b="0" kern="10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문서 현황 정보 확인</a:t>
            </a: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Aft>
                <a:spcPts val="0"/>
              </a:spcAft>
              <a:defRPr/>
            </a:pPr>
            <a:endParaRPr lang="en-US" altLang="ko-KR" sz="1100" b="0" kern="1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734" y="1558523"/>
            <a:ext cx="5578280" cy="389119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28" name="표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759554"/>
              </p:ext>
            </p:extLst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082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03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965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부족재고에 대한 재고이관 생성 및 전송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ZSD2M0140N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3897487" y="2328204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sp>
        <p:nvSpPr>
          <p:cNvPr id="36" name="Oval 14"/>
          <p:cNvSpPr>
            <a:spLocks noChangeArrowheads="1"/>
          </p:cNvSpPr>
          <p:nvPr/>
        </p:nvSpPr>
        <p:spPr bwMode="auto">
          <a:xfrm>
            <a:off x="1047405" y="4979308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4504" y="1236554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6. 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부족재고에 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대한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재고이관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– STO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문서 전송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762129" y="2159709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lang="en-US" altLang="ko-KR" sz="11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6837652"/>
      </p:ext>
    </p:extLst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 bwMode="auto">
          <a:xfrm>
            <a:off x="6753225" y="1125538"/>
            <a:ext cx="2879725" cy="5472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상태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algn="just">
              <a:spcBef>
                <a:spcPts val="400"/>
              </a:spcBef>
              <a:spcAft>
                <a:spcPts val="0"/>
              </a:spcAft>
              <a:defRPr/>
            </a:pPr>
            <a:r>
              <a:rPr lang="en-US" altLang="ko-KR" b="0" kern="100" dirty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- STO </a:t>
            </a:r>
            <a:r>
              <a:rPr lang="ko-KR" altLang="en-US" b="0" kern="10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문서의 상태 정보 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 startAt="2"/>
              <a:defRPr/>
            </a:pPr>
            <a:r>
              <a:rPr lang="en-US" altLang="ko-KR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STO </a:t>
            </a:r>
            <a:r>
              <a:rPr lang="ko-KR" altLang="en-US" b="0" kern="10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문서가 삭제된 경우    </a:t>
            </a:r>
            <a:r>
              <a:rPr lang="ko-KR" altLang="en-US" b="0" kern="10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로 표기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 startAt="2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 startAt="2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출고처리가 된 경우 출고자재전표 번호 표기</a:t>
            </a:r>
            <a:endParaRPr lang="en-US" altLang="ko-KR" b="0" kern="100" dirty="0" smtClean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 startAt="2"/>
              <a:defRPr/>
            </a:pPr>
            <a:endParaRPr lang="en-US" altLang="ko-KR" b="0" kern="100" dirty="0">
              <a:latin typeface="맑은 고딕" pitchFamily="50" charset="-127"/>
              <a:ea typeface="맑은 고딕" pitchFamily="50" charset="-127"/>
              <a:cs typeface="Times New Roman"/>
              <a:sym typeface="Wingdings" panose="05000000000000000000" pitchFamily="2" charset="2"/>
            </a:endParaRPr>
          </a:p>
          <a:p>
            <a:pPr marL="228600" indent="-228600" algn="just">
              <a:spcBef>
                <a:spcPts val="400"/>
              </a:spcBef>
              <a:spcAft>
                <a:spcPts val="0"/>
              </a:spcAft>
              <a:buAutoNum type="arabicPeriod" startAt="2"/>
              <a:defRPr/>
            </a:pP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입고처리가 된 경우 입고자재전표 번호 표기</a:t>
            </a:r>
            <a:r>
              <a:rPr lang="ko-KR" altLang="en-US" b="0" kern="100" dirty="0" smtClean="0">
                <a:latin typeface="맑은 고딕" pitchFamily="50" charset="-127"/>
                <a:ea typeface="맑은 고딕" pitchFamily="50" charset="-127"/>
                <a:cs typeface="Times New Roman"/>
                <a:sym typeface="Wingdings" panose="05000000000000000000" pitchFamily="2" charset="2"/>
              </a:rPr>
              <a:t> </a:t>
            </a:r>
            <a:endParaRPr lang="ko-KR" altLang="ko-KR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7" name="직사각형 2"/>
          <p:cNvSpPr>
            <a:spLocks noChangeArrowheads="1"/>
          </p:cNvSpPr>
          <p:nvPr/>
        </p:nvSpPr>
        <p:spPr bwMode="auto">
          <a:xfrm>
            <a:off x="344488" y="1125538"/>
            <a:ext cx="6361112" cy="4606925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1pPr>
            <a:lvl2pPr marL="742950" indent="-28575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2pPr>
            <a:lvl3pPr marL="11430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3pPr>
            <a:lvl4pPr marL="16002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4pPr>
            <a:lvl5pPr marL="2057400" indent="-228600"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charset="0"/>
                <a:ea typeface="돋움" pitchFamily="50" charset="-127"/>
              </a:defRPr>
            </a:lvl9pPr>
          </a:lstStyle>
          <a:p>
            <a:pPr algn="ctr" eaLnBrk="1" latinLnBrk="1" hangingPunct="1">
              <a:lnSpc>
                <a:spcPct val="130000"/>
              </a:lnSpc>
            </a:pPr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752406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항목</a:t>
            </a:r>
            <a:r>
              <a:rPr kumimoji="0" lang="en-US" altLang="ko-KR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ker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필드 설명</a:t>
            </a:r>
            <a:endParaRPr kumimoji="0" lang="ko-KR" altLang="en-US" kern="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68" y="1800789"/>
            <a:ext cx="6269028" cy="21995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모서리가 둥근 직사각형 8"/>
          <p:cNvSpPr/>
          <p:nvPr/>
        </p:nvSpPr>
        <p:spPr bwMode="auto">
          <a:xfrm>
            <a:off x="359689" y="836712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화면 예시</a:t>
            </a:r>
          </a:p>
        </p:txBody>
      </p:sp>
      <p:pic>
        <p:nvPicPr>
          <p:cNvPr id="10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851525"/>
            <a:ext cx="41751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775742" y="5805264"/>
            <a:ext cx="5929312" cy="788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Aft>
                <a:spcPts val="0"/>
              </a:spcAft>
              <a:defRPr/>
            </a:pP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1. CJ</a:t>
            </a:r>
            <a:r>
              <a:rPr lang="ko-KR" altLang="en-US" sz="1100" b="0" kern="100" smtClean="0">
                <a:latin typeface="맑은 고딕" pitchFamily="50" charset="-127"/>
                <a:ea typeface="맑은 고딕" pitchFamily="50" charset="-127"/>
                <a:cs typeface="Times New Roman"/>
              </a:rPr>
              <a:t>에서의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 </a:t>
            </a:r>
            <a:r>
              <a:rPr lang="ko-KR" altLang="en-US" sz="1100" b="0" kern="100" smtClean="0">
                <a:latin typeface="맑은 고딕" pitchFamily="50" charset="-127"/>
                <a:ea typeface="맑은 고딕" pitchFamily="50" charset="-127"/>
                <a:cs typeface="Times New Roman"/>
              </a:rPr>
              <a:t>출고와 입고 정보 수신과 처리는 </a:t>
            </a:r>
            <a:r>
              <a:rPr lang="en-US" altLang="ko-KR" sz="1100" b="0" kern="100" dirty="0" smtClean="0">
                <a:latin typeface="맑은 고딕" pitchFamily="50" charset="-127"/>
                <a:ea typeface="맑은 고딕" pitchFamily="50" charset="-127"/>
                <a:cs typeface="Times New Roman"/>
              </a:rPr>
              <a:t>ZSD2M0040N </a:t>
            </a:r>
            <a:r>
              <a:rPr lang="ko-KR" altLang="en-US" sz="1100" b="0" kern="100" smtClean="0">
                <a:latin typeface="맑은 고딕" pitchFamily="50" charset="-127"/>
                <a:ea typeface="맑은 고딕" pitchFamily="50" charset="-127"/>
                <a:cs typeface="Times New Roman"/>
              </a:rPr>
              <a:t>프로그램을 통해서 처리</a:t>
            </a:r>
            <a:endParaRPr lang="en-US" altLang="ko-KR" sz="1100" b="0" kern="100" dirty="0">
              <a:latin typeface="맑은 고딕" pitchFamily="50" charset="-127"/>
              <a:ea typeface="맑은 고딕" pitchFamily="50" charset="-127"/>
              <a:cs typeface="Times New Roman"/>
            </a:endParaRPr>
          </a:p>
        </p:txBody>
      </p:sp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ERP </a:t>
            </a:r>
            <a:r>
              <a:rPr lang="ko-KR" altLang="en-US" dirty="0"/>
              <a:t>시스템 사용자 매뉴얼</a:t>
            </a:r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844006"/>
              </p:ext>
            </p:extLst>
          </p:nvPr>
        </p:nvGraphicFramePr>
        <p:xfrm>
          <a:off x="350838" y="425431"/>
          <a:ext cx="9282112" cy="288925"/>
        </p:xfrm>
        <a:graphic>
          <a:graphicData uri="http://schemas.openxmlformats.org/drawingml/2006/table">
            <a:tbl>
              <a:tblPr/>
              <a:tblGrid>
                <a:gridCol w="7969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082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03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965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 경로</a:t>
                      </a: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부족재고에 대한 재고이관 생성 및 전송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Tr. Code</a:t>
                      </a: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ZSD2M0140N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58970" marR="58970" marT="10759" marB="10759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D1FB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509111" y="2058426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sp>
        <p:nvSpPr>
          <p:cNvPr id="36" name="Oval 14"/>
          <p:cNvSpPr>
            <a:spLocks noChangeArrowheads="1"/>
          </p:cNvSpPr>
          <p:nvPr/>
        </p:nvSpPr>
        <p:spPr bwMode="auto">
          <a:xfrm>
            <a:off x="1313666" y="1994082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4504" y="1236554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7. 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부족재고에 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대한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재고이관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– STO </a:t>
            </a:r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문서 현황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5154617" y="1977666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lang="en-US" altLang="ko-KR" sz="11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6122928" y="1973765"/>
            <a:ext cx="157629" cy="186255"/>
          </a:xfrm>
          <a:prstGeom prst="ellipse">
            <a:avLst/>
          </a:prstGeom>
          <a:solidFill>
            <a:srgbClr val="CC3300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>
            <a:lvl1pPr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1pPr>
            <a:lvl2pPr marL="742950" indent="-28575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2pPr>
            <a:lvl3pPr marL="11430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3pPr>
            <a:lvl4pPr marL="16002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4pPr>
            <a:lvl5pPr marL="2057400" indent="-228600" defTabSz="762000"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anose="020B0604020202020204" pitchFamily="34" charset="0"/>
                <a:ea typeface="돋움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11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endParaRPr lang="en-US" altLang="ko-KR" sz="11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0721" y="2099374"/>
            <a:ext cx="161925" cy="1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72055"/>
      </p:ext>
    </p:extLst>
  </p:cSld>
  <p:clrMapOvr>
    <a:masterClrMapping/>
  </p:clrMapOvr>
  <p:transition>
    <p:split orient="vert"/>
  </p:transition>
</p:sld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Arial"/>
        <a:ea typeface="돋움"/>
        <a:cs typeface=""/>
      </a:majorFont>
      <a:minorFont>
        <a:latin typeface="Arial"/>
        <a:ea typeface="돋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돋움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돋움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34301</TotalTime>
  <Words>635</Words>
  <Application>Microsoft Office PowerPoint</Application>
  <PresentationFormat>사용자 지정</PresentationFormat>
  <Paragraphs>190</Paragraphs>
  <Slides>10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7" baseType="lpstr">
      <vt:lpstr>돋움</vt:lpstr>
      <vt:lpstr>맑은 고딕</vt:lpstr>
      <vt:lpstr>Arial</vt:lpstr>
      <vt:lpstr>Lucida Sans Unicode</vt:lpstr>
      <vt:lpstr>Times New Roman</vt:lpstr>
      <vt:lpstr>Wingdings</vt:lpstr>
      <vt:lpstr>기본 디자인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PowerPoint 프레젠테이션</vt:lpstr>
    </vt:vector>
  </TitlesOfParts>
  <Company>BSG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PI_ERP 프로젝트</dc:title>
  <dc:creator>dmyang</dc:creator>
  <cp:lastModifiedBy>jykim4@bsgglobal.com</cp:lastModifiedBy>
  <cp:revision>2472</cp:revision>
  <cp:lastPrinted>2001-03-14T06:43:19Z</cp:lastPrinted>
  <dcterms:created xsi:type="dcterms:W3CDTF">2000-09-28T11:17:09Z</dcterms:created>
  <dcterms:modified xsi:type="dcterms:W3CDTF">2023-04-12T11:45:52Z</dcterms:modified>
</cp:coreProperties>
</file>