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13" r:id="rId2"/>
    <p:sldId id="514" r:id="rId3"/>
    <p:sldId id="515" r:id="rId4"/>
    <p:sldId id="524" r:id="rId5"/>
    <p:sldId id="517" r:id="rId6"/>
    <p:sldId id="518" r:id="rId7"/>
    <p:sldId id="519" r:id="rId8"/>
  </p:sldIdLst>
  <p:sldSz cx="9904413" cy="6858000"/>
  <p:notesSz cx="6797675" cy="992822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4"/>
            <p14:sldId id="517"/>
            <p14:sldId id="518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D56A19"/>
    <a:srgbClr val="E57725"/>
    <a:srgbClr val="DDDDDD"/>
    <a:srgbClr val="0000FF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51" autoAdjust="0"/>
    <p:restoredTop sz="96429" autoAdjust="0"/>
  </p:normalViewPr>
  <p:slideViewPr>
    <p:cSldViewPr showGuides="1">
      <p:cViewPr varScale="1">
        <p:scale>
          <a:sx n="95" d="100"/>
          <a:sy n="95" d="100"/>
        </p:scale>
        <p:origin x="2142" y="78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t" anchorCtr="0" compatLnSpc="1">
            <a:prstTxWarp prst="textNoShape">
              <a:avLst/>
            </a:prstTxWarp>
          </a:bodyPr>
          <a:lstStyle>
            <a:lvl1pPr algn="l" defTabSz="925501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30" y="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t" anchorCtr="0" compatLnSpc="1">
            <a:prstTxWarp prst="textNoShape">
              <a:avLst/>
            </a:prstTxWarp>
          </a:bodyPr>
          <a:lstStyle>
            <a:lvl1pPr algn="r" defTabSz="925501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333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b" anchorCtr="0" compatLnSpc="1">
            <a:prstTxWarp prst="textNoShape">
              <a:avLst/>
            </a:prstTxWarp>
          </a:bodyPr>
          <a:lstStyle>
            <a:lvl1pPr algn="l" defTabSz="925501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30" y="9431333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b" anchorCtr="0" compatLnSpc="1">
            <a:prstTxWarp prst="textNoShape">
              <a:avLst/>
            </a:prstTxWarp>
          </a:bodyPr>
          <a:lstStyle>
            <a:lvl1pPr algn="r" defTabSz="925501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11" y="1"/>
            <a:ext cx="2946144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2950"/>
            <a:ext cx="537845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54" y="4715667"/>
            <a:ext cx="5437168" cy="4468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/>
              <a:t>마스터 텍스트 스타일을 편집합니다</a:t>
            </a:r>
          </a:p>
          <a:p>
            <a:pPr lvl="1"/>
            <a:r>
              <a:rPr lang="ko-KR" altLang="en-US" noProof="0" dirty="0"/>
              <a:t>둘째 수준</a:t>
            </a:r>
          </a:p>
          <a:p>
            <a:pPr lvl="2"/>
            <a:r>
              <a:rPr lang="ko-KR" altLang="en-US" noProof="0" dirty="0"/>
              <a:t>셋째 수준</a:t>
            </a:r>
          </a:p>
          <a:p>
            <a:pPr lvl="3"/>
            <a:r>
              <a:rPr lang="ko-KR" altLang="en-US" noProof="0" dirty="0"/>
              <a:t>넷째 수준</a:t>
            </a:r>
          </a:p>
          <a:p>
            <a:pPr lvl="4"/>
            <a:r>
              <a:rPr lang="ko-KR" altLang="en-US" noProof="0" dirty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73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11" y="9429731"/>
            <a:ext cx="2946144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B4EC9AF-CF31-459B-9451-E150C06AD598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8613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403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16243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/>
              <a:t>TO-BE Process </a:t>
            </a:r>
            <a:r>
              <a:rPr lang="ko-KR" altLang="en-US" kern="0" dirty="0"/>
              <a:t>정의서</a:t>
            </a:r>
            <a:br>
              <a:rPr lang="en-US" altLang="ko-KR" kern="0" dirty="0"/>
            </a:br>
            <a:br>
              <a:rPr lang="en-US" altLang="ko-KR" kern="0" dirty="0"/>
            </a:br>
            <a:r>
              <a:rPr lang="en-US" altLang="ko-KR" sz="2000" kern="0" dirty="0"/>
              <a:t>[SD1.3.1 Mall </a:t>
            </a:r>
            <a:r>
              <a:rPr lang="ko-KR" altLang="en-US" sz="2000" kern="0" dirty="0"/>
              <a:t>판가 마스터 관리 </a:t>
            </a:r>
            <a:r>
              <a:rPr lang="en-US" altLang="ko-KR" sz="2000" kern="0" dirty="0"/>
              <a:t>]</a:t>
            </a:r>
            <a:endParaRPr lang="ko-KR" altLang="en-US" kern="0" dirty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/>
              <a:t>Created by SD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433219"/>
              </p:ext>
            </p:extLst>
          </p:nvPr>
        </p:nvGraphicFramePr>
        <p:xfrm>
          <a:off x="278947" y="1151278"/>
          <a:ext cx="9361487" cy="4725994"/>
        </p:xfrm>
        <a:graphic>
          <a:graphicData uri="http://schemas.openxmlformats.org/drawingml/2006/table">
            <a:tbl>
              <a:tblPr/>
              <a:tblGrid>
                <a:gridCol w="589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7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572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7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2023.04.11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김정훈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>
                <a:solidFill>
                  <a:schemeClr val="tx1"/>
                </a:solidFill>
              </a:rPr>
              <a:t>○ </a:t>
            </a:r>
            <a:r>
              <a:rPr lang="ko-KR" altLang="en-US" sz="1200" dirty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r>
              <a:rPr lang="en-US" altLang="ko-KR" sz="1200" b="0" dirty="0"/>
              <a:t>1. </a:t>
            </a:r>
            <a:r>
              <a:rPr lang="ko-KR" altLang="en-US" sz="1200" b="0" dirty="0"/>
              <a:t>판매실적 분석을 위하여  </a:t>
            </a:r>
            <a:r>
              <a:rPr lang="en-US" altLang="ko-KR" sz="1200" b="0" dirty="0"/>
              <a:t>“</a:t>
            </a:r>
            <a:r>
              <a:rPr lang="ko-KR" altLang="en-US" sz="1200" b="0" dirty="0"/>
              <a:t>기준판가</a:t>
            </a:r>
            <a:r>
              <a:rPr lang="en-US" altLang="ko-KR" sz="1200" b="0" dirty="0"/>
              <a:t>“</a:t>
            </a:r>
            <a:r>
              <a:rPr lang="ko-KR" altLang="en-US" sz="1200" b="0" dirty="0"/>
              <a:t>을 관리한다</a:t>
            </a:r>
            <a:r>
              <a:rPr lang="en-US" altLang="ko-KR" sz="1200" b="0" dirty="0"/>
              <a:t>. (</a:t>
            </a:r>
            <a:r>
              <a:rPr lang="ko-KR" altLang="en-US" sz="1200" b="0" dirty="0"/>
              <a:t>소비자가</a:t>
            </a:r>
            <a:r>
              <a:rPr lang="en-US" altLang="ko-KR" sz="1200" b="0" dirty="0"/>
              <a:t>)</a:t>
            </a:r>
          </a:p>
          <a:p>
            <a:pPr marL="0" indent="0">
              <a:buNone/>
              <a:defRPr/>
            </a:pPr>
            <a:r>
              <a:rPr lang="en-US" altLang="ko-KR" sz="1200" b="0" dirty="0"/>
              <a:t>2. </a:t>
            </a:r>
            <a:r>
              <a:rPr lang="ko-KR" altLang="en-US" sz="1200" b="0" dirty="0"/>
              <a:t>향후 기준판가 대비 매출실적에 대한 할인과 할증내역을</a:t>
            </a:r>
            <a:endParaRPr lang="en-US" altLang="ko-KR" sz="1200" b="0" dirty="0"/>
          </a:p>
          <a:p>
            <a:pPr marL="0" indent="0">
              <a:buNone/>
              <a:defRPr/>
            </a:pPr>
            <a:r>
              <a:rPr lang="en-US" altLang="ko-KR" sz="1200" b="0" dirty="0"/>
              <a:t>   </a:t>
            </a:r>
            <a:r>
              <a:rPr lang="ko-KR" altLang="en-US" sz="1200" b="0" dirty="0"/>
              <a:t>분석하기 위함이다</a:t>
            </a:r>
            <a:r>
              <a:rPr lang="en-US" altLang="ko-KR" sz="1200" b="0" dirty="0"/>
              <a:t>.</a:t>
            </a:r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>
                <a:solidFill>
                  <a:schemeClr val="tx1"/>
                </a:solidFill>
              </a:rPr>
              <a:t>○ </a:t>
            </a:r>
            <a:r>
              <a:rPr lang="ko-KR" altLang="en-US" sz="1200" dirty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>
              <a:solidFill>
                <a:schemeClr val="tx1"/>
              </a:solidFill>
            </a:endParaRPr>
          </a:p>
          <a:p>
            <a:pPr marL="182563" indent="-182563">
              <a:buFontTx/>
              <a:buAutoNum type="arabicPeriod"/>
              <a:defRPr/>
            </a:pPr>
            <a:r>
              <a:rPr lang="en-US" altLang="ko-KR" sz="1200" b="0" dirty="0"/>
              <a:t>Mall</a:t>
            </a:r>
            <a:r>
              <a:rPr lang="ko-KR" altLang="en-US" sz="1200" b="0" dirty="0"/>
              <a:t>은 기준판가</a:t>
            </a:r>
            <a:r>
              <a:rPr lang="en-US" altLang="ko-KR" sz="1200" b="0" dirty="0"/>
              <a:t>(</a:t>
            </a:r>
            <a:r>
              <a:rPr lang="ko-KR" altLang="en-US" sz="1200" b="0" dirty="0"/>
              <a:t>조건유형</a:t>
            </a:r>
            <a:r>
              <a:rPr lang="en-US" altLang="ko-KR" sz="1200" b="0" dirty="0"/>
              <a:t>-ZPR5)</a:t>
            </a:r>
            <a:r>
              <a:rPr lang="ko-KR" altLang="en-US" sz="1200" b="0" dirty="0"/>
              <a:t>로 정의하고</a:t>
            </a:r>
            <a:r>
              <a:rPr lang="en-US" altLang="ko-KR" sz="1200" b="0" dirty="0"/>
              <a:t>, KEY</a:t>
            </a:r>
            <a:r>
              <a:rPr lang="ko-KR" altLang="en-US" sz="1200" b="0" dirty="0"/>
              <a:t>값은 </a:t>
            </a:r>
            <a:r>
              <a:rPr lang="en-US" altLang="ko-KR" sz="1200" b="0" dirty="0">
                <a:solidFill>
                  <a:schemeClr val="tx1"/>
                </a:solidFill>
              </a:rPr>
              <a:t>“</a:t>
            </a:r>
            <a:r>
              <a:rPr lang="ko-KR" altLang="en-US" sz="1200" b="0" dirty="0">
                <a:solidFill>
                  <a:schemeClr val="tx1"/>
                </a:solidFill>
              </a:rPr>
              <a:t>자재</a:t>
            </a:r>
            <a:r>
              <a:rPr lang="en-US" altLang="ko-KR" sz="1200" b="0" dirty="0">
                <a:solidFill>
                  <a:schemeClr val="tx1"/>
                </a:solidFill>
              </a:rPr>
              <a:t>” </a:t>
            </a:r>
            <a:r>
              <a:rPr lang="ko-KR" altLang="en-US" sz="1200" b="0" dirty="0">
                <a:solidFill>
                  <a:schemeClr val="tx1"/>
                </a:solidFill>
              </a:rPr>
              <a:t>로 관리한다</a:t>
            </a:r>
            <a:r>
              <a:rPr lang="en-US" altLang="ko-KR" sz="1200" b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SD1.3.1 Mall </a:t>
            </a:r>
            <a:r>
              <a:rPr lang="ko-KR" altLang="en-US" dirty="0"/>
              <a:t>판가 마스터 관리 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2477850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1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09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SD1.3.1 Mall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 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김정훈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2023.04.11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>
                <a:solidFill>
                  <a:schemeClr val="tx1"/>
                </a:solidFill>
              </a:rPr>
              <a:t>○ </a:t>
            </a:r>
            <a:r>
              <a:rPr lang="ko-KR" altLang="en-US" sz="1200" dirty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endParaRPr lang="en-US" altLang="ko-KR" sz="1200" b="0" dirty="0">
              <a:solidFill>
                <a:schemeClr val="tx1"/>
              </a:solidFill>
            </a:endParaRPr>
          </a:p>
        </p:txBody>
      </p:sp>
      <p:sp>
        <p:nvSpPr>
          <p:cNvPr id="10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400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242641"/>
              </p:ext>
            </p:extLst>
          </p:nvPr>
        </p:nvGraphicFramePr>
        <p:xfrm>
          <a:off x="266699" y="1421348"/>
          <a:ext cx="9366249" cy="4815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판가관리 담당자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</a:t>
                      </a: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 담당자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6504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u="none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7" name="AutoShape 68"/>
          <p:cNvSpPr>
            <a:spLocks noChangeArrowheads="1"/>
          </p:cNvSpPr>
          <p:nvPr/>
        </p:nvSpPr>
        <p:spPr bwMode="auto">
          <a:xfrm rot="16200000">
            <a:off x="992583" y="1814334"/>
            <a:ext cx="4318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900" dirty="0">
                <a:solidFill>
                  <a:schemeClr val="tx1"/>
                </a:solidFill>
              </a:rPr>
              <a:t>   신제품 및 가격변경 </a:t>
            </a:r>
            <a:endParaRPr kumimoji="0" lang="en-US" altLang="ko-KR" sz="900" dirty="0">
              <a:solidFill>
                <a:schemeClr val="tx1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900" dirty="0">
                <a:solidFill>
                  <a:schemeClr val="tx1"/>
                </a:solidFill>
              </a:rPr>
              <a:t>사유 발생</a:t>
            </a:r>
            <a:endParaRPr kumimoji="0" lang="en-US" altLang="ko-KR" sz="900" dirty="0">
              <a:solidFill>
                <a:schemeClr val="tx1"/>
              </a:solidFill>
            </a:endParaRPr>
          </a:p>
        </p:txBody>
      </p:sp>
      <p:sp>
        <p:nvSpPr>
          <p:cNvPr id="121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/>
              <a:t>SD1.3.1 Mall </a:t>
            </a:r>
            <a:r>
              <a:rPr lang="ko-KR" altLang="en-US" dirty="0"/>
              <a:t>판가 마스터 관리  </a:t>
            </a:r>
          </a:p>
        </p:txBody>
      </p:sp>
      <p:sp>
        <p:nvSpPr>
          <p:cNvPr id="51" name="Rectangle 71"/>
          <p:cNvSpPr>
            <a:spLocks noChangeArrowheads="1"/>
          </p:cNvSpPr>
          <p:nvPr/>
        </p:nvSpPr>
        <p:spPr bwMode="auto">
          <a:xfrm>
            <a:off x="631726" y="3397214"/>
            <a:ext cx="12960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horz" wrap="none" anchor="ctr"/>
          <a:lstStyle/>
          <a:p>
            <a:pPr algn="ctr"/>
            <a:r>
              <a:rPr kumimoji="0" lang="ko-KR" altLang="en-US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기준판가 산정</a:t>
            </a:r>
            <a:endParaRPr kumimoji="0"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5" name="직선 화살표 연결선 64"/>
          <p:cNvCxnSpPr>
            <a:stCxn id="51" idx="3"/>
          </p:cNvCxnSpPr>
          <p:nvPr/>
        </p:nvCxnSpPr>
        <p:spPr bwMode="auto">
          <a:xfrm>
            <a:off x="1927726" y="3577214"/>
            <a:ext cx="504200" cy="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AutoShape 66"/>
          <p:cNvSpPr>
            <a:spLocks noChangeArrowheads="1"/>
          </p:cNvSpPr>
          <p:nvPr/>
        </p:nvSpPr>
        <p:spPr bwMode="auto">
          <a:xfrm>
            <a:off x="7022753" y="4221088"/>
            <a:ext cx="1295400" cy="492414"/>
          </a:xfrm>
          <a:prstGeom prst="flowChartMagneticDisk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Mall </a:t>
            </a:r>
          </a:p>
          <a:p>
            <a:pPr algn="ctr"/>
            <a:r>
              <a:rPr kumimoji="0" lang="ko-KR" altLang="en-US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가격마스터</a:t>
            </a:r>
            <a:endParaRPr kumimoji="0"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3" name="Text Box 151"/>
          <p:cNvSpPr txBox="1">
            <a:spLocks noChangeArrowheads="1"/>
          </p:cNvSpPr>
          <p:nvPr/>
        </p:nvSpPr>
        <p:spPr bwMode="auto">
          <a:xfrm>
            <a:off x="1387083" y="3202448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SD1.3.1-1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6" name="Text Box 151"/>
          <p:cNvSpPr txBox="1">
            <a:spLocks noChangeArrowheads="1"/>
          </p:cNvSpPr>
          <p:nvPr/>
        </p:nvSpPr>
        <p:spPr bwMode="auto">
          <a:xfrm>
            <a:off x="3189899" y="3192751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SD1.3.1-2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" name="직선 화살표 연결선 3"/>
          <p:cNvCxnSpPr/>
          <p:nvPr/>
        </p:nvCxnSpPr>
        <p:spPr bwMode="auto">
          <a:xfrm>
            <a:off x="1207790" y="2677934"/>
            <a:ext cx="0" cy="70552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AutoShape 65"/>
          <p:cNvSpPr>
            <a:spLocks noChangeArrowheads="1"/>
          </p:cNvSpPr>
          <p:nvPr/>
        </p:nvSpPr>
        <p:spPr bwMode="auto">
          <a:xfrm>
            <a:off x="2453363" y="3397214"/>
            <a:ext cx="1295400" cy="391826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ko-KR" altLang="en-US" sz="1000" dirty="0">
                <a:solidFill>
                  <a:schemeClr val="tx1"/>
                </a:solidFill>
              </a:rPr>
              <a:t>기준판가 산정보고</a:t>
            </a:r>
            <a:endParaRPr kumimoji="0" lang="en-US" altLang="ko-KR" sz="1000" dirty="0">
              <a:solidFill>
                <a:schemeClr val="tx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4304278" y="3397214"/>
            <a:ext cx="12960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horz" wrap="none" anchor="ctr"/>
          <a:lstStyle/>
          <a:p>
            <a:pPr algn="ctr"/>
            <a:r>
              <a:rPr kumimoji="0" lang="ko-KR" altLang="en-US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판가관리자 승인 </a:t>
            </a:r>
            <a:endParaRPr kumimoji="0"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34" name="직선 화살표 연결선 33"/>
          <p:cNvCxnSpPr/>
          <p:nvPr/>
        </p:nvCxnSpPr>
        <p:spPr bwMode="auto">
          <a:xfrm>
            <a:off x="3748763" y="3577214"/>
            <a:ext cx="504200" cy="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Rectangle 71"/>
          <p:cNvSpPr>
            <a:spLocks noChangeArrowheads="1"/>
          </p:cNvSpPr>
          <p:nvPr/>
        </p:nvSpPr>
        <p:spPr bwMode="auto">
          <a:xfrm>
            <a:off x="631726" y="4353502"/>
            <a:ext cx="12960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SAP </a:t>
            </a:r>
            <a:r>
              <a:rPr kumimoji="0" lang="ko-KR" altLang="en-US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판가등록 </a:t>
            </a:r>
            <a:endParaRPr kumimoji="0"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1927726" y="4509120"/>
            <a:ext cx="5095027" cy="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AutoShape 65"/>
          <p:cNvSpPr>
            <a:spLocks noChangeArrowheads="1"/>
          </p:cNvSpPr>
          <p:nvPr/>
        </p:nvSpPr>
        <p:spPr bwMode="auto">
          <a:xfrm>
            <a:off x="7041182" y="3445892"/>
            <a:ext cx="1295400" cy="360000"/>
          </a:xfrm>
          <a:prstGeom prst="flowChartDocumen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판가정보 </a:t>
            </a:r>
            <a:r>
              <a:rPr kumimoji="0" lang="en-US" altLang="ko-KR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Report</a:t>
            </a:r>
          </a:p>
        </p:txBody>
      </p:sp>
      <p:cxnSp>
        <p:nvCxnSpPr>
          <p:cNvPr id="15" name="꺾인 연결선 14"/>
          <p:cNvCxnSpPr>
            <a:stCxn id="33" idx="2"/>
            <a:endCxn id="36" idx="0"/>
          </p:cNvCxnSpPr>
          <p:nvPr/>
        </p:nvCxnSpPr>
        <p:spPr bwMode="auto">
          <a:xfrm rot="5400000">
            <a:off x="2817858" y="2219082"/>
            <a:ext cx="596288" cy="3672552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직선 화살표 연결선 16"/>
          <p:cNvCxnSpPr>
            <a:stCxn id="77" idx="1"/>
          </p:cNvCxnSpPr>
          <p:nvPr/>
        </p:nvCxnSpPr>
        <p:spPr bwMode="auto">
          <a:xfrm flipV="1">
            <a:off x="7670453" y="3805892"/>
            <a:ext cx="372" cy="415196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AutoShape 53"/>
          <p:cNvSpPr>
            <a:spLocks noChangeArrowheads="1"/>
          </p:cNvSpPr>
          <p:nvPr/>
        </p:nvSpPr>
        <p:spPr bwMode="auto">
          <a:xfrm>
            <a:off x="7111988" y="5419022"/>
            <a:ext cx="1153788" cy="421027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>
                <a:solidFill>
                  <a:schemeClr val="tx1"/>
                </a:solidFill>
              </a:rPr>
              <a:t>SD.2.1 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ko-KR" altLang="en-US" sz="1000" b="0" dirty="0">
                <a:solidFill>
                  <a:schemeClr val="tx1"/>
                </a:solidFill>
              </a:rPr>
              <a:t>쇼핑몰주문</a:t>
            </a:r>
            <a:endParaRPr kumimoji="0" lang="en-US" altLang="ko-KR" sz="1000" b="0" dirty="0">
              <a:solidFill>
                <a:schemeClr val="tx1"/>
              </a:solidFill>
            </a:endParaRPr>
          </a:p>
        </p:txBody>
      </p:sp>
      <p:sp>
        <p:nvSpPr>
          <p:cNvPr id="61" name="Text Box 151"/>
          <p:cNvSpPr txBox="1">
            <a:spLocks noChangeArrowheads="1"/>
          </p:cNvSpPr>
          <p:nvPr/>
        </p:nvSpPr>
        <p:spPr bwMode="auto">
          <a:xfrm>
            <a:off x="5059635" y="3192751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SD1.3.1-3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2" name="Text Box 151"/>
          <p:cNvSpPr txBox="1">
            <a:spLocks noChangeArrowheads="1"/>
          </p:cNvSpPr>
          <p:nvPr/>
        </p:nvSpPr>
        <p:spPr bwMode="auto">
          <a:xfrm>
            <a:off x="1495822" y="4143306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SD1.3.1-4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4" name="Text Box 151"/>
          <p:cNvSpPr txBox="1">
            <a:spLocks noChangeArrowheads="1"/>
          </p:cNvSpPr>
          <p:nvPr/>
        </p:nvSpPr>
        <p:spPr bwMode="auto">
          <a:xfrm>
            <a:off x="7904534" y="4006758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SD1.3.1-5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7" name="Text Box 151"/>
          <p:cNvSpPr txBox="1">
            <a:spLocks noChangeArrowheads="1"/>
          </p:cNvSpPr>
          <p:nvPr/>
        </p:nvSpPr>
        <p:spPr bwMode="auto">
          <a:xfrm>
            <a:off x="7904534" y="3190954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SD1.3.1-6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30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1817420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1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09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SD1.3.1 Mall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 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김정훈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2023.04.11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304718" y="2245652"/>
            <a:ext cx="28803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*Mall </a:t>
            </a:r>
            <a:r>
              <a:rPr lang="ko-KR" altLang="en-US" sz="1000" dirty="0"/>
              <a:t>는 상품마스터와 소비자가</a:t>
            </a:r>
            <a:r>
              <a:rPr lang="en-US" altLang="ko-KR" sz="1000" dirty="0"/>
              <a:t>, </a:t>
            </a:r>
            <a:r>
              <a:rPr lang="ko-KR" altLang="en-US" sz="1000" dirty="0"/>
              <a:t>공급가는  하나의 테이블에서 이루어진다</a:t>
            </a:r>
            <a:r>
              <a:rPr lang="en-US" altLang="ko-KR" sz="1000" dirty="0"/>
              <a:t>.</a:t>
            </a:r>
          </a:p>
          <a:p>
            <a:endParaRPr lang="en-US" altLang="ko-KR" sz="1000" dirty="0"/>
          </a:p>
          <a:p>
            <a:r>
              <a:rPr lang="en-US" altLang="ko-KR" sz="1000" dirty="0"/>
              <a:t>*SAP</a:t>
            </a:r>
            <a:r>
              <a:rPr lang="ko-KR" altLang="en-US" sz="1000" dirty="0"/>
              <a:t>는 상품마스터와 기준판가</a:t>
            </a:r>
            <a:r>
              <a:rPr lang="en-US" altLang="ko-KR" sz="1000" dirty="0"/>
              <a:t>(</a:t>
            </a:r>
            <a:r>
              <a:rPr lang="ko-KR" altLang="en-US" sz="1000" dirty="0"/>
              <a:t>소비자가</a:t>
            </a:r>
            <a:r>
              <a:rPr lang="en-US" altLang="ko-KR" sz="1000" dirty="0"/>
              <a:t>)</a:t>
            </a:r>
            <a:r>
              <a:rPr lang="ko-KR" altLang="en-US" sz="1000" dirty="0"/>
              <a:t>와 기준공급가 마스터가 </a:t>
            </a:r>
            <a:r>
              <a:rPr lang="ko-KR" altLang="en-US" sz="1000" dirty="0" err="1"/>
              <a:t>각각각</a:t>
            </a:r>
            <a:r>
              <a:rPr lang="ko-KR" altLang="en-US" sz="1000" dirty="0"/>
              <a:t> 이루어 진다</a:t>
            </a:r>
            <a:r>
              <a:rPr lang="en-US" altLang="ko-KR" sz="1000" dirty="0"/>
              <a:t>.</a:t>
            </a:r>
            <a:endParaRPr lang="ko-KR" altLang="en-US" sz="1000" dirty="0"/>
          </a:p>
        </p:txBody>
      </p:sp>
      <p:cxnSp>
        <p:nvCxnSpPr>
          <p:cNvPr id="3" name="직선 화살표 연결선 2">
            <a:extLst>
              <a:ext uri="{FF2B5EF4-FFF2-40B4-BE49-F238E27FC236}">
                <a16:creationId xmlns:a16="http://schemas.microsoft.com/office/drawing/2014/main" id="{0EB52246-FD7F-B59F-E6D6-3FC1A15FF3CC}"/>
              </a:ext>
            </a:extLst>
          </p:cNvPr>
          <p:cNvCxnSpPr/>
          <p:nvPr/>
        </p:nvCxnSpPr>
        <p:spPr bwMode="auto">
          <a:xfrm>
            <a:off x="7688882" y="4713502"/>
            <a:ext cx="0" cy="70552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7791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342675"/>
              </p:ext>
            </p:extLst>
          </p:nvPr>
        </p:nvGraphicFramePr>
        <p:xfrm>
          <a:off x="271462" y="1796827"/>
          <a:ext cx="9361487" cy="3112241"/>
        </p:xfrm>
        <a:graphic>
          <a:graphicData uri="http://schemas.openxmlformats.org/drawingml/2006/table">
            <a:tbl>
              <a:tblPr/>
              <a:tblGrid>
                <a:gridCol w="1084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9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83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1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2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809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No.t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39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SD1.3.1-1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기준판가 산정</a:t>
                      </a:r>
                      <a:endParaRPr kumimoji="0" lang="en-US" altLang="ko-KR" sz="10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l" latinLnBrk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endParaRPr kumimoji="0" lang="en-US" altLang="ko-KR" sz="10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반영될 기준 판가를 신규제품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or 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 변경 </a:t>
                      </a:r>
                      <a:r>
                        <a:rPr kumimoji="1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싯점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산정한다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 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SD1.3.1-2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돋움" panose="020B0600000101010101" pitchFamily="50" charset="-127"/>
                          <a:cs typeface="+mn-cs"/>
                        </a:rPr>
                        <a:t>기준판가 산정보고</a:t>
                      </a:r>
                      <a:endParaRPr kumimoji="0" lang="en-US" altLang="ko-K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돋움" panose="020B0600000101010101" pitchFamily="50" charset="-127"/>
                        <a:cs typeface="+mn-cs"/>
                      </a:endParaRPr>
                    </a:p>
                    <a:p>
                      <a:pPr algn="l" latinLnBrk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endParaRPr kumimoji="0" lang="en-US" altLang="ko-KR" sz="10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 승인을 담당자에게 기준 판가에 대한 산정내역을 보고한다   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Off – Line 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6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SD1.3.1-3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돋움" panose="020B0600000101010101" pitchFamily="50" charset="-127"/>
                          <a:cs typeface="+mn-cs"/>
                        </a:rPr>
                        <a:t>판가관리자 승인 </a:t>
                      </a:r>
                      <a:endParaRPr kumimoji="0" lang="en-US" altLang="ko-KR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돋움" panose="020B0600000101010101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 관리자 승인을 득한다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SD1.3.1-4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altLang="ko-KR" sz="10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0" lang="en-US" altLang="ko-KR" sz="1000" b="1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0" lang="ko-KR" altLang="en-US" sz="1000" b="1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판가마스터등록</a:t>
                      </a:r>
                      <a:endParaRPr kumimoji="0" lang="en-US" altLang="ko-KR" sz="10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판가를 등록한다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이때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적용시점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년월일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을 함께 입력한다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변경정보는 최소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D-2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이전에 입력하여 인터페이스 실행하고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전산담당자에 업무 공유한다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SD1.3.1-5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altLang="ko-KR" sz="10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</a:t>
                      </a:r>
                      <a:r>
                        <a:rPr kumimoji="0" lang="ko-KR" altLang="en-US" sz="10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가격마스터</a:t>
                      </a:r>
                      <a:endParaRPr kumimoji="0" lang="en-US" altLang="ko-KR" sz="10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판가마스터에 대한 내역을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Interface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한다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Interface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SD1.3.1-6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판가정보 </a:t>
                      </a:r>
                      <a:r>
                        <a:rPr kumimoji="0" lang="en-US" altLang="ko-KR" sz="10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Report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내에  판가실적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Report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제공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System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sp>
        <p:nvSpPr>
          <p:cNvPr id="13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/>
              <a:t>SD1.3.1 Mall </a:t>
            </a:r>
            <a:r>
              <a:rPr lang="ko-KR" altLang="en-US" dirty="0"/>
              <a:t>판가 마스터 관리  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7416295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1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09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SD1.3.1 Mall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 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김정훈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2023.04.11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268938" y="1767929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dirty="0">
              <a:solidFill>
                <a:schemeClr val="tx1"/>
              </a:solidFill>
            </a:endParaRPr>
          </a:p>
        </p:txBody>
      </p:sp>
      <p:sp>
        <p:nvSpPr>
          <p:cNvPr id="19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/>
              <a:t>SD1.3.1 Mall </a:t>
            </a:r>
            <a:r>
              <a:rPr lang="ko-KR" altLang="en-US" dirty="0"/>
              <a:t>판가 마스터 관리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5268" y="1870951"/>
            <a:ext cx="914882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1. </a:t>
            </a:r>
            <a:r>
              <a:rPr lang="ko-KR" altLang="en-US" dirty="0"/>
              <a:t>이슈 및 의사 결정 사항</a:t>
            </a:r>
            <a:r>
              <a:rPr lang="en-US" altLang="ko-KR" dirty="0"/>
              <a:t>   </a:t>
            </a:r>
          </a:p>
          <a:p>
            <a:endParaRPr lang="en-US" altLang="ko-KR" dirty="0"/>
          </a:p>
          <a:p>
            <a:r>
              <a:rPr lang="en-US" altLang="ko-KR" dirty="0"/>
              <a:t>  1) </a:t>
            </a:r>
            <a:r>
              <a:rPr lang="ko-KR" altLang="en-US" dirty="0"/>
              <a:t> 판가관리를 고객의</a:t>
            </a:r>
            <a:r>
              <a:rPr lang="en-US" altLang="ko-KR" dirty="0"/>
              <a:t> </a:t>
            </a:r>
            <a:r>
              <a:rPr lang="ko-KR" altLang="en-US" dirty="0"/>
              <a:t> 자재코드로 한다</a:t>
            </a:r>
            <a:r>
              <a:rPr lang="en-US" altLang="ko-KR" dirty="0"/>
              <a:t>.</a:t>
            </a:r>
          </a:p>
          <a:p>
            <a:pPr marL="228600" indent="-228600">
              <a:buAutoNum type="arabicPeriod"/>
            </a:pPr>
            <a:endParaRPr lang="en-US" altLang="ko-KR" dirty="0"/>
          </a:p>
          <a:p>
            <a:pPr marL="228600" indent="-228600">
              <a:buAutoNum type="arabicPeriod"/>
            </a:pPr>
            <a:endParaRPr lang="en-US" altLang="ko-KR" dirty="0"/>
          </a:p>
          <a:p>
            <a:r>
              <a:rPr lang="en-US" altLang="ko-KR" dirty="0"/>
              <a:t>2. </a:t>
            </a:r>
            <a:r>
              <a:rPr lang="ko-KR" altLang="en-US" dirty="0"/>
              <a:t>기능요구 사항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   1) </a:t>
            </a:r>
            <a:r>
              <a:rPr lang="ko-KR" altLang="en-US" dirty="0"/>
              <a:t>판가마스터의 신규 및 변경 등록 시점에  </a:t>
            </a:r>
            <a:r>
              <a:rPr lang="en-US" altLang="ko-KR" dirty="0"/>
              <a:t>Interface</a:t>
            </a:r>
            <a:r>
              <a:rPr lang="ko-KR" altLang="en-US" dirty="0"/>
              <a:t>를 통해 </a:t>
            </a:r>
            <a:r>
              <a:rPr lang="en-US" altLang="ko-KR" dirty="0"/>
              <a:t>Mall</a:t>
            </a:r>
            <a:r>
              <a:rPr lang="ko-KR" altLang="en-US" dirty="0"/>
              <a:t>로 </a:t>
            </a:r>
            <a:r>
              <a:rPr lang="en-US" altLang="ko-KR" dirty="0"/>
              <a:t>DATA</a:t>
            </a:r>
            <a:r>
              <a:rPr lang="ko-KR" altLang="en-US" dirty="0"/>
              <a:t>를 전송시킨다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   2) </a:t>
            </a:r>
            <a:r>
              <a:rPr lang="ko-KR" altLang="en-US" dirty="0">
                <a:solidFill>
                  <a:srgbClr val="FF0000"/>
                </a:solidFill>
              </a:rPr>
              <a:t>변경정보는</a:t>
            </a:r>
            <a:r>
              <a:rPr lang="en-US" altLang="ko-KR" dirty="0">
                <a:solidFill>
                  <a:srgbClr val="FF0000"/>
                </a:solidFill>
              </a:rPr>
              <a:t> </a:t>
            </a:r>
            <a:r>
              <a:rPr lang="ko-KR" altLang="en-US" dirty="0">
                <a:solidFill>
                  <a:srgbClr val="FF0000"/>
                </a:solidFill>
              </a:rPr>
              <a:t>최소 </a:t>
            </a:r>
            <a:r>
              <a:rPr lang="en-US" altLang="ko-KR" dirty="0">
                <a:solidFill>
                  <a:srgbClr val="FF0000"/>
                </a:solidFill>
              </a:rPr>
              <a:t>D-2</a:t>
            </a:r>
            <a:r>
              <a:rPr lang="ko-KR" altLang="en-US" dirty="0">
                <a:solidFill>
                  <a:srgbClr val="FF0000"/>
                </a:solidFill>
              </a:rPr>
              <a:t>일 이전에 입력하여 인터페이스 실행한다</a:t>
            </a:r>
            <a:r>
              <a:rPr lang="en-US" altLang="ko-KR" dirty="0">
                <a:solidFill>
                  <a:srgbClr val="FF0000"/>
                </a:solidFill>
              </a:rPr>
              <a:t>.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       (</a:t>
            </a:r>
            <a:r>
              <a:rPr lang="ko-KR" altLang="en-US" dirty="0">
                <a:solidFill>
                  <a:srgbClr val="FF0000"/>
                </a:solidFill>
              </a:rPr>
              <a:t>변경상황 발생시에는 </a:t>
            </a:r>
            <a:r>
              <a:rPr lang="en-US" altLang="ko-KR" dirty="0">
                <a:solidFill>
                  <a:srgbClr val="FF0000"/>
                </a:solidFill>
              </a:rPr>
              <a:t>mall </a:t>
            </a:r>
            <a:r>
              <a:rPr lang="ko-KR" altLang="en-US" dirty="0">
                <a:solidFill>
                  <a:srgbClr val="FF0000"/>
                </a:solidFill>
              </a:rPr>
              <a:t>담당자에도 사전 공유하여 크로스 체크 </a:t>
            </a:r>
            <a:r>
              <a:rPr lang="ko-KR" altLang="en-US" dirty="0" err="1">
                <a:solidFill>
                  <a:srgbClr val="FF0000"/>
                </a:solidFill>
              </a:rPr>
              <a:t>하도록한다</a:t>
            </a:r>
            <a:r>
              <a:rPr lang="en-US" altLang="ko-KR" dirty="0">
                <a:solidFill>
                  <a:srgbClr val="FF0000"/>
                </a:solidFill>
              </a:rPr>
              <a:t>.)</a:t>
            </a:r>
            <a:endParaRPr lang="en-US" altLang="ko-KR" dirty="0"/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8023948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1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09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고객</a:t>
                      </a: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 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SD1.4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김정훈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2023.04.11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0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Diagram Legend</a:t>
            </a:r>
            <a:endParaRPr lang="ko-KR" altLang="en-US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>
                <a:solidFill>
                  <a:schemeClr val="bg1"/>
                </a:solidFill>
              </a:rPr>
              <a:t>용마</a:t>
            </a:r>
            <a:endParaRPr kumimoji="0" lang="en-US" altLang="ko-KR" sz="800" dirty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>
                <a:solidFill>
                  <a:schemeClr val="bg1"/>
                </a:solidFill>
              </a:rPr>
              <a:t>도매웹</a:t>
            </a:r>
            <a:endParaRPr kumimoji="0" lang="en-US" altLang="ko-KR" sz="800" dirty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28818</TotalTime>
  <Words>552</Words>
  <Application>Microsoft Office PowerPoint</Application>
  <PresentationFormat>사용자 지정</PresentationFormat>
  <Paragraphs>194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SD1.3.1 Mall 판가 마스터 관리 </vt:lpstr>
      <vt:lpstr>SD1.3.1 Mall 판가 마스터 관리  </vt:lpstr>
      <vt:lpstr>SD1.3.1 Mall 판가 마스터 관리  </vt:lpstr>
      <vt:lpstr>SD1.3.1 Mall 판가 마스터 관리  </vt:lpstr>
      <vt:lpstr>Diagram Legend</vt:lpstr>
    </vt:vector>
  </TitlesOfParts>
  <Company>BSG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김 정훈</cp:lastModifiedBy>
  <cp:revision>1047</cp:revision>
  <cp:lastPrinted>2017-10-18T09:02:36Z</cp:lastPrinted>
  <dcterms:created xsi:type="dcterms:W3CDTF">2000-09-28T11:17:09Z</dcterms:created>
  <dcterms:modified xsi:type="dcterms:W3CDTF">2023-04-11T06:55:33Z</dcterms:modified>
</cp:coreProperties>
</file>