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13" r:id="rId2"/>
    <p:sldId id="514" r:id="rId3"/>
    <p:sldId id="515" r:id="rId4"/>
    <p:sldId id="524" r:id="rId5"/>
    <p:sldId id="523" r:id="rId6"/>
    <p:sldId id="517" r:id="rId7"/>
    <p:sldId id="522" r:id="rId8"/>
    <p:sldId id="518" r:id="rId9"/>
    <p:sldId id="519" r:id="rId10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4"/>
            <p14:sldId id="523"/>
            <p14:sldId id="517"/>
            <p14:sldId id="522"/>
            <p14:sldId id="518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5" autoAdjust="0"/>
    <p:restoredTop sz="96695" autoAdjust="0"/>
  </p:normalViewPr>
  <p:slideViewPr>
    <p:cSldViewPr showGuides="1">
      <p:cViewPr varScale="1">
        <p:scale>
          <a:sx n="95" d="100"/>
          <a:sy n="95" d="100"/>
        </p:scale>
        <p:origin x="2136" y="78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/>
              <a:t>마스터 텍스트 스타일을 편집합니다</a:t>
            </a:r>
          </a:p>
          <a:p>
            <a:pPr lvl="1"/>
            <a:r>
              <a:rPr lang="ko-KR" altLang="en-US" noProof="0" dirty="0"/>
              <a:t>둘째 수준</a:t>
            </a:r>
          </a:p>
          <a:p>
            <a:pPr lvl="2"/>
            <a:r>
              <a:rPr lang="ko-KR" altLang="en-US" noProof="0" dirty="0"/>
              <a:t>셋째 수준</a:t>
            </a:r>
          </a:p>
          <a:p>
            <a:pPr lvl="3"/>
            <a:r>
              <a:rPr lang="ko-KR" altLang="en-US" noProof="0" dirty="0"/>
              <a:t>넷째 수준</a:t>
            </a:r>
          </a:p>
          <a:p>
            <a:pPr lvl="4"/>
            <a:r>
              <a:rPr lang="ko-KR" altLang="en-US" noProof="0" dirty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2FAFD8-BE84-4F3E-A496-763DBF603957}" type="slidenum">
              <a:rPr kumimoji="1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4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798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91CD9AE-B62D-4E98-B360-17968506A885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4065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9494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62438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/>
              <a:t>TO-BE Process </a:t>
            </a:r>
            <a:r>
              <a:rPr lang="ko-KR" altLang="en-US" kern="0" dirty="0"/>
              <a:t>정의서</a:t>
            </a:r>
            <a:br>
              <a:rPr lang="en-US" altLang="ko-KR" kern="0" dirty="0"/>
            </a:br>
            <a:br>
              <a:rPr lang="en-US" altLang="ko-KR" kern="0" dirty="0"/>
            </a:br>
            <a:r>
              <a:rPr lang="en-US" altLang="ko-KR" sz="2000" kern="0" dirty="0"/>
              <a:t>[SD2.1.1 </a:t>
            </a:r>
            <a:r>
              <a:rPr lang="ko-KR" altLang="en-US" sz="2000" kern="0" dirty="0"/>
              <a:t>쇼핑몰 판매 주문관리</a:t>
            </a:r>
            <a:r>
              <a:rPr lang="en-US" altLang="ko-KR" sz="2000" kern="0" dirty="0"/>
              <a:t>]</a:t>
            </a:r>
            <a:endParaRPr lang="ko-KR" altLang="en-US" kern="0" dirty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/>
              <a:t>Created by SD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701256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7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7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김정훈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2023.04.11</a:t>
                      </a: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판매주문 생성 추가</a:t>
                      </a: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김정훈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marL="228600" indent="-228600">
              <a:buFontTx/>
              <a:buAutoNum type="arabicPeriod"/>
              <a:defRPr/>
            </a:pPr>
            <a:r>
              <a:rPr lang="en-US" altLang="ko-KR" sz="1200" b="0" dirty="0"/>
              <a:t>Mall</a:t>
            </a:r>
            <a:r>
              <a:rPr lang="ko-KR" altLang="en-US" sz="1200" b="0" dirty="0"/>
              <a:t>의 일일 매출실적 현황을  </a:t>
            </a:r>
            <a:r>
              <a:rPr lang="en-US" altLang="ko-KR" sz="1200" b="0" dirty="0"/>
              <a:t>“</a:t>
            </a:r>
            <a:r>
              <a:rPr lang="ko-KR" altLang="en-US" sz="1200" b="0" dirty="0"/>
              <a:t>결제 단위</a:t>
            </a:r>
            <a:r>
              <a:rPr lang="en-US" altLang="ko-KR" sz="1200" b="0" dirty="0"/>
              <a:t>” </a:t>
            </a:r>
            <a:r>
              <a:rPr lang="ko-KR" altLang="en-US" sz="1200" b="0" dirty="0"/>
              <a:t>로 </a:t>
            </a:r>
            <a:r>
              <a:rPr lang="en-US" altLang="ko-KR" sz="1200" b="0" dirty="0"/>
              <a:t>Interface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   </a:t>
            </a:r>
            <a:r>
              <a:rPr lang="ko-KR" altLang="en-US" sz="1200" b="0" dirty="0"/>
              <a:t>하는 프로세스를 의미함</a:t>
            </a: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/>
              <a:t>2. </a:t>
            </a:r>
            <a:r>
              <a:rPr lang="ko-KR" altLang="en-US" sz="1200" b="0" dirty="0"/>
              <a:t>주요 </a:t>
            </a:r>
            <a:r>
              <a:rPr lang="en-US" altLang="ko-KR" sz="1200" b="0" dirty="0"/>
              <a:t>Interface </a:t>
            </a:r>
            <a:r>
              <a:rPr lang="ko-KR" altLang="en-US" sz="1200" b="0" dirty="0"/>
              <a:t>항목으로는 </a:t>
            </a:r>
            <a:r>
              <a:rPr lang="en-US" altLang="ko-KR" sz="1200" b="0" dirty="0"/>
              <a:t>“</a:t>
            </a:r>
            <a:r>
              <a:rPr lang="ko-KR" altLang="en-US" sz="1200" b="0" dirty="0" err="1"/>
              <a:t>실제판가</a:t>
            </a:r>
            <a:r>
              <a:rPr lang="en-US" altLang="ko-KR" sz="1200" b="0" dirty="0"/>
              <a:t>”, “</a:t>
            </a:r>
            <a:r>
              <a:rPr lang="ko-KR" altLang="en-US" sz="1200" b="0" dirty="0"/>
              <a:t>마일리지</a:t>
            </a:r>
            <a:r>
              <a:rPr lang="en-US" altLang="ko-KR" sz="1200" b="0" dirty="0"/>
              <a:t>“, “</a:t>
            </a:r>
            <a:r>
              <a:rPr lang="ko-KR" altLang="en-US" sz="1200" b="0" dirty="0"/>
              <a:t>배송비</a:t>
            </a:r>
            <a:r>
              <a:rPr lang="en-US" altLang="ko-KR" sz="1200" b="0" dirty="0"/>
              <a:t>”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   </a:t>
            </a:r>
            <a:r>
              <a:rPr lang="ko-KR" altLang="en-US" sz="1200" b="0" dirty="0"/>
              <a:t>해당제품 등에 정보임</a:t>
            </a: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/>
              <a:t>3. </a:t>
            </a:r>
            <a:r>
              <a:rPr lang="ko-KR" altLang="en-US" sz="1200" b="0" dirty="0"/>
              <a:t>매출인식 고객은  </a:t>
            </a:r>
            <a:r>
              <a:rPr lang="en-US" altLang="ko-KR" sz="1200" b="0" dirty="0"/>
              <a:t>Shopping</a:t>
            </a:r>
            <a:r>
              <a:rPr lang="ko-KR" altLang="en-US" sz="1200" b="0" dirty="0"/>
              <a:t>몰은 생용 대표고객</a:t>
            </a:r>
            <a:r>
              <a:rPr lang="ko-KR" altLang="en-US" sz="1200" b="0" dirty="0">
                <a:solidFill>
                  <a:schemeClr val="tx1"/>
                </a:solidFill>
              </a:rPr>
              <a:t> 코드 </a:t>
            </a:r>
            <a:r>
              <a:rPr lang="en-US" altLang="ko-KR" sz="1200" b="0" dirty="0">
                <a:solidFill>
                  <a:schemeClr val="tx1"/>
                </a:solidFill>
              </a:rPr>
              <a:t>(230918) / AHC </a:t>
            </a:r>
            <a:r>
              <a:rPr lang="ko-KR" altLang="en-US" sz="1200" b="0" dirty="0">
                <a:solidFill>
                  <a:schemeClr val="tx1"/>
                </a:solidFill>
              </a:rPr>
              <a:t>대표 코드 </a:t>
            </a:r>
            <a:r>
              <a:rPr lang="en-US" altLang="ko-KR" sz="1200" b="0" dirty="0">
                <a:solidFill>
                  <a:schemeClr val="tx1"/>
                </a:solidFill>
              </a:rPr>
              <a:t>(230921)</a:t>
            </a:r>
            <a:endParaRPr lang="en-US" altLang="ko-KR" sz="1200" b="0" dirty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1. MALL    SAP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로 </a:t>
            </a:r>
            <a:r>
              <a:rPr lang="ko-KR" altLang="en-US" sz="1200" b="0" dirty="0" err="1">
                <a:solidFill>
                  <a:schemeClr val="tx1"/>
                </a:solidFill>
                <a:sym typeface="Wingdings" panose="05000000000000000000" pitchFamily="2" charset="2"/>
              </a:rPr>
              <a:t>전송시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과세 금액을 분리하여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실판가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+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과세금액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으로 구분해서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Interface </a:t>
            </a:r>
            <a:r>
              <a:rPr lang="ko-KR" altLang="en-US" sz="1200" b="0" dirty="0">
                <a:solidFill>
                  <a:schemeClr val="tx1"/>
                </a:solidFill>
                <a:sym typeface="Wingdings" panose="05000000000000000000" pitchFamily="2" charset="2"/>
              </a:rPr>
              <a:t>한다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>
                <a:solidFill>
                  <a:schemeClr val="tx1"/>
                </a:solidFill>
              </a:rPr>
              <a:t>○ </a:t>
            </a:r>
            <a:r>
              <a:rPr lang="ko-KR" altLang="en-US" sz="1200" dirty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</a:rPr>
              <a:t>1. </a:t>
            </a:r>
            <a:r>
              <a:rPr lang="ko-KR" altLang="en-US" sz="1200" b="0" dirty="0">
                <a:solidFill>
                  <a:schemeClr val="tx1"/>
                </a:solidFill>
              </a:rPr>
              <a:t>개별 고객의 코드를 생성하지 않고</a:t>
            </a:r>
            <a:r>
              <a:rPr lang="en-US" altLang="ko-KR" sz="1200" b="0" dirty="0">
                <a:solidFill>
                  <a:schemeClr val="tx1"/>
                </a:solidFill>
              </a:rPr>
              <a:t>, </a:t>
            </a:r>
            <a:r>
              <a:rPr lang="ko-KR" altLang="en-US" sz="1200" b="0" dirty="0">
                <a:solidFill>
                  <a:schemeClr val="tx1"/>
                </a:solidFill>
              </a:rPr>
              <a:t>사업부별 대표고객 코드를   기준으로  처리한다</a:t>
            </a:r>
            <a:r>
              <a:rPr lang="en-US" altLang="ko-KR" sz="1200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SD2.1.1 </a:t>
            </a:r>
            <a:r>
              <a:rPr lang="ko-KR" altLang="en-US" dirty="0"/>
              <a:t>쇼핑몰 판매 주문관리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582407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88900" marR="0" lvl="0" indent="-8890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○ </a:t>
            </a:r>
            <a:r>
              <a:rPr kumimoji="1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프로세스 정의 및 목적</a:t>
            </a:r>
          </a:p>
          <a:p>
            <a:pPr marL="88900" marR="0" lvl="0" indent="-8890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ko-KR" alt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indent="0">
              <a:buNone/>
              <a:defRPr/>
            </a:pPr>
            <a:r>
              <a:rPr lang="en-US" altLang="ko-KR" sz="1200" b="0" dirty="0"/>
              <a:t>1. Mall</a:t>
            </a:r>
            <a:r>
              <a:rPr lang="ko-KR" altLang="en-US" sz="1200" b="0" dirty="0"/>
              <a:t>의 일일 매출실적 현황을  </a:t>
            </a:r>
            <a:r>
              <a:rPr lang="en-US" altLang="ko-KR" sz="1200" b="0" dirty="0"/>
              <a:t>“</a:t>
            </a:r>
            <a:r>
              <a:rPr lang="ko-KR" altLang="en-US" sz="1200" b="0" dirty="0"/>
              <a:t>사업부별 결제 단위</a:t>
            </a:r>
            <a:r>
              <a:rPr lang="en-US" altLang="ko-KR" sz="1200" b="0" dirty="0"/>
              <a:t>” </a:t>
            </a:r>
            <a:r>
              <a:rPr lang="ko-KR" altLang="en-US" sz="1200" b="0" dirty="0"/>
              <a:t>로 생성      하는 프로세스를 의미함</a:t>
            </a:r>
            <a:r>
              <a:rPr lang="en-US" altLang="ko-KR" sz="1200" b="0" dirty="0"/>
              <a:t>.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2. Mall</a:t>
            </a:r>
            <a:r>
              <a:rPr lang="ko-KR" altLang="en-US" sz="1200" b="0" dirty="0"/>
              <a:t>의 일일 매출실적 </a:t>
            </a:r>
            <a:r>
              <a:rPr lang="en-US" altLang="ko-KR" sz="1200" b="0" dirty="0"/>
              <a:t>Interface Data</a:t>
            </a:r>
            <a:r>
              <a:rPr lang="ko-KR" altLang="en-US" sz="1200" b="0" dirty="0"/>
              <a:t>를 자재마스터 사업부 구분으로 분리하여 생성함</a:t>
            </a:r>
            <a:r>
              <a:rPr lang="en-US" altLang="ko-KR" sz="1200" b="0" dirty="0"/>
              <a:t>. </a:t>
            </a:r>
          </a:p>
          <a:p>
            <a:pPr marL="0" indent="0">
              <a:buNone/>
              <a:defRPr/>
            </a:pPr>
            <a:r>
              <a:rPr lang="en-US" altLang="ko-KR" sz="1200" b="0" dirty="0"/>
              <a:t>3. Mall</a:t>
            </a:r>
            <a:r>
              <a:rPr lang="ko-KR" altLang="en-US" sz="1200" b="0" dirty="0"/>
              <a:t>의 한개의 주문번호에 사업부별로 오더번호가 생성됨</a:t>
            </a:r>
            <a:r>
              <a:rPr lang="en-US" altLang="ko-KR" sz="1200" b="0" dirty="0"/>
              <a:t>.</a:t>
            </a:r>
            <a:r>
              <a:rPr lang="ko-KR" altLang="en-US" sz="1200" b="0" dirty="0"/>
              <a:t> </a:t>
            </a:r>
            <a:endParaRPr lang="en-US" altLang="ko-KR" sz="1200" b="0" dirty="0"/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○ </a:t>
            </a:r>
            <a:r>
              <a:rPr kumimoji="1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선행요건 및 </a:t>
            </a:r>
            <a:r>
              <a:rPr kumimoji="1" lang="en-US" altLang="ko-KR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Barriers	</a:t>
            </a:r>
          </a:p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762000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1. </a:t>
            </a: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MALL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의 매출실적 데이터 수신 후 사업부별 </a:t>
            </a: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(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생활용품</a:t>
            </a: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/AHC) 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 </a:t>
            </a:r>
            <a:r>
              <a:rPr kumimoji="1" lang="ko-K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판매오더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 문서 생성</a:t>
            </a:r>
            <a:endParaRPr kumimoji="1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762000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 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사업부별 실적 관리를 위함</a:t>
            </a: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○ </a:t>
            </a:r>
            <a:r>
              <a:rPr kumimoji="1" lang="ko-KR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변화 사항 요약</a:t>
            </a:r>
          </a:p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ko-KR" alt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ko-KR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1" lang="en-US" altLang="ko-KR" sz="14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AS-IS</a:t>
            </a:r>
          </a:p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en-US" altLang="ko-KR" sz="800" b="1" i="1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ko-KR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en-US" altLang="ko-KR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ko-KR" sz="14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TO-BE</a:t>
            </a:r>
          </a:p>
          <a:p>
            <a:pPr marL="0" marR="0" lvl="0" indent="0" algn="l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1" lang="en-US" altLang="ko-KR" sz="1400" b="1" i="1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342900" marR="0" lvl="0" indent="-342900" algn="l" defTabSz="762000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1" lang="ko-K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일마감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SAP Interface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실행 처리 후 자동 </a:t>
            </a: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batch Job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으로     </a:t>
            </a:r>
            <a:r>
              <a:rPr kumimoji="1" lang="ko-KR" alt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판매오더</a:t>
            </a:r>
            <a:r>
              <a:rPr kumimoji="1" lang="ko-KR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문서 </a:t>
            </a:r>
            <a:r>
              <a:rPr lang="en-US" altLang="ko-KR" sz="1200" b="0" dirty="0">
                <a:solidFill>
                  <a:srgbClr val="000000"/>
                </a:solidFill>
              </a:rPr>
              <a:t>Data </a:t>
            </a:r>
            <a:r>
              <a:rPr lang="ko-KR" altLang="en-US" sz="1200" b="0" dirty="0">
                <a:solidFill>
                  <a:srgbClr val="000000"/>
                </a:solidFill>
              </a:rPr>
              <a:t>생성</a:t>
            </a:r>
            <a:endParaRPr kumimoji="1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R="0" lvl="0" algn="l" defTabSz="762000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1" lang="en-US" altLang="ko-K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 </a:t>
            </a: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SD2.2.1 </a:t>
            </a:r>
            <a:r>
              <a:rPr lang="ko-KR" altLang="en-US" dirty="0"/>
              <a:t>쇼핑몰 판매 주문관리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46984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</a:t>
                      </a:r>
                      <a:r>
                        <a:rPr kumimoji="1" lang="ko-KR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판매오더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문서생성 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판매주문생성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4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직사각형 11276"/>
          <p:cNvSpPr>
            <a:spLocks noChangeArrowheads="1"/>
          </p:cNvSpPr>
          <p:nvPr/>
        </p:nvSpPr>
        <p:spPr bwMode="auto">
          <a:xfrm>
            <a:off x="5062538" y="3683000"/>
            <a:ext cx="1679575" cy="690563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sz="120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647644"/>
              </p:ext>
            </p:extLst>
          </p:nvPr>
        </p:nvGraphicFramePr>
        <p:xfrm>
          <a:off x="266700" y="1420813"/>
          <a:ext cx="9366251" cy="481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1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949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WMS/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6985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25" marB="45725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8865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497421"/>
              </p:ext>
            </p:extLst>
          </p:nvPr>
        </p:nvGraphicFramePr>
        <p:xfrm>
          <a:off x="271463" y="765175"/>
          <a:ext cx="9361488" cy="539750"/>
        </p:xfrm>
        <a:graphic>
          <a:graphicData uri="http://schemas.openxmlformats.org/drawingml/2006/table">
            <a:tbl>
              <a:tblPr/>
              <a:tblGrid>
                <a:gridCol w="808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8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8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1" marR="58971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8891" name="직사각형 11276"/>
          <p:cNvSpPr>
            <a:spLocks noChangeArrowheads="1"/>
          </p:cNvSpPr>
          <p:nvPr/>
        </p:nvSpPr>
        <p:spPr bwMode="auto">
          <a:xfrm>
            <a:off x="5062538" y="1762125"/>
            <a:ext cx="1679575" cy="1879600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o-KR" altLang="en-US" sz="120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2209800" y="1797050"/>
            <a:ext cx="1295400" cy="36036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진열 상품조회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Rectangle 71"/>
          <p:cNvSpPr>
            <a:spLocks noChangeArrowheads="1"/>
          </p:cNvSpPr>
          <p:nvPr/>
        </p:nvSpPr>
        <p:spPr bwMode="auto">
          <a:xfrm>
            <a:off x="2216150" y="2349500"/>
            <a:ext cx="1295400" cy="358775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상품 주문 선택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AutoShape 66"/>
          <p:cNvSpPr>
            <a:spLocks noChangeArrowheads="1"/>
          </p:cNvSpPr>
          <p:nvPr/>
        </p:nvSpPr>
        <p:spPr bwMode="auto">
          <a:xfrm>
            <a:off x="415925" y="2827338"/>
            <a:ext cx="1295400" cy="360362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>
                <a:solidFill>
                  <a:schemeClr val="tx1"/>
                </a:solidFill>
              </a:rPr>
              <a:t>개별 고객 </a:t>
            </a:r>
            <a:r>
              <a:rPr kumimoji="0" lang="en-US" altLang="ko-KR" sz="1000" dirty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2209800" y="2949575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고객정보입력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및 주문접수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2209800" y="3525838"/>
            <a:ext cx="1295400" cy="360362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 완료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AutoShape 66"/>
          <p:cNvSpPr>
            <a:spLocks noChangeArrowheads="1"/>
          </p:cNvSpPr>
          <p:nvPr/>
        </p:nvSpPr>
        <p:spPr bwMode="auto">
          <a:xfrm>
            <a:off x="415925" y="2019300"/>
            <a:ext cx="1295400" cy="360363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>
                <a:solidFill>
                  <a:schemeClr val="tx1"/>
                </a:solidFill>
              </a:rPr>
              <a:t>판가</a:t>
            </a:r>
            <a:r>
              <a:rPr kumimoji="0" lang="en-US" altLang="ko-KR" sz="1000" dirty="0">
                <a:solidFill>
                  <a:schemeClr val="tx1"/>
                </a:solidFill>
              </a:rPr>
              <a:t>/</a:t>
            </a:r>
            <a:r>
              <a:rPr kumimoji="0" lang="ko-KR" altLang="en-US" sz="1000" dirty="0">
                <a:solidFill>
                  <a:schemeClr val="tx1"/>
                </a:solidFill>
              </a:rPr>
              <a:t>쿠폰</a:t>
            </a:r>
            <a:r>
              <a:rPr kumimoji="0" lang="en-US" altLang="ko-KR" sz="1000" dirty="0">
                <a:solidFill>
                  <a:schemeClr val="tx1"/>
                </a:solidFill>
              </a:rPr>
              <a:t>/</a:t>
            </a:r>
            <a:r>
              <a:rPr kumimoji="0" lang="ko-KR" altLang="en-US" sz="1000" dirty="0">
                <a:solidFill>
                  <a:schemeClr val="tx1"/>
                </a:solidFill>
              </a:rPr>
              <a:t>할인 </a:t>
            </a:r>
            <a:r>
              <a:rPr kumimoji="0" lang="en-US" altLang="ko-KR" sz="1000" dirty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415925" y="3429000"/>
            <a:ext cx="1295400" cy="360363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>
                <a:solidFill>
                  <a:schemeClr val="tx1"/>
                </a:solidFill>
              </a:rPr>
              <a:t>은행</a:t>
            </a:r>
            <a:endParaRPr kumimoji="0" lang="en-US" altLang="ko-KR" sz="1000" dirty="0">
              <a:solidFill>
                <a:schemeClr val="tx1"/>
              </a:solidFill>
            </a:endParaRP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2209800" y="4130675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주문 출하의뢰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5240338" y="1916113"/>
            <a:ext cx="1295400" cy="360362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출하의뢰 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Rectangle 71"/>
          <p:cNvSpPr>
            <a:spLocks noChangeArrowheads="1"/>
          </p:cNvSpPr>
          <p:nvPr/>
        </p:nvSpPr>
        <p:spPr bwMode="auto">
          <a:xfrm>
            <a:off x="5248275" y="2565400"/>
            <a:ext cx="1295400" cy="358775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준비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Rectangle 71"/>
          <p:cNvSpPr>
            <a:spLocks noChangeArrowheads="1"/>
          </p:cNvSpPr>
          <p:nvPr/>
        </p:nvSpPr>
        <p:spPr bwMode="auto">
          <a:xfrm>
            <a:off x="5240338" y="3213100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중</a:t>
            </a: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출고완료</a:t>
            </a: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0" name="Rectangle 71"/>
          <p:cNvSpPr>
            <a:spLocks noChangeArrowheads="1"/>
          </p:cNvSpPr>
          <p:nvPr/>
        </p:nvSpPr>
        <p:spPr bwMode="auto">
          <a:xfrm>
            <a:off x="5240338" y="3860800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완료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8904" name="직선 화살표 연결선 40"/>
          <p:cNvCxnSpPr>
            <a:cxnSpLocks noChangeShapeType="1"/>
            <a:stCxn id="36" idx="2"/>
            <a:endCxn id="37" idx="0"/>
          </p:cNvCxnSpPr>
          <p:nvPr/>
        </p:nvCxnSpPr>
        <p:spPr bwMode="auto">
          <a:xfrm>
            <a:off x="5888038" y="2276475"/>
            <a:ext cx="7937" cy="2889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05" name="직선 화살표 연결선 41"/>
          <p:cNvCxnSpPr>
            <a:cxnSpLocks noChangeShapeType="1"/>
          </p:cNvCxnSpPr>
          <p:nvPr/>
        </p:nvCxnSpPr>
        <p:spPr bwMode="auto">
          <a:xfrm>
            <a:off x="5888038" y="2905125"/>
            <a:ext cx="7937" cy="2889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71"/>
          <p:cNvSpPr>
            <a:spLocks noChangeArrowheads="1"/>
          </p:cNvSpPr>
          <p:nvPr/>
        </p:nvSpPr>
        <p:spPr bwMode="auto">
          <a:xfrm>
            <a:off x="2209800" y="5848350"/>
            <a:ext cx="1295400" cy="360363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구매 확정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3" name="Rectangle 71"/>
          <p:cNvSpPr>
            <a:spLocks noChangeArrowheads="1"/>
          </p:cNvSpPr>
          <p:nvPr/>
        </p:nvSpPr>
        <p:spPr bwMode="auto">
          <a:xfrm>
            <a:off x="2193925" y="5322888"/>
            <a:ext cx="1295400" cy="360362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일일 매출실적집계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6" name="Rectangle 71"/>
          <p:cNvSpPr>
            <a:spLocks noChangeArrowheads="1"/>
          </p:cNvSpPr>
          <p:nvPr/>
        </p:nvSpPr>
        <p:spPr bwMode="auto">
          <a:xfrm>
            <a:off x="8075613" y="1916113"/>
            <a:ext cx="1295400" cy="360362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주문문서 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8050213" y="3323266"/>
            <a:ext cx="1295400" cy="348348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출하문서 생성</a:t>
            </a:r>
            <a:r>
              <a:rPr kumimoji="1" lang="ko-KR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 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및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출고전기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8083550" y="4002407"/>
            <a:ext cx="1295400" cy="360363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매출처리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8911" name="직선 화살표 연결선 74"/>
          <p:cNvCxnSpPr>
            <a:cxnSpLocks noChangeShapeType="1"/>
          </p:cNvCxnSpPr>
          <p:nvPr/>
        </p:nvCxnSpPr>
        <p:spPr bwMode="auto">
          <a:xfrm flipH="1">
            <a:off x="8698458" y="2301847"/>
            <a:ext cx="1315" cy="253607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2" name="직선 화살표 연결선 75"/>
          <p:cNvCxnSpPr>
            <a:cxnSpLocks noChangeShapeType="1"/>
            <a:endCxn id="73" idx="0"/>
          </p:cNvCxnSpPr>
          <p:nvPr/>
        </p:nvCxnSpPr>
        <p:spPr bwMode="auto">
          <a:xfrm>
            <a:off x="8722242" y="3700319"/>
            <a:ext cx="6110" cy="273383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AutoShape 53"/>
          <p:cNvSpPr>
            <a:spLocks noChangeArrowheads="1"/>
          </p:cNvSpPr>
          <p:nvPr/>
        </p:nvSpPr>
        <p:spPr bwMode="auto">
          <a:xfrm>
            <a:off x="8118069" y="4688935"/>
            <a:ext cx="1295400" cy="358775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AR </a:t>
            </a:r>
            <a:r>
              <a:rPr kumimoji="0" lang="ko-KR" altLang="en-US" sz="1000" dirty="0">
                <a:solidFill>
                  <a:schemeClr val="tx1"/>
                </a:solidFill>
              </a:rPr>
              <a:t>반제처리</a:t>
            </a:r>
            <a:endParaRPr kumimoji="0" lang="en-US" altLang="ko-KR" sz="1000" dirty="0">
              <a:solidFill>
                <a:schemeClr val="tx1"/>
              </a:solidFill>
            </a:endParaRPr>
          </a:p>
        </p:txBody>
      </p:sp>
      <p:cxnSp>
        <p:nvCxnSpPr>
          <p:cNvPr id="78914" name="꺾인 연결선 5"/>
          <p:cNvCxnSpPr>
            <a:cxnSpLocks noChangeShapeType="1"/>
            <a:stCxn id="34" idx="3"/>
            <a:endCxn id="36" idx="1"/>
          </p:cNvCxnSpPr>
          <p:nvPr/>
        </p:nvCxnSpPr>
        <p:spPr bwMode="auto">
          <a:xfrm flipV="1">
            <a:off x="3505200" y="2097088"/>
            <a:ext cx="1735138" cy="221456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5" name="직선 화살표 연결선 82"/>
          <p:cNvCxnSpPr>
            <a:cxnSpLocks noChangeShapeType="1"/>
          </p:cNvCxnSpPr>
          <p:nvPr/>
        </p:nvCxnSpPr>
        <p:spPr bwMode="auto">
          <a:xfrm>
            <a:off x="8727295" y="4387639"/>
            <a:ext cx="0" cy="296371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6" name="꺾인 연결선 19"/>
          <p:cNvCxnSpPr>
            <a:cxnSpLocks noChangeShapeType="1"/>
            <a:stCxn id="29" idx="4"/>
            <a:endCxn id="22" idx="1"/>
          </p:cNvCxnSpPr>
          <p:nvPr/>
        </p:nvCxnSpPr>
        <p:spPr bwMode="auto">
          <a:xfrm flipV="1">
            <a:off x="1711325" y="1978025"/>
            <a:ext cx="498475" cy="22066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7" name="꺾인 연결선 11263"/>
          <p:cNvCxnSpPr>
            <a:cxnSpLocks noChangeShapeType="1"/>
            <a:stCxn id="24" idx="4"/>
          </p:cNvCxnSpPr>
          <p:nvPr/>
        </p:nvCxnSpPr>
        <p:spPr bwMode="auto">
          <a:xfrm>
            <a:off x="1711325" y="3006725"/>
            <a:ext cx="458788" cy="122238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18" name="직선 연결선 11268"/>
          <p:cNvCxnSpPr>
            <a:cxnSpLocks noChangeShapeType="1"/>
          </p:cNvCxnSpPr>
          <p:nvPr/>
        </p:nvCxnSpPr>
        <p:spPr bwMode="auto">
          <a:xfrm>
            <a:off x="1639888" y="3633788"/>
            <a:ext cx="569912" cy="0"/>
          </a:xfrm>
          <a:prstGeom prst="line">
            <a:avLst/>
          </a:prstGeom>
          <a:noFill/>
          <a:ln w="9525" algn="ctr">
            <a:solidFill>
              <a:schemeClr val="bg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19" name="TextBox 94"/>
          <p:cNvSpPr txBox="1">
            <a:spLocks noChangeArrowheads="1"/>
          </p:cNvSpPr>
          <p:nvPr/>
        </p:nvSpPr>
        <p:spPr bwMode="auto">
          <a:xfrm>
            <a:off x="6810375" y="5047075"/>
            <a:ext cx="13096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오후 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11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</a:t>
            </a:r>
          </a:p>
        </p:txBody>
      </p:sp>
      <p:sp>
        <p:nvSpPr>
          <p:cNvPr id="78920" name="TextBox 95"/>
          <p:cNvSpPr txBox="1">
            <a:spLocks noChangeArrowheads="1"/>
          </p:cNvSpPr>
          <p:nvPr/>
        </p:nvSpPr>
        <p:spPr bwMode="auto">
          <a:xfrm>
            <a:off x="3592618" y="2689224"/>
            <a:ext cx="131593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밤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12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 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30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분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낮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12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 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30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분</a:t>
            </a:r>
          </a:p>
        </p:txBody>
      </p:sp>
      <p:cxnSp>
        <p:nvCxnSpPr>
          <p:cNvPr id="78921" name="직선 화살표 연결선 11273"/>
          <p:cNvCxnSpPr>
            <a:cxnSpLocks noChangeShapeType="1"/>
            <a:stCxn id="22" idx="2"/>
          </p:cNvCxnSpPr>
          <p:nvPr/>
        </p:nvCxnSpPr>
        <p:spPr bwMode="auto">
          <a:xfrm>
            <a:off x="2857500" y="2157413"/>
            <a:ext cx="0" cy="192087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22" name="직선 화살표 연결선 100"/>
          <p:cNvCxnSpPr>
            <a:cxnSpLocks noChangeShapeType="1"/>
          </p:cNvCxnSpPr>
          <p:nvPr/>
        </p:nvCxnSpPr>
        <p:spPr bwMode="auto">
          <a:xfrm>
            <a:off x="2857500" y="2744788"/>
            <a:ext cx="0" cy="192087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23" name="직선 화살표 연결선 101"/>
          <p:cNvCxnSpPr>
            <a:cxnSpLocks noChangeShapeType="1"/>
          </p:cNvCxnSpPr>
          <p:nvPr/>
        </p:nvCxnSpPr>
        <p:spPr bwMode="auto">
          <a:xfrm>
            <a:off x="2857500" y="3309938"/>
            <a:ext cx="0" cy="190500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24" name="직선 화살표 연결선 102"/>
          <p:cNvCxnSpPr>
            <a:cxnSpLocks noChangeShapeType="1"/>
          </p:cNvCxnSpPr>
          <p:nvPr/>
        </p:nvCxnSpPr>
        <p:spPr bwMode="auto">
          <a:xfrm>
            <a:off x="2857500" y="3910013"/>
            <a:ext cx="0" cy="190500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" name="Rectangle 71"/>
          <p:cNvSpPr>
            <a:spLocks noChangeArrowheads="1"/>
          </p:cNvSpPr>
          <p:nvPr/>
        </p:nvSpPr>
        <p:spPr bwMode="auto">
          <a:xfrm>
            <a:off x="2193925" y="4662488"/>
            <a:ext cx="1295400" cy="358775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배송진행정보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8926" name="꺾인 연결선 11280"/>
          <p:cNvCxnSpPr>
            <a:cxnSpLocks noChangeShapeType="1"/>
            <a:stCxn id="40" idx="2"/>
          </p:cNvCxnSpPr>
          <p:nvPr/>
        </p:nvCxnSpPr>
        <p:spPr bwMode="auto">
          <a:xfrm rot="5400000">
            <a:off x="4464897" y="3298084"/>
            <a:ext cx="500062" cy="2346221"/>
          </a:xfrm>
          <a:prstGeom prst="bentConnector2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27" name="Text Box 151"/>
          <p:cNvSpPr txBox="1">
            <a:spLocks noChangeArrowheads="1"/>
          </p:cNvSpPr>
          <p:nvPr/>
        </p:nvSpPr>
        <p:spPr bwMode="auto">
          <a:xfrm>
            <a:off x="3008313" y="2152650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SD2.1.1-1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28" name="Text Box 151"/>
          <p:cNvSpPr txBox="1">
            <a:spLocks noChangeArrowheads="1"/>
          </p:cNvSpPr>
          <p:nvPr/>
        </p:nvSpPr>
        <p:spPr bwMode="auto">
          <a:xfrm>
            <a:off x="3008313" y="274955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SD2.1.1-2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29" name="Text Box 151"/>
          <p:cNvSpPr txBox="1">
            <a:spLocks noChangeArrowheads="1"/>
          </p:cNvSpPr>
          <p:nvPr/>
        </p:nvSpPr>
        <p:spPr bwMode="auto">
          <a:xfrm>
            <a:off x="3008313" y="3319463"/>
            <a:ext cx="53975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SD2.1.1-3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0" name="Text Box 151"/>
          <p:cNvSpPr txBox="1">
            <a:spLocks noChangeArrowheads="1"/>
          </p:cNvSpPr>
          <p:nvPr/>
        </p:nvSpPr>
        <p:spPr bwMode="auto">
          <a:xfrm>
            <a:off x="3008313" y="392430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SD2.1.1-4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1" name="Text Box 151"/>
          <p:cNvSpPr txBox="1">
            <a:spLocks noChangeArrowheads="1"/>
          </p:cNvSpPr>
          <p:nvPr/>
        </p:nvSpPr>
        <p:spPr bwMode="auto">
          <a:xfrm>
            <a:off x="6176963" y="1728788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SD2.1.1-5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2" name="Text Box 151"/>
          <p:cNvSpPr txBox="1">
            <a:spLocks noChangeArrowheads="1"/>
          </p:cNvSpPr>
          <p:nvPr/>
        </p:nvSpPr>
        <p:spPr bwMode="auto">
          <a:xfrm>
            <a:off x="6176963" y="234950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SD2.1-6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3" name="Text Box 151"/>
          <p:cNvSpPr txBox="1">
            <a:spLocks noChangeArrowheads="1"/>
          </p:cNvSpPr>
          <p:nvPr/>
        </p:nvSpPr>
        <p:spPr bwMode="auto">
          <a:xfrm>
            <a:off x="6176963" y="3035300"/>
            <a:ext cx="53975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SD2.1.1-7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4" name="Text Box 151"/>
          <p:cNvSpPr txBox="1">
            <a:spLocks noChangeArrowheads="1"/>
          </p:cNvSpPr>
          <p:nvPr/>
        </p:nvSpPr>
        <p:spPr bwMode="auto">
          <a:xfrm>
            <a:off x="6176963" y="3654425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SD2.1.1-8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5" name="Text Box 151"/>
          <p:cNvSpPr txBox="1">
            <a:spLocks noChangeArrowheads="1"/>
          </p:cNvSpPr>
          <p:nvPr/>
        </p:nvSpPr>
        <p:spPr bwMode="auto">
          <a:xfrm>
            <a:off x="8901113" y="1728788"/>
            <a:ext cx="5397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SD2.1.1-12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6" name="Text Box 151"/>
          <p:cNvSpPr txBox="1">
            <a:spLocks noChangeArrowheads="1"/>
          </p:cNvSpPr>
          <p:nvPr/>
        </p:nvSpPr>
        <p:spPr bwMode="auto">
          <a:xfrm>
            <a:off x="8891195" y="3160043"/>
            <a:ext cx="53975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SD2.1.1-13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7" name="Text Box 151"/>
          <p:cNvSpPr txBox="1">
            <a:spLocks noChangeArrowheads="1"/>
          </p:cNvSpPr>
          <p:nvPr/>
        </p:nvSpPr>
        <p:spPr bwMode="auto">
          <a:xfrm>
            <a:off x="8913814" y="3860800"/>
            <a:ext cx="53975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SD2.1.1-14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8" name="Text Box 151"/>
          <p:cNvSpPr txBox="1">
            <a:spLocks noChangeArrowheads="1"/>
          </p:cNvSpPr>
          <p:nvPr/>
        </p:nvSpPr>
        <p:spPr bwMode="auto">
          <a:xfrm>
            <a:off x="2978151" y="4497388"/>
            <a:ext cx="5413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SD2.1.1-9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39" name="Text Box 151"/>
          <p:cNvSpPr txBox="1">
            <a:spLocks noChangeArrowheads="1"/>
          </p:cNvSpPr>
          <p:nvPr/>
        </p:nvSpPr>
        <p:spPr bwMode="auto">
          <a:xfrm>
            <a:off x="2983120" y="5134770"/>
            <a:ext cx="541337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SD2.1.1-10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cxnSp>
        <p:nvCxnSpPr>
          <p:cNvPr id="78941" name="꺾인 연결선 73"/>
          <p:cNvCxnSpPr>
            <a:cxnSpLocks noChangeShapeType="1"/>
            <a:stCxn id="63" idx="3"/>
            <a:endCxn id="66" idx="1"/>
          </p:cNvCxnSpPr>
          <p:nvPr/>
        </p:nvCxnSpPr>
        <p:spPr bwMode="auto">
          <a:xfrm flipV="1">
            <a:off x="3489325" y="2097088"/>
            <a:ext cx="4586288" cy="3405187"/>
          </a:xfrm>
          <a:prstGeom prst="bentConnector3">
            <a:avLst>
              <a:gd name="adj1" fmla="val 92292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942" name="꺾인 연결선 80"/>
          <p:cNvCxnSpPr>
            <a:cxnSpLocks noChangeShapeType="1"/>
            <a:stCxn id="39" idx="3"/>
          </p:cNvCxnSpPr>
          <p:nvPr/>
        </p:nvCxnSpPr>
        <p:spPr bwMode="auto">
          <a:xfrm flipH="1">
            <a:off x="3533880" y="3393282"/>
            <a:ext cx="3001858" cy="1504156"/>
          </a:xfrm>
          <a:prstGeom prst="bentConnector3">
            <a:avLst>
              <a:gd name="adj1" fmla="val -16671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943" name="Text Box 151"/>
          <p:cNvSpPr txBox="1">
            <a:spLocks noChangeArrowheads="1"/>
          </p:cNvSpPr>
          <p:nvPr/>
        </p:nvSpPr>
        <p:spPr bwMode="auto">
          <a:xfrm>
            <a:off x="2947988" y="5680869"/>
            <a:ext cx="541337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SD2.1.1-11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  <p:sp>
        <p:nvSpPr>
          <p:cNvPr id="78944" name="TextBox 63"/>
          <p:cNvSpPr txBox="1">
            <a:spLocks noChangeArrowheads="1"/>
          </p:cNvSpPr>
          <p:nvPr/>
        </p:nvSpPr>
        <p:spPr bwMode="auto">
          <a:xfrm>
            <a:off x="6102577" y="4461670"/>
            <a:ext cx="13096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오후 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6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이후</a:t>
            </a:r>
            <a:endParaRPr lang="ko-KR" altLang="en-US" sz="12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78945" name="TextBox 64"/>
          <p:cNvSpPr txBox="1">
            <a:spLocks noChangeArrowheads="1"/>
          </p:cNvSpPr>
          <p:nvPr/>
        </p:nvSpPr>
        <p:spPr bwMode="auto">
          <a:xfrm>
            <a:off x="4418807" y="4320382"/>
            <a:ext cx="16208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INTERFACE</a:t>
            </a:r>
          </a:p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실시간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(</a:t>
            </a:r>
            <a:r>
              <a:rPr lang="ko-KR" altLang="en-US" sz="1100" dirty="0" err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택배사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연동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)</a:t>
            </a:r>
            <a:endParaRPr lang="ko-KR" altLang="en-US" sz="11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78946" name="TextBox 66"/>
          <p:cNvSpPr txBox="1">
            <a:spLocks noChangeArrowheads="1"/>
          </p:cNvSpPr>
          <p:nvPr/>
        </p:nvSpPr>
        <p:spPr bwMode="auto">
          <a:xfrm>
            <a:off x="5288975" y="5380752"/>
            <a:ext cx="36131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배송완료 기준일 경우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, WMS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와 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SAP 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재고는 차이가 발생함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.</a:t>
            </a:r>
          </a:p>
        </p:txBody>
      </p:sp>
      <p:cxnSp>
        <p:nvCxnSpPr>
          <p:cNvPr id="69" name="직선 연결선 68"/>
          <p:cNvCxnSpPr/>
          <p:nvPr/>
        </p:nvCxnSpPr>
        <p:spPr bwMode="auto">
          <a:xfrm>
            <a:off x="0" y="620713"/>
            <a:ext cx="9904413" cy="0"/>
          </a:xfrm>
          <a:prstGeom prst="line">
            <a:avLst/>
          </a:prstGeom>
          <a:noFill/>
          <a:ln w="50800" cap="flat" cmpd="sng" algn="ctr">
            <a:solidFill>
              <a:schemeClr val="tx2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1" name="Rectangle 175"/>
          <p:cNvSpPr txBox="1">
            <a:spLocks noChangeArrowheads="1"/>
          </p:cNvSpPr>
          <p:nvPr/>
        </p:nvSpPr>
        <p:spPr bwMode="auto">
          <a:xfrm>
            <a:off x="266700" y="134580"/>
            <a:ext cx="3133725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pPr>
              <a:defRPr/>
            </a:pPr>
            <a:r>
              <a:rPr lang="en-US" altLang="ko-KR" kern="0" dirty="0"/>
              <a:t>SD2.1.1 </a:t>
            </a:r>
            <a:r>
              <a:rPr lang="ko-KR" altLang="en-US" kern="0" dirty="0"/>
              <a:t>쇼핑몰 판매 주문관리</a:t>
            </a:r>
          </a:p>
        </p:txBody>
      </p:sp>
      <p:cxnSp>
        <p:nvCxnSpPr>
          <p:cNvPr id="78950" name="직선 화살표 연결선 102"/>
          <p:cNvCxnSpPr>
            <a:cxnSpLocks noChangeShapeType="1"/>
            <a:stCxn id="105" idx="2"/>
            <a:endCxn id="63" idx="0"/>
          </p:cNvCxnSpPr>
          <p:nvPr/>
        </p:nvCxnSpPr>
        <p:spPr bwMode="auto">
          <a:xfrm>
            <a:off x="2841625" y="5021263"/>
            <a:ext cx="0" cy="301625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꺾인 연결선 80"/>
          <p:cNvCxnSpPr>
            <a:cxnSpLocks noChangeShapeType="1"/>
            <a:stCxn id="105" idx="1"/>
            <a:endCxn id="62" idx="1"/>
          </p:cNvCxnSpPr>
          <p:nvPr/>
        </p:nvCxnSpPr>
        <p:spPr bwMode="auto">
          <a:xfrm rot="10800000" flipH="1" flipV="1">
            <a:off x="2193924" y="4841876"/>
            <a:ext cx="15875" cy="1186656"/>
          </a:xfrm>
          <a:prstGeom prst="bentConnector3">
            <a:avLst>
              <a:gd name="adj1" fmla="val -2907169"/>
            </a:avLst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TextBox 66"/>
          <p:cNvSpPr txBox="1">
            <a:spLocks noChangeArrowheads="1"/>
          </p:cNvSpPr>
          <p:nvPr/>
        </p:nvSpPr>
        <p:spPr bwMode="auto">
          <a:xfrm>
            <a:off x="5288975" y="5616588"/>
            <a:ext cx="41518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일일 매출 실적 </a:t>
            </a:r>
            <a:r>
              <a:rPr lang="ko-KR" altLang="en-US" sz="1000" dirty="0" err="1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전송시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 주문완료 리스트를 테이블로 보내고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, SAP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에서 사업부별 매출처리 한다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. MALL 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가용 재고정보는 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SAP</a:t>
            </a:r>
            <a:r>
              <a:rPr lang="ko-KR" altLang="en-US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에서 제공한다</a:t>
            </a:r>
            <a:r>
              <a:rPr lang="en-US" altLang="ko-KR" sz="10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.</a:t>
            </a:r>
          </a:p>
        </p:txBody>
      </p:sp>
      <p:sp>
        <p:nvSpPr>
          <p:cNvPr id="70" name="TextBox 95"/>
          <p:cNvSpPr txBox="1">
            <a:spLocks noChangeArrowheads="1"/>
          </p:cNvSpPr>
          <p:nvPr/>
        </p:nvSpPr>
        <p:spPr bwMode="auto">
          <a:xfrm>
            <a:off x="3618017" y="3282862"/>
            <a:ext cx="131593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4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고객주문</a:t>
            </a:r>
            <a:endParaRPr lang="en-US" altLang="ko-KR" sz="1400" dirty="0">
              <a:solidFill>
                <a:srgbClr val="FF0000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4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마감시간은 낮 </a:t>
            </a:r>
            <a:r>
              <a:rPr lang="en-US" altLang="ko-KR" sz="14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12</a:t>
            </a:r>
            <a:r>
              <a:rPr lang="ko-KR" altLang="en-US" sz="1400" dirty="0">
                <a:solidFill>
                  <a:srgbClr val="FF0000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시</a:t>
            </a:r>
          </a:p>
        </p:txBody>
      </p:sp>
      <p:sp>
        <p:nvSpPr>
          <p:cNvPr id="12" name="Rectangle 71">
            <a:extLst>
              <a:ext uri="{FF2B5EF4-FFF2-40B4-BE49-F238E27FC236}">
                <a16:creationId xmlns:a16="http://schemas.microsoft.com/office/drawing/2014/main" id="{997B9877-2C4C-B939-9344-485F9E320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3819" y="2548313"/>
            <a:ext cx="1295400" cy="360362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판매오더</a:t>
            </a:r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문서생성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5" name="직선 화살표 연결선 74">
            <a:extLst>
              <a:ext uri="{FF2B5EF4-FFF2-40B4-BE49-F238E27FC236}">
                <a16:creationId xmlns:a16="http://schemas.microsoft.com/office/drawing/2014/main" id="{6901ED12-6D93-9292-D120-B0D8412067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00889" y="2965347"/>
            <a:ext cx="3889" cy="344591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" name="Text Box 151">
            <a:extLst>
              <a:ext uri="{FF2B5EF4-FFF2-40B4-BE49-F238E27FC236}">
                <a16:creationId xmlns:a16="http://schemas.microsoft.com/office/drawing/2014/main" id="{E0B35C32-B641-BA49-1370-9A4CB5E48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3814" y="2390924"/>
            <a:ext cx="53975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6000" rIns="0" bIns="36000"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ko-KR" sz="800" dirty="0">
                <a:solidFill>
                  <a:schemeClr val="tx1"/>
                </a:solidFill>
              </a:rPr>
              <a:t>SD2.2.1-1</a:t>
            </a:r>
            <a:endParaRPr lang="ko-KR" altLang="ko-K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2778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SD2.1.1 </a:t>
            </a:r>
            <a:r>
              <a:rPr lang="ko-KR" altLang="en-US" dirty="0"/>
              <a:t>쇼핑몰 판매주문관리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1284"/>
              </p:ext>
            </p:extLst>
          </p:nvPr>
        </p:nvGraphicFramePr>
        <p:xfrm>
          <a:off x="271462" y="1796827"/>
          <a:ext cx="9361487" cy="4361108"/>
        </p:xfrm>
        <a:graphic>
          <a:graphicData uri="http://schemas.openxmlformats.org/drawingml/2006/table">
            <a:tbl>
              <a:tblPr/>
              <a:tblGrid>
                <a:gridCol w="108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3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i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상품 주문선택</a:t>
                      </a:r>
                      <a:endParaRPr kumimoji="0" lang="en-US" altLang="ko-KR" sz="1000" b="1" i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진열장에서  고객이 해당 제품을 조회 할 수 있도록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한다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가격정보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제품정보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 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kumimoji="0" lang="ko-KR" altLang="en-US" sz="10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고객정보입력</a:t>
                      </a:r>
                      <a:endParaRPr kumimoji="0" lang="en-US" altLang="ko-KR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>
                        <a:defRPr/>
                      </a:pPr>
                      <a:r>
                        <a:rPr kumimoji="0" lang="ko-KR" altLang="en-US" sz="10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및 주문접수</a:t>
                      </a:r>
                      <a:endParaRPr kumimoji="0" lang="en-US" altLang="ko-KR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선택한 제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상품을 구매하기 위해 주문자의 개별 정보를 입력하도록 하거나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고객정보의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선택할 수 있도록 한다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결제 완료</a:t>
                      </a:r>
                      <a:endParaRPr kumimoji="0" lang="en-US" altLang="ko-KR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/>
                      <a:endParaRPr kumimoji="0"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주문내역에 대한 결제종류를 선택하고 그 결과를 확인할 수 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있어야 한다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주문 출하의뢰</a:t>
                      </a:r>
                      <a:endParaRPr kumimoji="0" lang="en-US" altLang="ko-KR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결제완료 된 주문내역을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 Up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하여  </a:t>
                      </a: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물류 창고에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주문출하 의뢰를 요청한다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낮 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시로 한다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출하의뢰 접수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b="1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System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부터 전송 받은 내역을 가지고 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WMS </a:t>
                      </a: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창고내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작업지시를 실행 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준비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배송준비는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실제 출하작업을 위해  제품을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PICKING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상차하는 상태를 의미한다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SD2.1.1-7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중 </a:t>
                      </a:r>
                      <a:r>
                        <a:rPr kumimoji="0" lang="en-US" altLang="ko-KR" sz="10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0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출고완료</a:t>
                      </a:r>
                      <a:r>
                        <a:rPr kumimoji="0" lang="en-US" altLang="ko-KR" sz="10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출고 완료 후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배송중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출고마감 내역을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전송한다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전표단위 운송장 번호와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자재코드 레벨로 유한관리코드 송부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배송중이라함은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운송장번호가 발행 되고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 차량에 물건을 싣고 고객배송 진행되는 상태를 의미하며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물류 출고완료 시점이다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오후 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시로 한다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09087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SD2.1.1 </a:t>
            </a:r>
            <a:r>
              <a:rPr lang="ko-KR" altLang="en-US" dirty="0"/>
              <a:t>쇼핑몰 주문관리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268902"/>
              </p:ext>
            </p:extLst>
          </p:nvPr>
        </p:nvGraphicFramePr>
        <p:xfrm>
          <a:off x="271462" y="1796827"/>
          <a:ext cx="9361487" cy="4224461"/>
        </p:xfrm>
        <a:graphic>
          <a:graphicData uri="http://schemas.openxmlformats.org/drawingml/2006/table">
            <a:tbl>
              <a:tblPr/>
              <a:tblGrid>
                <a:gridCol w="108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3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76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Name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Description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SD2.1.1-8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완료</a:t>
                      </a:r>
                      <a:endParaRPr kumimoji="0" lang="en-US" altLang="ko-KR" sz="10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고객에게 물품이 배송되어 확인 된 상태를 의미하며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매출인식의 기준이 된다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(</a:t>
                      </a:r>
                      <a:r>
                        <a:rPr kumimoji="1" lang="ko-KR" altLang="en-US" sz="1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택배사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실시간 인터페이스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매출인식기준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1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SD2.1.1-9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배송진행정보</a:t>
                      </a:r>
                      <a:endParaRPr kumimoji="0" lang="en-US" altLang="ko-KR" sz="10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 시스템과 인터페이스 하여 실시간 쇼핑몰에서 배송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Status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관리한다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SD2.1.1-10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구매확정</a:t>
                      </a:r>
                      <a:endParaRPr kumimoji="0"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구매확정은 물품의 배송 완료 후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이내 소비자 보호를 위해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반품할 수 있도록 하는 규정에 근거 한 것으로 써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7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경과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후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시스템상 자동 구매 확정 처리를 할 수 있다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오후 </a:t>
                      </a:r>
                      <a:r>
                        <a:rPr kumimoji="1" lang="en-US" altLang="ko-KR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시로 함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SD2.1.1-11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주문문서 </a:t>
                      </a:r>
                      <a:endParaRPr kumimoji="0"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판매오더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문서를 생성하기 위하여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되어 넘어온  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주문문서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13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SD2.1.1-12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판매오더</a:t>
                      </a:r>
                      <a:r>
                        <a:rPr kumimoji="0"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문서 생성</a:t>
                      </a:r>
                      <a:endParaRPr kumimoji="0"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Interface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되어 넘어온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주문문서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자동적으로 </a:t>
                      </a: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판매오더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문서를 생성한다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13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SD2.2.1-1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출하문서 생성  및 출고전기</a:t>
                      </a:r>
                      <a:endParaRPr kumimoji="0" lang="en-US" altLang="ko-KR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생성된 </a:t>
                      </a:r>
                      <a:r>
                        <a:rPr kumimoji="1" lang="ko-KR" altLang="en-US" sz="1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판매오더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문서를 근거로  출하문서 및 출고전기를 자동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처리하도록 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50690"/>
                  </a:ext>
                </a:extLst>
              </a:tr>
              <a:tr h="48879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SD2.1.1-13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대금청구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납품문서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출고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근거로 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Billing 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처리를 실시한다</a:t>
                      </a: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(batch job</a:t>
                      </a:r>
                      <a:r>
                        <a:rPr kumimoji="1" lang="ko-KR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자동 실행한다</a:t>
                      </a:r>
                      <a:r>
                        <a:rPr kumimoji="1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.)</a:t>
                      </a: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95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652285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002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SD2.1.1 </a:t>
            </a:r>
            <a:r>
              <a:rPr lang="ko-KR" altLang="en-US" dirty="0"/>
              <a:t>쇼핑몰 주문관리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35429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1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09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판매주문관리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판매 주문관리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SD2.1 </a:t>
                      </a: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쇼핑몰판매주문</a:t>
                      </a:r>
                      <a:endParaRPr kumimoji="1" lang="en-US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김정훈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2023.04.11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27"/>
          <p:cNvSpPr>
            <a:spLocks noChangeArrowheads="1"/>
          </p:cNvSpPr>
          <p:nvPr/>
        </p:nvSpPr>
        <p:spPr bwMode="auto">
          <a:xfrm>
            <a:off x="268288" y="1768475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228600" indent="-228600" eaLnBrk="1" latinLnBrk="0" hangingPunct="1">
              <a:lnSpc>
                <a:spcPct val="120000"/>
              </a:lnSpc>
              <a:spcBef>
                <a:spcPct val="0"/>
              </a:spcBef>
              <a:buFontTx/>
              <a:buAutoNum type="arabicPeriod"/>
              <a:defRPr/>
            </a:pPr>
            <a:r>
              <a:rPr kumimoji="0" lang="ko-KR" altLang="en-US" sz="1200" b="0" dirty="0">
                <a:solidFill>
                  <a:schemeClr val="tx1"/>
                </a:solidFill>
              </a:rPr>
              <a:t>업무 </a:t>
            </a:r>
            <a:r>
              <a:rPr kumimoji="0" lang="en-US" altLang="ko-KR" sz="1200" b="0" dirty="0">
                <a:solidFill>
                  <a:schemeClr val="tx1"/>
                </a:solidFill>
              </a:rPr>
              <a:t>Rule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 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1)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배송작업을 위한 일일 주문 마감시간은  오전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12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시를 기준으로 한다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 (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택배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집하는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오후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5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시임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accent5">
                    <a:lumMod val="75000"/>
                  </a:schemeClr>
                </a:solidFill>
              </a:rPr>
              <a:t>     2) SAP</a:t>
            </a:r>
            <a:r>
              <a:rPr kumimoji="0" lang="ko-KR" altLang="en-US" sz="1000" b="0" dirty="0">
                <a:solidFill>
                  <a:schemeClr val="accent5">
                    <a:lumMod val="75000"/>
                  </a:schemeClr>
                </a:solidFill>
              </a:rPr>
              <a:t>에 매출 반영을 위한 일일 매출 처리 현황은 오후 </a:t>
            </a:r>
            <a:r>
              <a:rPr kumimoji="0" lang="en-US" altLang="ko-KR" sz="1000" b="0" dirty="0">
                <a:solidFill>
                  <a:schemeClr val="accent5">
                    <a:lumMod val="75000"/>
                  </a:schemeClr>
                </a:solidFill>
              </a:rPr>
              <a:t>11</a:t>
            </a:r>
            <a:r>
              <a:rPr kumimoji="0" lang="ko-KR" altLang="en-US" sz="1000" b="0" dirty="0">
                <a:solidFill>
                  <a:schemeClr val="accent5">
                    <a:lumMod val="75000"/>
                  </a:schemeClr>
                </a:solidFill>
              </a:rPr>
              <a:t>시를 기준으로 한다</a:t>
            </a:r>
            <a:r>
              <a:rPr kumimoji="0" lang="en-US" altLang="ko-KR" sz="1000" b="0" dirty="0">
                <a:solidFill>
                  <a:schemeClr val="accent5">
                    <a:lumMod val="75000"/>
                  </a:schemeClr>
                </a:solidFill>
              </a:rPr>
              <a:t>(?)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3)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재고의 가용재고는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Shopping Mall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전용창고로 제한된다</a:t>
            </a: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4) WMS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 Mall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로 </a:t>
            </a:r>
            <a:r>
              <a:rPr kumimoji="0" lang="ko-KR" altLang="en-US" sz="1000" b="0" dirty="0" err="1">
                <a:solidFill>
                  <a:schemeClr val="tx1"/>
                </a:solidFill>
                <a:sym typeface="Wingdings" panose="05000000000000000000" pitchFamily="2" charset="2"/>
              </a:rPr>
              <a:t>배송중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출고완료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정보를 받는 시간은 오후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6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시를 기준으로 한다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</a:t>
            </a:r>
            <a:endParaRPr kumimoji="0" lang="en-US" altLang="ko-KR" sz="1000" dirty="0">
              <a:solidFill>
                <a:srgbClr val="FF0000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5)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매출인식 기준은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“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주문확정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“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고객의 주문확정 정보를 기준으로 한다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 </a:t>
            </a:r>
            <a:endParaRPr kumimoji="0" lang="en-US" altLang="ko-KR" sz="1000" dirty="0">
              <a:solidFill>
                <a:srgbClr val="FF0000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6)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상품의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자재마스터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batch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코드는 주문시점에는 관리를 하지 않고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WMS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에서 출고작업 완료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일일 매출 실적 집계</a:t>
            </a: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        SAP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의 주문문서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 err="1">
                <a:solidFill>
                  <a:schemeClr val="tx1"/>
                </a:solidFill>
              </a:rPr>
              <a:t>판매오더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 문서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출하문서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대금청구문서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 </a:t>
            </a:r>
            <a:r>
              <a:rPr kumimoji="0" lang="ko-KR" altLang="en-US" sz="1000" b="0" dirty="0">
                <a:solidFill>
                  <a:schemeClr val="tx1"/>
                </a:solidFill>
              </a:rPr>
              <a:t>등에서 관리 한다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.</a:t>
            </a: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endParaRPr kumimoji="0" lang="en-US" altLang="ko-KR" sz="10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</a:rPr>
              <a:t>2. </a:t>
            </a:r>
            <a:r>
              <a:rPr kumimoji="0" lang="ko-KR" altLang="en-US" sz="1200" b="0" dirty="0">
                <a:solidFill>
                  <a:schemeClr val="tx1"/>
                </a:solidFill>
              </a:rPr>
              <a:t>주요 시스템 기능 사항</a:t>
            </a:r>
            <a:endParaRPr kumimoji="0" lang="en-US" altLang="ko-KR" sz="1200" b="0" dirty="0">
              <a:solidFill>
                <a:schemeClr val="tx1"/>
              </a:solidFill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200" b="0" dirty="0">
                <a:solidFill>
                  <a:schemeClr val="tx1"/>
                </a:solidFill>
              </a:rPr>
              <a:t>    </a:t>
            </a:r>
            <a:r>
              <a:rPr kumimoji="0" lang="en-US" altLang="ko-KR" sz="1000" b="0" dirty="0">
                <a:solidFill>
                  <a:schemeClr val="tx1"/>
                </a:solidFill>
              </a:rPr>
              <a:t>1) Mall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 SAP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로 전송된 자료는 주문확정처리 후 자동으로 주문 문서를 생성 하도록 한다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 2) SAP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내 매출인식과정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대금청구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)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는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Billing Batch Job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을 통해 생성되도록 한다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 3) SAP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내 매출인식은 사업부별 대표 고객을 기준으로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하고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상세 고객에 대한 매출 및 정보는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Shopping Mall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에서 관리 되도록 </a:t>
            </a: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>
                <a:solidFill>
                  <a:schemeClr val="tx1"/>
                </a:solidFill>
                <a:sym typeface="Wingdings" panose="05000000000000000000" pitchFamily="2" charset="2"/>
              </a:rPr>
              <a:t>한다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b="0" dirty="0">
                <a:solidFill>
                  <a:schemeClr val="tx1"/>
                </a:solidFill>
                <a:sym typeface="Wingdings" panose="05000000000000000000" pitchFamily="2" charset="2"/>
              </a:rPr>
              <a:t>     4) </a:t>
            </a:r>
            <a:r>
              <a:rPr kumimoji="0" lang="ko-KR" altLang="en-US" sz="1000" dirty="0" err="1">
                <a:solidFill>
                  <a:srgbClr val="FF0000"/>
                </a:solidFill>
                <a:sym typeface="Wingdings" panose="05000000000000000000" pitchFamily="2" charset="2"/>
              </a:rPr>
              <a:t>배송비의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 경우 제</a:t>
            </a: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/</a:t>
            </a:r>
            <a:r>
              <a:rPr kumimoji="0" lang="ko-KR" altLang="en-US" sz="1000" dirty="0">
                <a:solidFill>
                  <a:srgbClr val="FF0000"/>
                </a:solidFill>
                <a:sym typeface="Wingdings" panose="05000000000000000000" pitchFamily="2" charset="2"/>
              </a:rPr>
              <a:t>상품 매출이 아닌 기타 매출로 처리한다</a:t>
            </a: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endParaRPr kumimoji="0" lang="en-US" altLang="ko-KR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0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Diagram Legend</a:t>
            </a:r>
            <a:endParaRPr lang="ko-KR" altLang="en-US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>
                <a:solidFill>
                  <a:schemeClr val="bg1"/>
                </a:solidFill>
              </a:rPr>
              <a:t>용마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>
                <a:solidFill>
                  <a:schemeClr val="bg1"/>
                </a:solidFill>
              </a:rPr>
              <a:t>도매웹</a:t>
            </a:r>
            <a:endParaRPr kumimoji="0" lang="en-US" altLang="ko-KR" sz="800" dirty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23027</TotalTime>
  <Words>1199</Words>
  <Application>Microsoft Office PowerPoint</Application>
  <PresentationFormat>사용자 지정</PresentationFormat>
  <Paragraphs>318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SD2.1.1 쇼핑몰 판매 주문관리</vt:lpstr>
      <vt:lpstr>SD2.2.1 쇼핑몰 판매 주문관리</vt:lpstr>
      <vt:lpstr>PowerPoint 프레젠테이션</vt:lpstr>
      <vt:lpstr>SD2.1.1 쇼핑몰 판매주문관리</vt:lpstr>
      <vt:lpstr>SD2.1.1 쇼핑몰 주문관리</vt:lpstr>
      <vt:lpstr>SD2.1.1 쇼핑몰 주문관리</vt:lpstr>
      <vt:lpstr>Diagram Legend</vt:lpstr>
    </vt:vector>
  </TitlesOfParts>
  <Company>BSG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정훈</cp:lastModifiedBy>
  <cp:revision>1061</cp:revision>
  <cp:lastPrinted>2001-03-14T06:43:19Z</cp:lastPrinted>
  <dcterms:created xsi:type="dcterms:W3CDTF">2000-09-28T11:17:09Z</dcterms:created>
  <dcterms:modified xsi:type="dcterms:W3CDTF">2023-04-11T07:33:37Z</dcterms:modified>
</cp:coreProperties>
</file>