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572" r:id="rId2"/>
    <p:sldId id="567" r:id="rId3"/>
    <p:sldId id="605" r:id="rId4"/>
    <p:sldId id="608" r:id="rId5"/>
    <p:sldId id="607" r:id="rId6"/>
    <p:sldId id="609" r:id="rId7"/>
    <p:sldId id="610" r:id="rId8"/>
    <p:sldId id="611" r:id="rId9"/>
    <p:sldId id="566" r:id="rId10"/>
  </p:sldIdLst>
  <p:sldSz cx="9904413" cy="6858000"/>
  <p:notesSz cx="6662738" cy="9832975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sz="1200" b="1" kern="1200">
        <a:solidFill>
          <a:schemeClr val="tx1"/>
        </a:solidFill>
        <a:latin typeface="Arial" charset="0"/>
        <a:ea typeface="돋움" pitchFamily="50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sz="1200" b="1" kern="1200">
        <a:solidFill>
          <a:schemeClr val="tx1"/>
        </a:solidFill>
        <a:latin typeface="Arial" charset="0"/>
        <a:ea typeface="돋움" pitchFamily="50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sz="1200" b="1" kern="1200">
        <a:solidFill>
          <a:schemeClr val="tx1"/>
        </a:solidFill>
        <a:latin typeface="Arial" charset="0"/>
        <a:ea typeface="돋움" pitchFamily="50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sz="1200" b="1" kern="1200">
        <a:solidFill>
          <a:schemeClr val="tx1"/>
        </a:solidFill>
        <a:latin typeface="Arial" charset="0"/>
        <a:ea typeface="돋움" pitchFamily="50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sz="1200" b="1" kern="1200">
        <a:solidFill>
          <a:schemeClr val="tx1"/>
        </a:solidFill>
        <a:latin typeface="Arial" charset="0"/>
        <a:ea typeface="돋움" pitchFamily="50" charset="-127"/>
        <a:cs typeface="+mn-cs"/>
      </a:defRPr>
    </a:lvl5pPr>
    <a:lvl6pPr marL="2286000" algn="l" defTabSz="914400" rtl="0" eaLnBrk="1" latinLnBrk="1" hangingPunct="1">
      <a:defRPr kumimoji="1" sz="1200" b="1" kern="1200">
        <a:solidFill>
          <a:schemeClr val="tx1"/>
        </a:solidFill>
        <a:latin typeface="Arial" charset="0"/>
        <a:ea typeface="돋움" pitchFamily="50" charset="-127"/>
        <a:cs typeface="+mn-cs"/>
      </a:defRPr>
    </a:lvl6pPr>
    <a:lvl7pPr marL="2743200" algn="l" defTabSz="914400" rtl="0" eaLnBrk="1" latinLnBrk="1" hangingPunct="1">
      <a:defRPr kumimoji="1" sz="1200" b="1" kern="1200">
        <a:solidFill>
          <a:schemeClr val="tx1"/>
        </a:solidFill>
        <a:latin typeface="Arial" charset="0"/>
        <a:ea typeface="돋움" pitchFamily="50" charset="-127"/>
        <a:cs typeface="+mn-cs"/>
      </a:defRPr>
    </a:lvl7pPr>
    <a:lvl8pPr marL="3200400" algn="l" defTabSz="914400" rtl="0" eaLnBrk="1" latinLnBrk="1" hangingPunct="1">
      <a:defRPr kumimoji="1" sz="1200" b="1" kern="1200">
        <a:solidFill>
          <a:schemeClr val="tx1"/>
        </a:solidFill>
        <a:latin typeface="Arial" charset="0"/>
        <a:ea typeface="돋움" pitchFamily="50" charset="-127"/>
        <a:cs typeface="+mn-cs"/>
      </a:defRPr>
    </a:lvl8pPr>
    <a:lvl9pPr marL="3657600" algn="l" defTabSz="914400" rtl="0" eaLnBrk="1" latinLnBrk="1" hangingPunct="1">
      <a:defRPr kumimoji="1" sz="1200" b="1" kern="1200">
        <a:solidFill>
          <a:schemeClr val="tx1"/>
        </a:solidFill>
        <a:latin typeface="Arial" charset="0"/>
        <a:ea typeface="돋움" pitchFamily="50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65">
          <p15:clr>
            <a:srgbClr val="A4A3A4"/>
          </p15:clr>
        </p15:guide>
        <p15:guide id="2" orient="horz" pos="2160">
          <p15:clr>
            <a:srgbClr val="A4A3A4"/>
          </p15:clr>
        </p15:guide>
        <p15:guide id="3" orient="horz" pos="3158">
          <p15:clr>
            <a:srgbClr val="A4A3A4"/>
          </p15:clr>
        </p15:guide>
        <p15:guide id="4" orient="horz" pos="3294">
          <p15:clr>
            <a:srgbClr val="A4A3A4"/>
          </p15:clr>
        </p15:guide>
        <p15:guide id="5" pos="398">
          <p15:clr>
            <a:srgbClr val="A4A3A4"/>
          </p15:clr>
        </p15:guide>
        <p15:guide id="6" pos="5569">
          <p15:clr>
            <a:srgbClr val="A4A3A4"/>
          </p15:clr>
        </p15:guide>
        <p15:guide id="7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96">
          <p15:clr>
            <a:srgbClr val="A4A3A4"/>
          </p15:clr>
        </p15:guide>
        <p15:guide id="2" pos="209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7793"/>
    <a:srgbClr val="93E3FF"/>
    <a:srgbClr val="E57725"/>
    <a:srgbClr val="CCCCFF"/>
    <a:srgbClr val="DDDDDD"/>
    <a:srgbClr val="C0C0C0"/>
    <a:srgbClr val="2D86A5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83" autoAdjust="0"/>
    <p:restoredTop sz="99652" autoAdjust="0"/>
  </p:normalViewPr>
  <p:slideViewPr>
    <p:cSldViewPr>
      <p:cViewPr varScale="1">
        <p:scale>
          <a:sx n="99" d="100"/>
          <a:sy n="99" d="100"/>
        </p:scale>
        <p:origin x="1686" y="78"/>
      </p:cViewPr>
      <p:guideLst>
        <p:guide orient="horz" pos="4065"/>
        <p:guide orient="horz" pos="2160"/>
        <p:guide orient="horz" pos="3158"/>
        <p:guide orient="horz" pos="3294"/>
        <p:guide pos="398"/>
        <p:guide pos="5569"/>
        <p:guide pos="3120"/>
      </p:guideLst>
    </p:cSldViewPr>
  </p:slideViewPr>
  <p:outlineViewPr>
    <p:cViewPr>
      <p:scale>
        <a:sx n="33" d="100"/>
        <a:sy n="33" d="100"/>
      </p:scale>
      <p:origin x="210" y="175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4" d="100"/>
          <a:sy n="74" d="100"/>
        </p:scale>
        <p:origin x="-3408" y="-90"/>
      </p:cViewPr>
      <p:guideLst>
        <p:guide orient="horz" pos="3096"/>
        <p:guide pos="209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766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13" tIns="45607" rIns="91213" bIns="45607" numCol="1" anchor="t" anchorCtr="0" compatLnSpc="1">
            <a:prstTxWarp prst="textNoShape">
              <a:avLst/>
            </a:prstTxWarp>
          </a:bodyPr>
          <a:lstStyle>
            <a:lvl1pPr algn="l" defTabSz="912813">
              <a:lnSpc>
                <a:spcPct val="100000"/>
              </a:lnSpc>
              <a:defRPr sz="1100" b="0">
                <a:latin typeface="맑은 고딕" pitchFamily="50" charset="-127"/>
                <a:ea typeface="맑은 고딕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5075" y="0"/>
            <a:ext cx="288766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13" tIns="45607" rIns="91213" bIns="45607" numCol="1" anchor="t" anchorCtr="0" compatLnSpc="1">
            <a:prstTxWarp prst="textNoShape">
              <a:avLst/>
            </a:prstTxWarp>
          </a:bodyPr>
          <a:lstStyle>
            <a:lvl1pPr algn="r" defTabSz="912813">
              <a:lnSpc>
                <a:spcPct val="100000"/>
              </a:lnSpc>
              <a:defRPr sz="1100" b="0">
                <a:latin typeface="맑은 고딕" pitchFamily="50" charset="-127"/>
                <a:ea typeface="맑은 고딕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40850"/>
            <a:ext cx="288766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13" tIns="45607" rIns="91213" bIns="45607" numCol="1" anchor="b" anchorCtr="0" compatLnSpc="1">
            <a:prstTxWarp prst="textNoShape">
              <a:avLst/>
            </a:prstTxWarp>
          </a:bodyPr>
          <a:lstStyle>
            <a:lvl1pPr algn="l" defTabSz="912813">
              <a:lnSpc>
                <a:spcPct val="100000"/>
              </a:lnSpc>
              <a:defRPr sz="1100" b="0">
                <a:latin typeface="맑은 고딕" pitchFamily="50" charset="-127"/>
                <a:ea typeface="맑은 고딕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5075" y="9340850"/>
            <a:ext cx="288766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13" tIns="45607" rIns="91213" bIns="45607" numCol="1" anchor="b" anchorCtr="0" compatLnSpc="1">
            <a:prstTxWarp prst="textNoShape">
              <a:avLst/>
            </a:prstTxWarp>
          </a:bodyPr>
          <a:lstStyle>
            <a:lvl1pPr algn="r" defTabSz="912813">
              <a:lnSpc>
                <a:spcPct val="100000"/>
              </a:lnSpc>
              <a:defRPr sz="1100" b="0">
                <a:latin typeface="맑은 고딕" pitchFamily="50" charset="-127"/>
                <a:ea typeface="맑은 고딕" pitchFamily="50" charset="-127"/>
              </a:defRPr>
            </a:lvl1pPr>
          </a:lstStyle>
          <a:p>
            <a:pPr>
              <a:defRPr/>
            </a:pPr>
            <a:fld id="{7125140D-058F-4DAF-9564-FAF9FFABD8E1}" type="slidenum">
              <a:rPr lang="en-US" altLang="ko-KR"/>
              <a:pPr>
                <a:defRPr/>
              </a:pPr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8804642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766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defRPr b="0">
                <a:latin typeface="맑은 고딕" pitchFamily="50" charset="-127"/>
                <a:ea typeface="맑은 고딕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97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3488" y="0"/>
            <a:ext cx="2887662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 b="0">
                <a:latin typeface="맑은 고딕" pitchFamily="50" charset="-127"/>
                <a:ea typeface="맑은 고딕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69925" y="736600"/>
            <a:ext cx="5322888" cy="36877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7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750" y="4670425"/>
            <a:ext cx="5329238" cy="442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 dirty="0"/>
              <a:t>마스터 텍스트 스타일을 편집합니다</a:t>
            </a:r>
          </a:p>
          <a:p>
            <a:pPr lvl="1"/>
            <a:r>
              <a:rPr lang="ko-KR" altLang="en-US" noProof="0" dirty="0"/>
              <a:t>둘째 수준</a:t>
            </a:r>
          </a:p>
          <a:p>
            <a:pPr lvl="2"/>
            <a:r>
              <a:rPr lang="ko-KR" altLang="en-US" noProof="0" dirty="0"/>
              <a:t>셋째 수준</a:t>
            </a:r>
          </a:p>
          <a:p>
            <a:pPr lvl="3"/>
            <a:r>
              <a:rPr lang="ko-KR" altLang="en-US" noProof="0" dirty="0"/>
              <a:t>넷째 수준</a:t>
            </a:r>
          </a:p>
          <a:p>
            <a:pPr lvl="4"/>
            <a:r>
              <a:rPr lang="ko-KR" altLang="en-US" noProof="0" dirty="0"/>
              <a:t>다섯째 수준</a:t>
            </a:r>
          </a:p>
        </p:txBody>
      </p:sp>
      <p:sp>
        <p:nvSpPr>
          <p:cNvPr id="397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39263"/>
            <a:ext cx="288766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defRPr b="0">
                <a:latin typeface="맑은 고딕" pitchFamily="50" charset="-127"/>
                <a:ea typeface="맑은 고딕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97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3488" y="9339263"/>
            <a:ext cx="2887662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 b="0">
                <a:latin typeface="맑은 고딕" pitchFamily="50" charset="-127"/>
                <a:ea typeface="맑은 고딕" pitchFamily="50" charset="-127"/>
              </a:defRPr>
            </a:lvl1pPr>
          </a:lstStyle>
          <a:p>
            <a:pPr>
              <a:defRPr/>
            </a:pPr>
            <a:fld id="{FFB1769C-2F4C-4C37-9CD1-A32752D2A82A}" type="slidenum">
              <a:rPr lang="en-US" altLang="ko-KR"/>
              <a:pPr>
                <a:defRPr/>
              </a:pPr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0990648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맑은 고딕" pitchFamily="50" charset="-127"/>
        <a:ea typeface="맑은 고딕" pitchFamily="50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맑은 고딕" pitchFamily="50" charset="-127"/>
        <a:ea typeface="맑은 고딕" pitchFamily="50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맑은 고딕" pitchFamily="50" charset="-127"/>
        <a:ea typeface="맑은 고딕" pitchFamily="50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맑은 고딕" pitchFamily="50" charset="-127"/>
        <a:ea typeface="맑은 고딕" pitchFamily="50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맑은 고딕" pitchFamily="50" charset="-127"/>
        <a:ea typeface="맑은 고딕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69925" y="736600"/>
            <a:ext cx="5322888" cy="3687763"/>
          </a:xfrm>
          <a:ln/>
        </p:spPr>
      </p:sp>
      <p:sp>
        <p:nvSpPr>
          <p:cNvPr id="26627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ko-KR" altLang="en-US"/>
          </a:p>
        </p:txBody>
      </p:sp>
      <p:sp>
        <p:nvSpPr>
          <p:cNvPr id="26628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93E76A-C7E5-494F-A034-D4AA102AE2E6}" type="slidenum">
              <a:rPr lang="en-US" altLang="ko-KR" smtClean="0"/>
              <a:pPr/>
              <a:t>8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754198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0791" y="765194"/>
            <a:ext cx="9125473" cy="1552733"/>
          </a:xfrm>
        </p:spPr>
        <p:txBody>
          <a:bodyPr/>
          <a:lstStyle>
            <a:lvl1pPr marL="0" indent="0">
              <a:buNone/>
              <a:defRPr sz="1300">
                <a:latin typeface="맑은 고딕" pitchFamily="50" charset="-127"/>
              </a:defRPr>
            </a:lvl1pPr>
            <a:lvl2pPr>
              <a:buNone/>
              <a:defRPr sz="1300">
                <a:latin typeface="맑은 고딕" pitchFamily="50" charset="-127"/>
                <a:ea typeface="맑은 고딕" pitchFamily="50" charset="-127"/>
              </a:defRPr>
            </a:lvl2pPr>
            <a:lvl3pPr>
              <a:buNone/>
              <a:defRPr sz="1300">
                <a:latin typeface="맑은 고딕" pitchFamily="50" charset="-127"/>
                <a:ea typeface="맑은 고딕" pitchFamily="50" charset="-127"/>
              </a:defRPr>
            </a:lvl3pPr>
            <a:lvl4pPr>
              <a:buNone/>
              <a:defRPr sz="1300">
                <a:latin typeface="맑은 고딕" pitchFamily="50" charset="-127"/>
                <a:ea typeface="맑은 고딕" pitchFamily="50" charset="-127"/>
              </a:defRPr>
            </a:lvl4pPr>
            <a:lvl5pPr>
              <a:buNone/>
              <a:defRPr sz="1300">
                <a:latin typeface="맑은 고딕" pitchFamily="50" charset="-127"/>
                <a:ea typeface="맑은 고딕" pitchFamily="50" charset="-127"/>
              </a:defRPr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5522927" y="57780"/>
            <a:ext cx="4287063" cy="2462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ko-KR" dirty="0"/>
              <a:t>ERP </a:t>
            </a:r>
            <a:r>
              <a:rPr lang="ko-KR" altLang="en-US" dirty="0"/>
              <a:t>시스템 사용자 매뉴얼</a:t>
            </a:r>
          </a:p>
        </p:txBody>
      </p:sp>
    </p:spTree>
  </p:cSld>
  <p:clrMapOvr>
    <a:masterClrMapping/>
  </p:clrMapOvr>
  <p:transition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5522927" y="57780"/>
            <a:ext cx="4287063" cy="2462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ko-KR" dirty="0"/>
              <a:t>ERP </a:t>
            </a:r>
            <a:r>
              <a:rPr lang="ko-KR" altLang="en-US" dirty="0"/>
              <a:t>시스템 사용자 매뉴얼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5522927" y="57780"/>
            <a:ext cx="4287063" cy="2462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ko-KR" dirty="0"/>
              <a:t>ERP </a:t>
            </a:r>
            <a:r>
              <a:rPr lang="ko-KR" altLang="en-US" dirty="0"/>
              <a:t>시스템 사용자 매뉴얼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9226347" y="857232"/>
            <a:ext cx="369332" cy="92869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endParaRPr lang="ko-KR" altLang="en-US" dirty="0"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  <p:transition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5522927" y="57780"/>
            <a:ext cx="4287063" cy="2462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ko-KR" dirty="0"/>
              <a:t>ERP </a:t>
            </a:r>
            <a:r>
              <a:rPr lang="ko-KR" altLang="en-US" dirty="0"/>
              <a:t>시스템 사용자 매뉴얼</a:t>
            </a:r>
          </a:p>
        </p:txBody>
      </p:sp>
      <p:sp>
        <p:nvSpPr>
          <p:cNvPr id="1027" name="Rectangle 19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0838" y="765175"/>
            <a:ext cx="912495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Rectangle 15"/>
          <p:cNvSpPr>
            <a:spLocks noChangeArrowheads="1"/>
          </p:cNvSpPr>
          <p:nvPr/>
        </p:nvSpPr>
        <p:spPr bwMode="auto">
          <a:xfrm>
            <a:off x="4697415" y="6626230"/>
            <a:ext cx="511679" cy="232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ko-KR" sz="700" b="0" dirty="0">
                <a:solidFill>
                  <a:srgbClr val="969696"/>
                </a:solidFill>
                <a:latin typeface="Lucida Sans Unicode" pitchFamily="34" charset="0"/>
                <a:ea typeface="맑은 고딕" pitchFamily="50" charset="-127"/>
              </a:rPr>
              <a:t>- P</a:t>
            </a:r>
            <a:fld id="{05FDF7DF-D36E-46CC-9165-8D1E595FCB6E}" type="slidenum">
              <a:rPr lang="en-US" altLang="ko-KR" sz="700" b="0">
                <a:solidFill>
                  <a:srgbClr val="969696"/>
                </a:solidFill>
                <a:latin typeface="Lucida Sans Unicode" pitchFamily="34" charset="0"/>
                <a:ea typeface="맑은 고딕" pitchFamily="50" charset="-127"/>
              </a:rPr>
              <a:pPr>
                <a:lnSpc>
                  <a:spcPct val="130000"/>
                </a:lnSpc>
                <a:defRPr/>
              </a:pPr>
              <a:t>‹#›</a:t>
            </a:fld>
            <a:r>
              <a:rPr lang="en-US" altLang="ko-KR" sz="700" b="0" dirty="0">
                <a:solidFill>
                  <a:srgbClr val="969696"/>
                </a:solidFill>
                <a:latin typeface="Lucida Sans Unicode" pitchFamily="34" charset="0"/>
                <a:ea typeface="맑은 고딕" pitchFamily="50" charset="-127"/>
              </a:rPr>
              <a:t> -</a:t>
            </a:r>
          </a:p>
        </p:txBody>
      </p:sp>
      <p:cxnSp>
        <p:nvCxnSpPr>
          <p:cNvPr id="7" name="직선 연결선 6"/>
          <p:cNvCxnSpPr/>
          <p:nvPr userDrawn="1"/>
        </p:nvCxnSpPr>
        <p:spPr bwMode="auto">
          <a:xfrm>
            <a:off x="0" y="357166"/>
            <a:ext cx="9904413" cy="1588"/>
          </a:xfrm>
          <a:prstGeom prst="line">
            <a:avLst/>
          </a:prstGeom>
          <a:noFill/>
          <a:ln w="19050">
            <a:solidFill>
              <a:schemeClr val="accent2">
                <a:lumMod val="50000"/>
              </a:schemeClr>
            </a:solidFill>
            <a:round/>
            <a:headEnd/>
            <a:tailEnd/>
          </a:ln>
          <a:effectLst/>
        </p:spPr>
      </p:cxnSp>
      <p:pic>
        <p:nvPicPr>
          <p:cNvPr id="9" name="그림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71414"/>
            <a:ext cx="954088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3" r:id="rId3"/>
  </p:sldLayoutIdLst>
  <p:transition>
    <p:split orient="vert"/>
  </p:transition>
  <p:txStyles>
    <p:titleStyle>
      <a:lvl1pPr algn="r" rtl="0" eaLnBrk="0" fontAlgn="base" latinLnBrk="1" hangingPunct="0">
        <a:spcBef>
          <a:spcPct val="0"/>
        </a:spcBef>
        <a:spcAft>
          <a:spcPct val="0"/>
        </a:spcAft>
        <a:defRPr kumimoji="1" sz="1000" b="1" baseline="0">
          <a:solidFill>
            <a:schemeClr val="tx1"/>
          </a:solidFill>
          <a:latin typeface="맑은 고딕" pitchFamily="50" charset="-127"/>
          <a:ea typeface="맑은 고딕" pitchFamily="50" charset="-127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kumimoji="1" sz="1600" b="1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kumimoji="1" sz="1600" b="1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kumimoji="1" sz="1600" b="1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kumimoji="1" sz="1600" b="1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kumimoji="1" sz="1600" b="1">
          <a:solidFill>
            <a:schemeClr val="bg1"/>
          </a:solidFill>
          <a:latin typeface="Arial" pitchFamily="34" charset="0"/>
          <a:ea typeface="돋움" pitchFamily="50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kumimoji="1" sz="1600" b="1">
          <a:solidFill>
            <a:schemeClr val="bg1"/>
          </a:solidFill>
          <a:latin typeface="Arial" pitchFamily="34" charset="0"/>
          <a:ea typeface="돋움" pitchFamily="50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kumimoji="1" sz="1600" b="1">
          <a:solidFill>
            <a:schemeClr val="bg1"/>
          </a:solidFill>
          <a:latin typeface="Arial" pitchFamily="34" charset="0"/>
          <a:ea typeface="돋움" pitchFamily="50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kumimoji="1" sz="1600" b="1">
          <a:solidFill>
            <a:schemeClr val="bg1"/>
          </a:solidFill>
          <a:latin typeface="Arial" pitchFamily="34" charset="0"/>
          <a:ea typeface="돋움" pitchFamily="50" charset="-127"/>
        </a:defRPr>
      </a:lvl9pPr>
    </p:titleStyle>
    <p:bodyStyle>
      <a:lvl1pPr marL="342900" indent="-342900" algn="l" rtl="0" eaLnBrk="0" fontAlgn="base" latinLnBrk="1" hangingPunct="0">
        <a:lnSpc>
          <a:spcPct val="130000"/>
        </a:lnSpc>
        <a:spcBef>
          <a:spcPct val="20000"/>
        </a:spcBef>
        <a:spcAft>
          <a:spcPct val="0"/>
        </a:spcAft>
        <a:defRPr kumimoji="1" lang="ko-KR" altLang="en-US" sz="1300" b="1" dirty="0">
          <a:solidFill>
            <a:srgbClr val="111111"/>
          </a:solidFill>
          <a:latin typeface="맑은 고딕" pitchFamily="50" charset="-127"/>
          <a:ea typeface="맑은 고딕" pitchFamily="50" charset="-127"/>
          <a:cs typeface="+mn-cs"/>
        </a:defRPr>
      </a:lvl1pPr>
      <a:lvl2pPr marL="819150" indent="-285750" algn="l" rtl="0" eaLnBrk="0" fontAlgn="base" latinLnBrk="1" hangingPunct="0">
        <a:lnSpc>
          <a:spcPct val="130000"/>
        </a:lnSpc>
        <a:spcBef>
          <a:spcPct val="20000"/>
        </a:spcBef>
        <a:spcAft>
          <a:spcPct val="0"/>
        </a:spcAft>
        <a:buChar char="–"/>
        <a:defRPr kumimoji="1" sz="1400" b="1">
          <a:solidFill>
            <a:srgbClr val="111111"/>
          </a:solidFill>
          <a:latin typeface="+mn-lt"/>
          <a:ea typeface="+mn-ea"/>
        </a:defRPr>
      </a:lvl2pPr>
      <a:lvl3pPr marL="1227138" indent="-228600" algn="l" rtl="0" eaLnBrk="0" fontAlgn="base" latinLnBrk="1" hangingPunct="0">
        <a:lnSpc>
          <a:spcPct val="130000"/>
        </a:lnSpc>
        <a:spcBef>
          <a:spcPct val="20000"/>
        </a:spcBef>
        <a:spcAft>
          <a:spcPct val="0"/>
        </a:spcAft>
        <a:buChar char="•"/>
        <a:defRPr kumimoji="1" sz="1400" b="1">
          <a:solidFill>
            <a:srgbClr val="111111"/>
          </a:solidFill>
          <a:latin typeface="+mn-lt"/>
          <a:ea typeface="+mn-ea"/>
        </a:defRPr>
      </a:lvl3pPr>
      <a:lvl4pPr marL="1635125" indent="-228600" algn="l" rtl="0" eaLnBrk="0" fontAlgn="base" latinLnBrk="1" hangingPunct="0">
        <a:lnSpc>
          <a:spcPct val="130000"/>
        </a:lnSpc>
        <a:spcBef>
          <a:spcPct val="20000"/>
        </a:spcBef>
        <a:spcAft>
          <a:spcPct val="0"/>
        </a:spcAft>
        <a:buChar char="–"/>
        <a:defRPr kumimoji="1" sz="1400" b="1">
          <a:solidFill>
            <a:srgbClr val="11111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lnSpc>
          <a:spcPct val="130000"/>
        </a:lnSpc>
        <a:spcBef>
          <a:spcPct val="20000"/>
        </a:spcBef>
        <a:spcAft>
          <a:spcPct val="0"/>
        </a:spcAft>
        <a:buChar char="»"/>
        <a:defRPr kumimoji="1" sz="1400" b="1">
          <a:solidFill>
            <a:srgbClr val="111111"/>
          </a:solidFill>
          <a:latin typeface="+mn-lt"/>
          <a:ea typeface="+mn-ea"/>
        </a:defRPr>
      </a:lvl5pPr>
      <a:lvl6pPr marL="2514600" indent="-228600" algn="l" rtl="0" fontAlgn="base" latinLnBrk="1">
        <a:lnSpc>
          <a:spcPct val="130000"/>
        </a:lnSpc>
        <a:spcBef>
          <a:spcPct val="20000"/>
        </a:spcBef>
        <a:spcAft>
          <a:spcPct val="0"/>
        </a:spcAft>
        <a:defRPr kumimoji="1" sz="1400" b="1">
          <a:solidFill>
            <a:srgbClr val="111111"/>
          </a:solidFill>
          <a:latin typeface="+mn-lt"/>
          <a:ea typeface="+mn-ea"/>
        </a:defRPr>
      </a:lvl6pPr>
      <a:lvl7pPr marL="2971800" indent="-228600" algn="l" rtl="0" fontAlgn="base" latinLnBrk="1">
        <a:lnSpc>
          <a:spcPct val="130000"/>
        </a:lnSpc>
        <a:spcBef>
          <a:spcPct val="20000"/>
        </a:spcBef>
        <a:spcAft>
          <a:spcPct val="0"/>
        </a:spcAft>
        <a:defRPr kumimoji="1" sz="1400" b="1">
          <a:solidFill>
            <a:srgbClr val="111111"/>
          </a:solidFill>
          <a:latin typeface="+mn-lt"/>
          <a:ea typeface="+mn-ea"/>
        </a:defRPr>
      </a:lvl7pPr>
      <a:lvl8pPr marL="3429000" indent="-228600" algn="l" rtl="0" fontAlgn="base" latinLnBrk="1">
        <a:lnSpc>
          <a:spcPct val="130000"/>
        </a:lnSpc>
        <a:spcBef>
          <a:spcPct val="20000"/>
        </a:spcBef>
        <a:spcAft>
          <a:spcPct val="0"/>
        </a:spcAft>
        <a:defRPr kumimoji="1" sz="1400" b="1">
          <a:solidFill>
            <a:srgbClr val="111111"/>
          </a:solidFill>
          <a:latin typeface="+mn-lt"/>
          <a:ea typeface="+mn-ea"/>
        </a:defRPr>
      </a:lvl8pPr>
      <a:lvl9pPr marL="3886200" indent="-228600" algn="l" rtl="0" fontAlgn="base" latinLnBrk="1">
        <a:lnSpc>
          <a:spcPct val="130000"/>
        </a:lnSpc>
        <a:spcBef>
          <a:spcPct val="20000"/>
        </a:spcBef>
        <a:spcAft>
          <a:spcPct val="0"/>
        </a:spcAft>
        <a:defRPr kumimoji="1" sz="1400" b="1">
          <a:solidFill>
            <a:srgbClr val="11111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5522927" y="57780"/>
            <a:ext cx="4287063" cy="2462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ko-KR" dirty="0"/>
              <a:t>ERP </a:t>
            </a:r>
            <a:r>
              <a:rPr lang="ko-KR" altLang="en-US" dirty="0"/>
              <a:t>시스템 사용자 매뉴얼</a:t>
            </a:r>
          </a:p>
        </p:txBody>
      </p:sp>
      <p:graphicFrame>
        <p:nvGraphicFramePr>
          <p:cNvPr id="16" name="Group 60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5300514"/>
              </p:ext>
            </p:extLst>
          </p:nvPr>
        </p:nvGraphicFramePr>
        <p:xfrm>
          <a:off x="1209675" y="3213100"/>
          <a:ext cx="7486650" cy="2019298"/>
        </p:xfrm>
        <a:graphic>
          <a:graphicData uri="http://schemas.openxmlformats.org/drawingml/2006/table">
            <a:tbl>
              <a:tblPr/>
              <a:tblGrid>
                <a:gridCol w="9038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24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027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574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2386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버전</a:t>
                      </a:r>
                      <a:endParaRPr kumimoji="1" lang="en-US" altLang="ko-KR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9040" marR="99040" marT="45717" marB="45717" anchor="ctr" horzOverflow="overflow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작성일</a:t>
                      </a:r>
                      <a:endParaRPr kumimoji="1" lang="en-US" altLang="ko-KR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9040" marR="99040" marT="45717" marB="45717" anchor="ctr" horzOverflow="overflow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변경 내용</a:t>
                      </a:r>
                      <a:endParaRPr kumimoji="1" lang="en-US" altLang="ko-KR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9040" marR="99040" marT="45717" marB="45717" anchor="ctr" horzOverflow="overflow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작성자</a:t>
                      </a:r>
                    </a:p>
                  </a:txBody>
                  <a:tcPr marL="99040" marR="99040" marT="45717" marB="45717" anchor="ctr" horzOverflow="overflow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386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1.0</a:t>
                      </a:r>
                    </a:p>
                  </a:txBody>
                  <a:tcPr marL="99040" marR="99040" marT="45717" marB="45717" anchor="ctr" horzOverflow="overflow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2023.03.14</a:t>
                      </a:r>
                      <a:endParaRPr kumimoji="1" lang="ko-KR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9040" marR="99040" marT="45717" marB="45717" anchor="ctr" horzOverflow="overflow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최초 작성</a:t>
                      </a:r>
                      <a:endParaRPr kumimoji="1" lang="en-US" altLang="ko-KR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9040" marR="99040" marT="45717" marB="45717" anchor="ctr" horzOverflow="overflow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김정훈</a:t>
                      </a:r>
                    </a:p>
                  </a:txBody>
                  <a:tcPr marL="99040" marR="99040" marT="45717" marB="45717" anchor="ctr" horzOverflow="overflow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89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9040" marR="99040" marT="45717" marB="45717" anchor="ctr" horzOverflow="overflow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9040" marR="99040" marT="45717" marB="45717" anchor="ctr" horzOverflow="overflow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9040" marR="99040" marT="45717" marB="45717" anchor="ctr" horzOverflow="overflow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9040" marR="99040" marT="45717" marB="45717" anchor="ctr" horzOverflow="overflow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89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9040" marR="99040" marT="45717" marB="45717" anchor="ctr" horzOverflow="overflow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9040" marR="99040" marT="45717" marB="45717" anchor="ctr" horzOverflow="overflow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9040" marR="99040" marT="45717" marB="45717" anchor="ctr" horzOverflow="overflow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9040" marR="99040" marT="45717" marB="45717" anchor="ctr" horzOverflow="overflow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289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9040" marR="99040" marT="45717" marB="45717" anchor="ctr" horzOverflow="overflow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9040" marR="99040" marT="45717" marB="45717" anchor="ctr" horzOverflow="overflow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9040" marR="99040" marT="45717" marB="45717" anchor="ctr" horzOverflow="overflow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9040" marR="99040" marT="45717" marB="45717" anchor="ctr" horzOverflow="overflow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289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9040" marR="99040" marT="45717" marB="45717" anchor="ctr" horzOverflow="overflow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9040" marR="99040" marT="45717" marB="45717" anchor="ctr" horzOverflow="overflow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9040" marR="99040" marT="45717" marB="45717" anchor="ctr" horzOverflow="overflow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9040" marR="99040" marT="45717" marB="45717" anchor="ctr" horzOverflow="overflow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7" name="모서리가 둥근 직사각형 16"/>
          <p:cNvSpPr/>
          <p:nvPr/>
        </p:nvSpPr>
        <p:spPr bwMode="auto">
          <a:xfrm>
            <a:off x="1221645" y="2924944"/>
            <a:ext cx="1368155" cy="216024"/>
          </a:xfrm>
          <a:prstGeom prst="roundRect">
            <a:avLst/>
          </a:prstGeom>
          <a:gradFill flip="none" rotWithShape="1">
            <a:gsLst>
              <a:gs pos="0">
                <a:srgbClr val="1F497D">
                  <a:lumMod val="20000"/>
                  <a:lumOff val="80000"/>
                </a:srgbClr>
              </a:gs>
              <a:gs pos="0">
                <a:srgbClr val="90BAE8"/>
              </a:gs>
              <a:gs pos="70000">
                <a:srgbClr val="1973BD">
                  <a:alpha val="82000"/>
                </a:srgbClr>
              </a:gs>
            </a:gsLst>
            <a:lin ang="2700000" scaled="1"/>
            <a:tileRect/>
          </a:gradFill>
          <a:ln w="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19050" h="6350" prst="coolSlant"/>
            <a:contourClr>
              <a:srgbClr val="969696"/>
            </a:contourClr>
          </a:sp3d>
        </p:spPr>
        <p:txBody>
          <a:bodyPr lIns="0" tIns="0" rIns="0" bIns="36000" anchor="ctr" anchorCtr="1">
            <a:sp3d/>
          </a:bodyPr>
          <a:lstStyle/>
          <a:p>
            <a:pPr marL="93663" indent="-93663" algn="ctr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kern="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문서 개정 이력</a:t>
            </a:r>
          </a:p>
        </p:txBody>
      </p:sp>
      <p:graphicFrame>
        <p:nvGraphicFramePr>
          <p:cNvPr id="6" name="Group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48976007"/>
              </p:ext>
            </p:extLst>
          </p:nvPr>
        </p:nvGraphicFramePr>
        <p:xfrm>
          <a:off x="307975" y="620688"/>
          <a:ext cx="9288461" cy="768350"/>
        </p:xfrm>
        <a:graphic>
          <a:graphicData uri="http://schemas.openxmlformats.org/drawingml/2006/table">
            <a:tbl>
              <a:tblPr/>
              <a:tblGrid>
                <a:gridCol w="8026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33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286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807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9019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9019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6257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3947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Level 1 </a:t>
                      </a:r>
                    </a:p>
                  </a:txBody>
                  <a:tcPr marL="58970" marR="58970" marT="10776" marB="107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SD 1 </a:t>
                      </a:r>
                      <a:r>
                        <a:rPr kumimoji="1" lang="ko-KR" altLang="en-US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기준정보관리</a:t>
                      </a:r>
                      <a:endParaRPr kumimoji="1" lang="en-US" altLang="ko-KR" sz="11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58970" marR="58970" marT="10776" marB="107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Level 3</a:t>
                      </a:r>
                      <a:endParaRPr kumimoji="1" lang="ko-KR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8970" marR="58970" marT="10776" marB="107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457200" marR="0" lvl="1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판가 마스터 등록 및 조회 </a:t>
                      </a:r>
                      <a:r>
                        <a:rPr kumimoji="1" lang="en-US" altLang="ko-KR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(</a:t>
                      </a:r>
                      <a:r>
                        <a:rPr kumimoji="1" lang="ko-KR" altLang="en-US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소비자 가격 </a:t>
                      </a:r>
                      <a:r>
                        <a:rPr kumimoji="1" lang="en-US" altLang="ko-KR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)</a:t>
                      </a:r>
                      <a:endParaRPr kumimoji="1" lang="ko-KR" altLang="en-US" sz="11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58970" marR="58970" marT="10776" marB="107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작성자</a:t>
                      </a:r>
                    </a:p>
                  </a:txBody>
                  <a:tcPr marL="58970" marR="58970" marT="10776" marB="107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검토자</a:t>
                      </a:r>
                    </a:p>
                  </a:txBody>
                  <a:tcPr marL="58970" marR="58970" marT="10776" marB="107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작성일</a:t>
                      </a:r>
                    </a:p>
                  </a:txBody>
                  <a:tcPr marL="58970" marR="58970" marT="10776" marB="107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947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Level 2</a:t>
                      </a:r>
                    </a:p>
                  </a:txBody>
                  <a:tcPr marL="58970" marR="58970" marT="10776" marB="107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SD 1.1 </a:t>
                      </a:r>
                      <a:r>
                        <a:rPr kumimoji="1" lang="ko-KR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판가</a:t>
                      </a:r>
                      <a:r>
                        <a:rPr kumimoji="1" lang="en-US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kumimoji="1" lang="ko-KR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마스터 등록</a:t>
                      </a:r>
                      <a:endParaRPr kumimoji="1" lang="en-US" altLang="ko-KR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8970" marR="58970" marT="10776" marB="107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김정훈</a:t>
                      </a:r>
                    </a:p>
                  </a:txBody>
                  <a:tcPr marL="58970" marR="58970" marT="10776" marB="107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8970" marR="58970" marT="10776" marB="107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20230314</a:t>
                      </a:r>
                    </a:p>
                  </a:txBody>
                  <a:tcPr marL="58970" marR="58970" marT="10776" marB="107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939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매뉴얼 </a:t>
                      </a:r>
                      <a:r>
                        <a:rPr kumimoji="1" lang="en-US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ID</a:t>
                      </a:r>
                    </a:p>
                  </a:txBody>
                  <a:tcPr marL="58970" marR="58970" marT="10776" marB="107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2313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SD 1.1.1 </a:t>
                      </a:r>
                    </a:p>
                  </a:txBody>
                  <a:tcPr marL="58970" marR="58970" marT="10776" marB="107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2313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매뉴얼 명</a:t>
                      </a:r>
                    </a:p>
                  </a:txBody>
                  <a:tcPr marL="58970" marR="58970" marT="10776" marB="107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23137"/>
                      </a:srgb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457200" marR="0" lvl="1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판가마스터 신규 적용에 대한 </a:t>
                      </a:r>
                      <a:r>
                        <a:rPr kumimoji="1" lang="en-US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SAP </a:t>
                      </a: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등록 및 조회 </a:t>
                      </a:r>
                      <a:r>
                        <a:rPr kumimoji="1" lang="en-US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소비자 가격</a:t>
                      </a:r>
                      <a:r>
                        <a:rPr kumimoji="1" lang="en-US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  <a:endParaRPr kumimoji="1" lang="ko-KR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8970" marR="58970" marT="10776" marB="107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23137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1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가는각진제목체" panose="02030600000101010101" pitchFamily="18" charset="-127"/>
                        <a:ea typeface="가는각진제목체" panose="02030600000101010101" pitchFamily="18" charset="-127"/>
                        <a:cs typeface="+mn-cs"/>
                      </a:endParaRPr>
                    </a:p>
                  </a:txBody>
                  <a:tcPr marL="58970" marR="58970" marT="10780" marB="10780" anchor="ctr" horzOverflow="overflow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가는각진제목체" panose="02030600000101010101" pitchFamily="18" charset="-127"/>
                        <a:ea typeface="가는각진제목체" panose="02030600000101010101" pitchFamily="18" charset="-127"/>
                      </a:endParaRPr>
                    </a:p>
                  </a:txBody>
                  <a:tcPr marL="58970" marR="58970" marT="10780" marB="10780" anchor="ctr" horzOverflow="overflow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가는각진제목체" panose="02030600000101010101" pitchFamily="18" charset="-127"/>
                        <a:ea typeface="가는각진제목체" panose="02030600000101010101" pitchFamily="18" charset="-127"/>
                      </a:endParaRPr>
                    </a:p>
                  </a:txBody>
                  <a:tcPr marL="58970" marR="58970" marT="10780" marB="10780" anchor="ctr" horzOverflow="overflow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" name="Group 60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9884280"/>
              </p:ext>
            </p:extLst>
          </p:nvPr>
        </p:nvGraphicFramePr>
        <p:xfrm>
          <a:off x="5056188" y="4622801"/>
          <a:ext cx="4576762" cy="1740175"/>
        </p:xfrm>
        <a:graphic>
          <a:graphicData uri="http://schemas.openxmlformats.org/drawingml/2006/table">
            <a:tbl>
              <a:tblPr/>
              <a:tblGrid>
                <a:gridCol w="4720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84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662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70769">
                <a:tc>
                  <a:txBody>
                    <a:bodyPr/>
                    <a:lstStyle>
                      <a:lvl1pPr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가는각진제목체" panose="02030600000101010101" pitchFamily="18" charset="-127"/>
                          <a:ea typeface="가는각진제목체" panose="02030600000101010101" pitchFamily="18" charset="-127"/>
                        </a:defRPr>
                      </a:lvl1pPr>
                      <a:lvl2pPr marL="742950" indent="-285750"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2pPr>
                      <a:lvl3pPr marL="1143000" indent="-228600"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3pPr>
                      <a:lvl4pPr marL="1600200" indent="-228600"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4pPr>
                      <a:lvl5pPr marL="2057400" indent="-228600"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5pPr>
                      <a:lvl6pPr marL="2514600" indent="-228600" eaLnBrk="0" fontAlgn="base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6pPr>
                      <a:lvl7pPr marL="2971800" indent="-228600" eaLnBrk="0" fontAlgn="base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7pPr>
                      <a:lvl8pPr marL="3429000" indent="-228600" eaLnBrk="0" fontAlgn="base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8pPr>
                      <a:lvl9pPr marL="3886200" indent="-228600" eaLnBrk="0" fontAlgn="base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단계</a:t>
                      </a:r>
                      <a:endParaRPr kumimoji="1" lang="en-US" altLang="ko-KR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9054" marR="99054" marT="45734" marB="45734" anchor="ctr" horzOverflow="overflow">
                    <a:lnL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가는각진제목체" panose="02030600000101010101" pitchFamily="18" charset="-127"/>
                          <a:ea typeface="가는각진제목체" panose="02030600000101010101" pitchFamily="18" charset="-127"/>
                        </a:defRPr>
                      </a:lvl1pPr>
                      <a:lvl2pPr marL="742950" indent="-285750"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2pPr>
                      <a:lvl3pPr marL="1143000" indent="-228600"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3pPr>
                      <a:lvl4pPr marL="1600200" indent="-228600"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4pPr>
                      <a:lvl5pPr marL="2057400" indent="-228600"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5pPr>
                      <a:lvl6pPr marL="2514600" indent="-228600" eaLnBrk="0" fontAlgn="base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6pPr>
                      <a:lvl7pPr marL="2971800" indent="-228600" eaLnBrk="0" fontAlgn="base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7pPr>
                      <a:lvl8pPr marL="3429000" indent="-228600" eaLnBrk="0" fontAlgn="base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8pPr>
                      <a:lvl9pPr marL="3886200" indent="-228600" eaLnBrk="0" fontAlgn="base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트랜잭션 코드</a:t>
                      </a:r>
                      <a:endParaRPr kumimoji="1" lang="en-US" altLang="ko-KR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9054" marR="99054" marT="45734" marB="45734" anchor="ctr" horzOverflow="overflow">
                    <a:lnL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가는각진제목체" panose="02030600000101010101" pitchFamily="18" charset="-127"/>
                          <a:ea typeface="가는각진제목체" panose="02030600000101010101" pitchFamily="18" charset="-127"/>
                        </a:defRPr>
                      </a:lvl1pPr>
                      <a:lvl2pPr marL="742950" indent="-285750"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2pPr>
                      <a:lvl3pPr marL="1143000" indent="-228600"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3pPr>
                      <a:lvl4pPr marL="1600200" indent="-228600"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4pPr>
                      <a:lvl5pPr marL="2057400" indent="-228600"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5pPr>
                      <a:lvl6pPr marL="2514600" indent="-228600" eaLnBrk="0" fontAlgn="base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6pPr>
                      <a:lvl7pPr marL="2971800" indent="-228600" eaLnBrk="0" fontAlgn="base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7pPr>
                      <a:lvl8pPr marL="3429000" indent="-228600" eaLnBrk="0" fontAlgn="base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8pPr>
                      <a:lvl9pPr marL="3886200" indent="-228600" eaLnBrk="0" fontAlgn="base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트랜잭션 명 </a:t>
                      </a:r>
                      <a:r>
                        <a:rPr kumimoji="1" lang="en-US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- </a:t>
                      </a:r>
                      <a:r>
                        <a:rPr kumimoji="1" lang="ko-KR" altLang="en-US" sz="1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화면명</a:t>
                      </a:r>
                      <a:endParaRPr kumimoji="1" lang="en-US" altLang="ko-KR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9054" marR="99054" marT="45734" marB="45734" anchor="ctr" horzOverflow="overflow">
                    <a:lnL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6961">
                <a:tc>
                  <a:txBody>
                    <a:bodyPr/>
                    <a:lstStyle>
                      <a:lvl1pPr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가는각진제목체" panose="02030600000101010101" pitchFamily="18" charset="-127"/>
                          <a:ea typeface="가는각진제목체" panose="02030600000101010101" pitchFamily="18" charset="-127"/>
                        </a:defRPr>
                      </a:lvl1pPr>
                      <a:lvl2pPr marL="742950" indent="-285750"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2pPr>
                      <a:lvl3pPr marL="1143000" indent="-228600"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3pPr>
                      <a:lvl4pPr marL="1600200" indent="-228600"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4pPr>
                      <a:lvl5pPr marL="2057400" indent="-228600"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5pPr>
                      <a:lvl6pPr marL="2514600" indent="-228600" eaLnBrk="0" fontAlgn="base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6pPr>
                      <a:lvl7pPr marL="2971800" indent="-228600" eaLnBrk="0" fontAlgn="base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7pPr>
                      <a:lvl8pPr marL="3429000" indent="-228600" eaLnBrk="0" fontAlgn="base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8pPr>
                      <a:lvl9pPr marL="3886200" indent="-228600" eaLnBrk="0" fontAlgn="base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  1</a:t>
                      </a:r>
                    </a:p>
                  </a:txBody>
                  <a:tcPr marL="99054" marR="99054" marT="45734" marB="45734" anchor="ctr" horzOverflow="overflow">
                    <a:lnL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        VK11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가는각진제목체" panose="02030600000101010101" pitchFamily="18" charset="-127"/>
                          <a:ea typeface="가는각진제목체" panose="02030600000101010101" pitchFamily="18" charset="-127"/>
                        </a:defRPr>
                      </a:lvl1pPr>
                      <a:lvl2pPr marL="742950" indent="-285750"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2pPr>
                      <a:lvl3pPr marL="1143000" indent="-228600"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3pPr>
                      <a:lvl4pPr marL="1600200" indent="-228600"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4pPr>
                      <a:lvl5pPr marL="2057400" indent="-228600"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5pPr>
                      <a:lvl6pPr marL="2514600" indent="-228600" eaLnBrk="0" fontAlgn="base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6pPr>
                      <a:lvl7pPr marL="2971800" indent="-228600" eaLnBrk="0" fontAlgn="base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7pPr>
                      <a:lvl8pPr marL="3429000" indent="-228600" eaLnBrk="0" fontAlgn="base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8pPr>
                      <a:lvl9pPr marL="3886200" indent="-228600" eaLnBrk="0" fontAlgn="base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판가마스터 적용  </a:t>
                      </a:r>
                      <a:r>
                        <a:rPr kumimoji="1" lang="en-US" altLang="ko-KR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( </a:t>
                      </a:r>
                      <a:r>
                        <a:rPr kumimoji="1" lang="ko-KR" altLang="en-US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소비자 가격 </a:t>
                      </a:r>
                      <a:r>
                        <a:rPr kumimoji="1" lang="en-US" altLang="ko-KR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)</a:t>
                      </a:r>
                    </a:p>
                  </a:txBody>
                  <a:tcPr marL="99054" marR="99054" marT="45734" marB="45734" anchor="ctr" horzOverflow="overflow">
                    <a:lnL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3295">
                <a:tc>
                  <a:txBody>
                    <a:bodyPr/>
                    <a:lstStyle>
                      <a:lvl1pPr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가는각진제목체" panose="02030600000101010101" pitchFamily="18" charset="-127"/>
                          <a:ea typeface="가는각진제목체" panose="02030600000101010101" pitchFamily="18" charset="-127"/>
                        </a:defRPr>
                      </a:lvl1pPr>
                      <a:lvl2pPr marL="742950" indent="-285750"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2pPr>
                      <a:lvl3pPr marL="1143000" indent="-228600"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3pPr>
                      <a:lvl4pPr marL="1600200" indent="-228600"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4pPr>
                      <a:lvl5pPr marL="2057400" indent="-228600"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5pPr>
                      <a:lvl6pPr marL="2514600" indent="-228600" eaLnBrk="0" fontAlgn="base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6pPr>
                      <a:lvl7pPr marL="2971800" indent="-228600" eaLnBrk="0" fontAlgn="base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7pPr>
                      <a:lvl8pPr marL="3429000" indent="-228600" eaLnBrk="0" fontAlgn="base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8pPr>
                      <a:lvl9pPr marL="3886200" indent="-228600" eaLnBrk="0" fontAlgn="base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</a:t>
                      </a:r>
                    </a:p>
                  </a:txBody>
                  <a:tcPr marL="99054" marR="99054" marT="45734" marB="45734" anchor="ctr" horzOverflow="overflow">
                    <a:lnL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가는각진제목체" panose="02030600000101010101" pitchFamily="18" charset="-127"/>
                          <a:ea typeface="가는각진제목체" panose="02030600000101010101" pitchFamily="18" charset="-127"/>
                        </a:defRPr>
                      </a:lvl1pPr>
                      <a:lvl2pPr marL="742950" indent="-285750"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2pPr>
                      <a:lvl3pPr marL="1143000" indent="-228600"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3pPr>
                      <a:lvl4pPr marL="1600200" indent="-228600"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4pPr>
                      <a:lvl5pPr marL="2057400" indent="-228600"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5pPr>
                      <a:lvl6pPr marL="2514600" indent="-228600" eaLnBrk="0" fontAlgn="base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6pPr>
                      <a:lvl7pPr marL="2971800" indent="-228600" eaLnBrk="0" fontAlgn="base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7pPr>
                      <a:lvl8pPr marL="3429000" indent="-228600" eaLnBrk="0" fontAlgn="base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8pPr>
                      <a:lvl9pPr marL="3886200" indent="-228600" eaLnBrk="0" fontAlgn="base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     VK13</a:t>
                      </a:r>
                    </a:p>
                  </a:txBody>
                  <a:tcPr marL="99054" marR="99054" marT="45734" marB="45734" anchor="ctr" horzOverflow="overflow">
                    <a:lnL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가는각진제목체" panose="02030600000101010101" pitchFamily="18" charset="-127"/>
                          <a:ea typeface="가는각진제목체" panose="02030600000101010101" pitchFamily="18" charset="-127"/>
                        </a:defRPr>
                      </a:lvl1pPr>
                      <a:lvl2pPr marL="742950" indent="-285750"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2pPr>
                      <a:lvl3pPr marL="1143000" indent="-228600"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3pPr>
                      <a:lvl4pPr marL="1600200" indent="-228600"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4pPr>
                      <a:lvl5pPr marL="2057400" indent="-228600"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5pPr>
                      <a:lvl6pPr marL="2514600" indent="-228600" eaLnBrk="0" fontAlgn="base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6pPr>
                      <a:lvl7pPr marL="2971800" indent="-228600" eaLnBrk="0" fontAlgn="base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7pPr>
                      <a:lvl8pPr marL="3429000" indent="-228600" eaLnBrk="0" fontAlgn="base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8pPr>
                      <a:lvl9pPr marL="3886200" indent="-228600" eaLnBrk="0" fontAlgn="base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판가마스터 조회  </a:t>
                      </a:r>
                      <a:r>
                        <a:rPr kumimoji="1" lang="en-US" altLang="ko-KR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( </a:t>
                      </a:r>
                      <a:r>
                        <a:rPr kumimoji="1" lang="ko-KR" altLang="en-US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소비자 가격 </a:t>
                      </a:r>
                      <a:r>
                        <a:rPr kumimoji="1" lang="en-US" altLang="ko-KR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)</a:t>
                      </a:r>
                      <a:endParaRPr kumimoji="1" lang="en-US" altLang="ko-KR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9054" marR="99054" marT="45734" marB="45734" anchor="ctr" horzOverflow="overflow">
                    <a:lnL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3295">
                <a:tc>
                  <a:txBody>
                    <a:bodyPr/>
                    <a:lstStyle>
                      <a:lvl1pPr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가는각진제목체" panose="02030600000101010101" pitchFamily="18" charset="-127"/>
                          <a:ea typeface="가는각진제목체" panose="02030600000101010101" pitchFamily="18" charset="-127"/>
                        </a:defRPr>
                      </a:lvl1pPr>
                      <a:lvl2pPr marL="742950" indent="-285750"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2pPr>
                      <a:lvl3pPr marL="1143000" indent="-228600"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3pPr>
                      <a:lvl4pPr marL="1600200" indent="-228600"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4pPr>
                      <a:lvl5pPr marL="2057400" indent="-228600"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5pPr>
                      <a:lvl6pPr marL="2514600" indent="-228600" eaLnBrk="0" fontAlgn="base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6pPr>
                      <a:lvl7pPr marL="2971800" indent="-228600" eaLnBrk="0" fontAlgn="base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7pPr>
                      <a:lvl8pPr marL="3429000" indent="-228600" eaLnBrk="0" fontAlgn="base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8pPr>
                      <a:lvl9pPr marL="3886200" indent="-228600" eaLnBrk="0" fontAlgn="base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3</a:t>
                      </a:r>
                    </a:p>
                  </a:txBody>
                  <a:tcPr marL="99054" marR="99054" marT="45734" marB="45734" anchor="ctr" horzOverflow="overflow">
                    <a:lnL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가는각진제목체" panose="02030600000101010101" pitchFamily="18" charset="-127"/>
                          <a:ea typeface="가는각진제목체" panose="02030600000101010101" pitchFamily="18" charset="-127"/>
                        </a:defRPr>
                      </a:lvl1pPr>
                      <a:lvl2pPr marL="742950" indent="-285750"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2pPr>
                      <a:lvl3pPr marL="1143000" indent="-228600"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3pPr>
                      <a:lvl4pPr marL="1600200" indent="-228600"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4pPr>
                      <a:lvl5pPr marL="2057400" indent="-228600"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5pPr>
                      <a:lvl6pPr marL="2514600" indent="-228600" eaLnBrk="0" fontAlgn="base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6pPr>
                      <a:lvl7pPr marL="2971800" indent="-228600" eaLnBrk="0" fontAlgn="base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7pPr>
                      <a:lvl8pPr marL="3429000" indent="-228600" eaLnBrk="0" fontAlgn="base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8pPr>
                      <a:lvl9pPr marL="3886200" indent="-228600" eaLnBrk="0" fontAlgn="base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     VK12</a:t>
                      </a:r>
                    </a:p>
                  </a:txBody>
                  <a:tcPr marL="99054" marR="99054" marT="45734" marB="45734" anchor="ctr" horzOverflow="overflow">
                    <a:lnL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가는각진제목체" panose="02030600000101010101" pitchFamily="18" charset="-127"/>
                          <a:ea typeface="가는각진제목체" panose="02030600000101010101" pitchFamily="18" charset="-127"/>
                        </a:defRPr>
                      </a:lvl1pPr>
                      <a:lvl2pPr marL="742950" indent="-285750"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2pPr>
                      <a:lvl3pPr marL="1143000" indent="-228600"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3pPr>
                      <a:lvl4pPr marL="1600200" indent="-228600"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4pPr>
                      <a:lvl5pPr marL="2057400" indent="-228600"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5pPr>
                      <a:lvl6pPr marL="2514600" indent="-228600" eaLnBrk="0" fontAlgn="base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6pPr>
                      <a:lvl7pPr marL="2971800" indent="-228600" eaLnBrk="0" fontAlgn="base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7pPr>
                      <a:lvl8pPr marL="3429000" indent="-228600" eaLnBrk="0" fontAlgn="base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8pPr>
                      <a:lvl9pPr marL="3886200" indent="-228600" eaLnBrk="0" fontAlgn="base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판가마스터 변경  </a:t>
                      </a:r>
                      <a:r>
                        <a:rPr kumimoji="1" lang="en-US" altLang="ko-KR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( </a:t>
                      </a:r>
                      <a:r>
                        <a:rPr kumimoji="1" lang="ko-KR" altLang="en-US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소비자 가격 </a:t>
                      </a:r>
                      <a:r>
                        <a:rPr kumimoji="1" lang="en-US" altLang="ko-KR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)</a:t>
                      </a:r>
                      <a:endParaRPr kumimoji="1" lang="en-US" altLang="ko-KR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9054" marR="99054" marT="45734" marB="45734" anchor="ctr" horzOverflow="overflow">
                    <a:lnL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3295">
                <a:tc>
                  <a:txBody>
                    <a:bodyPr/>
                    <a:lstStyle>
                      <a:lvl1pPr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가는각진제목체" panose="02030600000101010101" pitchFamily="18" charset="-127"/>
                          <a:ea typeface="가는각진제목체" panose="02030600000101010101" pitchFamily="18" charset="-127"/>
                        </a:defRPr>
                      </a:lvl1pPr>
                      <a:lvl2pPr marL="742950" indent="-285750"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2pPr>
                      <a:lvl3pPr marL="1143000" indent="-228600"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3pPr>
                      <a:lvl4pPr marL="1600200" indent="-228600"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4pPr>
                      <a:lvl5pPr marL="2057400" indent="-228600"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5pPr>
                      <a:lvl6pPr marL="2514600" indent="-228600" eaLnBrk="0" fontAlgn="base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6pPr>
                      <a:lvl7pPr marL="2971800" indent="-228600" eaLnBrk="0" fontAlgn="base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7pPr>
                      <a:lvl8pPr marL="3429000" indent="-228600" eaLnBrk="0" fontAlgn="base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8pPr>
                      <a:lvl9pPr marL="3886200" indent="-228600" eaLnBrk="0" fontAlgn="base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9054" marR="99054" marT="45734" marB="45734" anchor="ctr" horzOverflow="overflow">
                    <a:lnL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가는각진제목체" panose="02030600000101010101" pitchFamily="18" charset="-127"/>
                          <a:ea typeface="가는각진제목체" panose="02030600000101010101" pitchFamily="18" charset="-127"/>
                        </a:defRPr>
                      </a:lvl1pPr>
                      <a:lvl2pPr marL="742950" indent="-285750"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2pPr>
                      <a:lvl3pPr marL="1143000" indent="-228600"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3pPr>
                      <a:lvl4pPr marL="1600200" indent="-228600"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4pPr>
                      <a:lvl5pPr marL="2057400" indent="-228600"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5pPr>
                      <a:lvl6pPr marL="2514600" indent="-228600" eaLnBrk="0" fontAlgn="base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6pPr>
                      <a:lvl7pPr marL="2971800" indent="-228600" eaLnBrk="0" fontAlgn="base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7pPr>
                      <a:lvl8pPr marL="3429000" indent="-228600" eaLnBrk="0" fontAlgn="base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8pPr>
                      <a:lvl9pPr marL="3886200" indent="-228600" eaLnBrk="0" fontAlgn="base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9054" marR="99054" marT="45734" marB="45734" anchor="ctr" horzOverflow="overflow">
                    <a:lnL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가는각진제목체" panose="02030600000101010101" pitchFamily="18" charset="-127"/>
                          <a:ea typeface="가는각진제목체" panose="02030600000101010101" pitchFamily="18" charset="-127"/>
                        </a:defRPr>
                      </a:lvl1pPr>
                      <a:lvl2pPr marL="742950" indent="-285750"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2pPr>
                      <a:lvl3pPr marL="1143000" indent="-228600"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3pPr>
                      <a:lvl4pPr marL="1600200" indent="-228600"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4pPr>
                      <a:lvl5pPr marL="2057400" indent="-228600"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5pPr>
                      <a:lvl6pPr marL="2514600" indent="-228600" eaLnBrk="0" fontAlgn="base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6pPr>
                      <a:lvl7pPr marL="2971800" indent="-228600" eaLnBrk="0" fontAlgn="base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7pPr>
                      <a:lvl8pPr marL="3429000" indent="-228600" eaLnBrk="0" fontAlgn="base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8pPr>
                      <a:lvl9pPr marL="3886200" indent="-228600" eaLnBrk="0" fontAlgn="base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9054" marR="99054" marT="45734" marB="45734" anchor="ctr" horzOverflow="overflow">
                    <a:lnL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3" name="모서리가 둥근 직사각형 32"/>
          <p:cNvSpPr/>
          <p:nvPr/>
        </p:nvSpPr>
        <p:spPr bwMode="auto">
          <a:xfrm>
            <a:off x="343694" y="1844824"/>
            <a:ext cx="1368155" cy="216024"/>
          </a:xfrm>
          <a:prstGeom prst="roundRect">
            <a:avLst/>
          </a:prstGeom>
          <a:gradFill flip="none" rotWithShape="1">
            <a:gsLst>
              <a:gs pos="0">
                <a:srgbClr val="1F497D">
                  <a:lumMod val="20000"/>
                  <a:lumOff val="80000"/>
                </a:srgbClr>
              </a:gs>
              <a:gs pos="0">
                <a:srgbClr val="90BAE8"/>
              </a:gs>
              <a:gs pos="70000">
                <a:srgbClr val="1973BD">
                  <a:alpha val="82000"/>
                </a:srgbClr>
              </a:gs>
            </a:gsLst>
            <a:lin ang="2700000" scaled="1"/>
            <a:tileRect/>
          </a:gradFill>
          <a:ln w="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19050" h="6350" prst="coolSlant"/>
            <a:contourClr>
              <a:srgbClr val="969696"/>
            </a:contourClr>
          </a:sp3d>
        </p:spPr>
        <p:txBody>
          <a:bodyPr lIns="0" tIns="0" rIns="0" bIns="36000" anchor="ctr" anchorCtr="1">
            <a:sp3d/>
          </a:bodyPr>
          <a:lstStyle/>
          <a:p>
            <a:pPr marL="93663" indent="-93663" algn="ctr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kern="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프로세스 설명</a:t>
            </a:r>
          </a:p>
        </p:txBody>
      </p:sp>
      <p:sp>
        <p:nvSpPr>
          <p:cNvPr id="34" name="모서리가 둥근 직사각형 33"/>
          <p:cNvSpPr/>
          <p:nvPr/>
        </p:nvSpPr>
        <p:spPr bwMode="auto">
          <a:xfrm>
            <a:off x="5063970" y="1844824"/>
            <a:ext cx="1368155" cy="216024"/>
          </a:xfrm>
          <a:prstGeom prst="roundRect">
            <a:avLst/>
          </a:prstGeom>
          <a:gradFill flip="none" rotWithShape="1">
            <a:gsLst>
              <a:gs pos="0">
                <a:srgbClr val="1F497D">
                  <a:lumMod val="20000"/>
                  <a:lumOff val="80000"/>
                </a:srgbClr>
              </a:gs>
              <a:gs pos="0">
                <a:srgbClr val="90BAE8"/>
              </a:gs>
              <a:gs pos="70000">
                <a:srgbClr val="1973BD">
                  <a:alpha val="82000"/>
                </a:srgbClr>
              </a:gs>
            </a:gsLst>
            <a:lin ang="2700000" scaled="1"/>
            <a:tileRect/>
          </a:gradFill>
          <a:ln w="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19050" h="6350" prst="coolSlant"/>
            <a:contourClr>
              <a:srgbClr val="969696"/>
            </a:contourClr>
          </a:sp3d>
        </p:spPr>
        <p:txBody>
          <a:bodyPr lIns="0" tIns="0" rIns="0" bIns="36000" anchor="ctr" anchorCtr="1">
            <a:sp3d/>
          </a:bodyPr>
          <a:lstStyle/>
          <a:p>
            <a:pPr marL="93663" indent="-93663" algn="ctr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kern="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선행 단계</a:t>
            </a:r>
          </a:p>
        </p:txBody>
      </p:sp>
      <p:sp>
        <p:nvSpPr>
          <p:cNvPr id="35" name="모서리가 둥근 직사각형 34"/>
          <p:cNvSpPr/>
          <p:nvPr/>
        </p:nvSpPr>
        <p:spPr bwMode="auto">
          <a:xfrm>
            <a:off x="5063970" y="3140968"/>
            <a:ext cx="1368155" cy="216024"/>
          </a:xfrm>
          <a:prstGeom prst="roundRect">
            <a:avLst/>
          </a:prstGeom>
          <a:gradFill flip="none" rotWithShape="1">
            <a:gsLst>
              <a:gs pos="0">
                <a:srgbClr val="1F497D">
                  <a:lumMod val="20000"/>
                  <a:lumOff val="80000"/>
                </a:srgbClr>
              </a:gs>
              <a:gs pos="0">
                <a:srgbClr val="90BAE8"/>
              </a:gs>
              <a:gs pos="70000">
                <a:srgbClr val="1973BD">
                  <a:alpha val="82000"/>
                </a:srgbClr>
              </a:gs>
            </a:gsLst>
            <a:lin ang="2700000" scaled="1"/>
            <a:tileRect/>
          </a:gradFill>
          <a:ln w="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19050" h="6350" prst="coolSlant"/>
            <a:contourClr>
              <a:srgbClr val="969696"/>
            </a:contourClr>
          </a:sp3d>
        </p:spPr>
        <p:txBody>
          <a:bodyPr lIns="0" tIns="0" rIns="0" bIns="36000" anchor="ctr" anchorCtr="1">
            <a:sp3d/>
          </a:bodyPr>
          <a:lstStyle/>
          <a:p>
            <a:pPr marL="93663" indent="-93663" algn="ctr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kern="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후행 단계</a:t>
            </a:r>
          </a:p>
        </p:txBody>
      </p:sp>
      <p:sp>
        <p:nvSpPr>
          <p:cNvPr id="36" name="모서리가 둥근 직사각형 35"/>
          <p:cNvSpPr/>
          <p:nvPr/>
        </p:nvSpPr>
        <p:spPr bwMode="auto">
          <a:xfrm>
            <a:off x="5063970" y="4337823"/>
            <a:ext cx="1368155" cy="216024"/>
          </a:xfrm>
          <a:prstGeom prst="roundRect">
            <a:avLst/>
          </a:prstGeom>
          <a:gradFill flip="none" rotWithShape="1">
            <a:gsLst>
              <a:gs pos="0">
                <a:srgbClr val="1F497D">
                  <a:lumMod val="20000"/>
                  <a:lumOff val="80000"/>
                </a:srgbClr>
              </a:gs>
              <a:gs pos="0">
                <a:srgbClr val="90BAE8"/>
              </a:gs>
              <a:gs pos="70000">
                <a:srgbClr val="1973BD">
                  <a:alpha val="82000"/>
                </a:srgbClr>
              </a:gs>
            </a:gsLst>
            <a:lin ang="2700000" scaled="1"/>
            <a:tileRect/>
          </a:gradFill>
          <a:ln w="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19050" h="6350" prst="coolSlant"/>
            <a:contourClr>
              <a:srgbClr val="969696"/>
            </a:contourClr>
          </a:sp3d>
        </p:spPr>
        <p:txBody>
          <a:bodyPr lIns="0" tIns="0" rIns="0" bIns="36000" anchor="ctr" anchorCtr="1">
            <a:sp3d/>
          </a:bodyPr>
          <a:lstStyle/>
          <a:p>
            <a:pPr marL="93663" indent="-93663" algn="ctr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kern="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트랜잭션</a:t>
            </a:r>
          </a:p>
        </p:txBody>
      </p:sp>
      <p:sp>
        <p:nvSpPr>
          <p:cNvPr id="37" name="모서리가 접힌 도형 36"/>
          <p:cNvSpPr/>
          <p:nvPr/>
        </p:nvSpPr>
        <p:spPr bwMode="auto">
          <a:xfrm>
            <a:off x="344488" y="2120900"/>
            <a:ext cx="4608512" cy="2028825"/>
          </a:xfrm>
          <a:prstGeom prst="foldedCorner">
            <a:avLst>
              <a:gd name="adj" fmla="val 7407"/>
            </a:avLst>
          </a:prstGeom>
          <a:noFill/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228600" indent="-228600">
              <a:buAutoNum type="arabicPeriod"/>
              <a:defRPr/>
            </a:pPr>
            <a:r>
              <a:rPr lang="en-US" altLang="ko-KR" b="0" dirty="0">
                <a:latin typeface="맑은 고딕" pitchFamily="50" charset="-127"/>
                <a:ea typeface="맑은 고딕" pitchFamily="50" charset="-127"/>
              </a:rPr>
              <a:t>Mall</a:t>
            </a:r>
            <a:r>
              <a:rPr lang="ko-KR" altLang="en-US" b="0" dirty="0">
                <a:latin typeface="맑은 고딕" pitchFamily="50" charset="-127"/>
                <a:ea typeface="맑은 고딕" pitchFamily="50" charset="-127"/>
              </a:rPr>
              <a:t>에 적용되는 소비자 가격을  </a:t>
            </a:r>
            <a:r>
              <a:rPr lang="en-US" altLang="ko-KR" b="0" dirty="0">
                <a:latin typeface="맑은 고딕" pitchFamily="50" charset="-127"/>
                <a:ea typeface="맑은 고딕" pitchFamily="50" charset="-127"/>
              </a:rPr>
              <a:t>SAP</a:t>
            </a:r>
            <a:r>
              <a:rPr lang="ko-KR" altLang="en-US" b="0" dirty="0">
                <a:latin typeface="맑은 고딕" pitchFamily="50" charset="-127"/>
                <a:ea typeface="맑은 고딕" pitchFamily="50" charset="-127"/>
              </a:rPr>
              <a:t>에 등록함</a:t>
            </a:r>
            <a:endParaRPr lang="en-US" altLang="ko-KR" b="0" dirty="0">
              <a:latin typeface="맑은 고딕" pitchFamily="50" charset="-127"/>
              <a:ea typeface="맑은 고딕" pitchFamily="50" charset="-127"/>
            </a:endParaRPr>
          </a:p>
          <a:p>
            <a:pPr>
              <a:defRPr/>
            </a:pPr>
            <a:endParaRPr lang="en-US" altLang="ko-KR" b="0" dirty="0">
              <a:latin typeface="맑은 고딕" pitchFamily="50" charset="-127"/>
              <a:ea typeface="맑은 고딕" pitchFamily="50" charset="-127"/>
            </a:endParaRPr>
          </a:p>
          <a:p>
            <a:pPr>
              <a:defRPr/>
            </a:pPr>
            <a:r>
              <a:rPr lang="en-US" altLang="ko-KR" b="0" dirty="0">
                <a:latin typeface="맑은 고딕" pitchFamily="50" charset="-127"/>
                <a:ea typeface="맑은 고딕" pitchFamily="50" charset="-127"/>
              </a:rPr>
              <a:t>2. </a:t>
            </a:r>
            <a:r>
              <a:rPr lang="ko-KR" altLang="en-US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해당 소비자 가격은   </a:t>
            </a:r>
            <a:r>
              <a:rPr lang="en-US" altLang="ko-KR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“ </a:t>
            </a:r>
            <a:r>
              <a:rPr lang="ko-KR" altLang="en-US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부가세를 포함한 가격</a:t>
            </a:r>
            <a:r>
              <a:rPr lang="en-US" altLang="ko-KR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“ </a:t>
            </a:r>
            <a:r>
              <a:rPr lang="ko-KR" altLang="en-US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을 의미함</a:t>
            </a:r>
            <a:endParaRPr lang="en-US" altLang="ko-KR" dirty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  <a:p>
            <a:pPr>
              <a:defRPr/>
            </a:pPr>
            <a:r>
              <a:rPr lang="en-US" altLang="ko-KR" b="0" dirty="0">
                <a:latin typeface="맑은 고딕" pitchFamily="50" charset="-127"/>
                <a:ea typeface="맑은 고딕" pitchFamily="50" charset="-127"/>
              </a:rPr>
              <a:t>   </a:t>
            </a:r>
            <a:r>
              <a:rPr lang="ko-KR" altLang="en-US" b="0" dirty="0">
                <a:latin typeface="맑은 고딕" pitchFamily="50" charset="-127"/>
                <a:ea typeface="맑은 고딕" pitchFamily="50" charset="-127"/>
              </a:rPr>
              <a:t>따라서 판가 분석을 할 때 순수 판가를 가지고 분석을 할 때</a:t>
            </a:r>
            <a:endParaRPr lang="en-US" altLang="ko-KR" b="0" dirty="0">
              <a:latin typeface="맑은 고딕" pitchFamily="50" charset="-127"/>
              <a:ea typeface="맑은 고딕" pitchFamily="50" charset="-127"/>
            </a:endParaRPr>
          </a:p>
          <a:p>
            <a:pPr>
              <a:defRPr/>
            </a:pPr>
            <a:r>
              <a:rPr lang="en-US" altLang="ko-KR" b="0" dirty="0">
                <a:latin typeface="맑은 고딕" pitchFamily="50" charset="-127"/>
                <a:ea typeface="맑은 고딕" pitchFamily="50" charset="-127"/>
              </a:rPr>
              <a:t>   </a:t>
            </a:r>
            <a:r>
              <a:rPr lang="ko-KR" altLang="en-US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해당 가격에서 부가세를 제외하여야 함</a:t>
            </a:r>
            <a:endParaRPr lang="en-US" altLang="ko-KR" dirty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  <a:p>
            <a:pPr>
              <a:defRPr/>
            </a:pPr>
            <a:endParaRPr lang="en-US" altLang="ko-KR" dirty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  <a:p>
            <a:pPr>
              <a:defRPr/>
            </a:pPr>
            <a:r>
              <a:rPr lang="en-US" altLang="ko-KR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3. </a:t>
            </a:r>
            <a:r>
              <a:rPr lang="ko-KR" altLang="en-US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적용대상 </a:t>
            </a:r>
            <a:r>
              <a:rPr lang="en-US" altLang="ko-KR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:  SAP</a:t>
            </a:r>
          </a:p>
          <a:p>
            <a:pPr>
              <a:defRPr/>
            </a:pPr>
            <a:r>
              <a:rPr lang="en-US" altLang="ko-KR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  </a:t>
            </a:r>
          </a:p>
        </p:txBody>
      </p:sp>
      <p:sp>
        <p:nvSpPr>
          <p:cNvPr id="38" name="모서리가 접힌 도형 37"/>
          <p:cNvSpPr/>
          <p:nvPr/>
        </p:nvSpPr>
        <p:spPr bwMode="auto">
          <a:xfrm>
            <a:off x="5064125" y="2120900"/>
            <a:ext cx="4568825" cy="831850"/>
          </a:xfrm>
          <a:prstGeom prst="foldedCorner">
            <a:avLst>
              <a:gd name="adj" fmla="val 17263"/>
            </a:avLst>
          </a:prstGeom>
          <a:noFill/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en-US" altLang="ko-KR" b="0" dirty="0">
                <a:latin typeface="맑은 고딕" pitchFamily="50" charset="-127"/>
                <a:ea typeface="맑은 고딕" pitchFamily="50" charset="-127"/>
              </a:rPr>
              <a:t>1. </a:t>
            </a:r>
            <a:r>
              <a:rPr lang="ko-KR" altLang="en-US" b="0" dirty="0">
                <a:latin typeface="맑은 고딕" pitchFamily="50" charset="-127"/>
                <a:ea typeface="맑은 고딕" pitchFamily="50" charset="-127"/>
              </a:rPr>
              <a:t>소비자가격은 자재 마스터 </a:t>
            </a:r>
            <a:r>
              <a:rPr lang="en-US" altLang="ko-KR" b="0" dirty="0">
                <a:latin typeface="맑은 고딕" pitchFamily="50" charset="-127"/>
                <a:ea typeface="맑은 고딕" pitchFamily="50" charset="-127"/>
              </a:rPr>
              <a:t>Level</a:t>
            </a:r>
            <a:r>
              <a:rPr lang="ko-KR" altLang="en-US" b="0" dirty="0">
                <a:latin typeface="맑은 고딕" pitchFamily="50" charset="-127"/>
                <a:ea typeface="맑은 고딕" pitchFamily="50" charset="-127"/>
              </a:rPr>
              <a:t>로 설정 처리 함</a:t>
            </a:r>
            <a:endParaRPr lang="en-US" altLang="ko-KR" b="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9" name="모서리가 접힌 도형 38"/>
          <p:cNvSpPr/>
          <p:nvPr/>
        </p:nvSpPr>
        <p:spPr bwMode="auto">
          <a:xfrm>
            <a:off x="5064125" y="3416300"/>
            <a:ext cx="4568825" cy="733425"/>
          </a:xfrm>
          <a:prstGeom prst="foldedCorner">
            <a:avLst>
              <a:gd name="adj" fmla="val 17263"/>
            </a:avLst>
          </a:prstGeom>
          <a:noFill/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en-US" altLang="ko-KR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1. SAP </a:t>
            </a:r>
            <a:r>
              <a:rPr lang="ko-KR" altLang="en-US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에 판가등록 후 </a:t>
            </a:r>
            <a:r>
              <a:rPr lang="en-US" altLang="ko-KR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Mall </a:t>
            </a:r>
            <a:r>
              <a:rPr lang="ko-KR" altLang="en-US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에 전송해야 함 </a:t>
            </a:r>
            <a:endParaRPr lang="en-US" altLang="ko-KR" dirty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0" name="모서리가 둥근 직사각형 39"/>
          <p:cNvSpPr/>
          <p:nvPr/>
        </p:nvSpPr>
        <p:spPr bwMode="auto">
          <a:xfrm>
            <a:off x="343694" y="4337823"/>
            <a:ext cx="1368155" cy="216024"/>
          </a:xfrm>
          <a:prstGeom prst="roundRect">
            <a:avLst/>
          </a:prstGeom>
          <a:gradFill flip="none" rotWithShape="1">
            <a:gsLst>
              <a:gs pos="0">
                <a:srgbClr val="1F497D">
                  <a:lumMod val="20000"/>
                  <a:lumOff val="80000"/>
                </a:srgbClr>
              </a:gs>
              <a:gs pos="0">
                <a:srgbClr val="90BAE8"/>
              </a:gs>
              <a:gs pos="70000">
                <a:srgbClr val="1973BD">
                  <a:alpha val="82000"/>
                </a:srgbClr>
              </a:gs>
            </a:gsLst>
            <a:lin ang="2700000" scaled="1"/>
            <a:tileRect/>
          </a:gradFill>
          <a:ln w="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19050" h="6350" prst="coolSlant"/>
            <a:contourClr>
              <a:srgbClr val="969696"/>
            </a:contourClr>
          </a:sp3d>
        </p:spPr>
        <p:txBody>
          <a:bodyPr lIns="0" tIns="0" rIns="0" bIns="36000" anchor="ctr" anchorCtr="1">
            <a:sp3d/>
          </a:bodyPr>
          <a:lstStyle/>
          <a:p>
            <a:pPr marL="93663" indent="-93663" algn="ctr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kern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이것만은 꼭 </a:t>
            </a:r>
            <a:r>
              <a:rPr kumimoji="0" lang="en-US" altLang="ko-KR" kern="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!</a:t>
            </a:r>
            <a:endParaRPr kumimoji="0" lang="ko-KR" altLang="en-US" kern="0" dirty="0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1" name="Oval 14"/>
          <p:cNvSpPr>
            <a:spLocks noChangeArrowheads="1"/>
          </p:cNvSpPr>
          <p:nvPr/>
        </p:nvSpPr>
        <p:spPr bwMode="auto">
          <a:xfrm>
            <a:off x="1539320" y="4317930"/>
            <a:ext cx="303290" cy="222665"/>
          </a:xfrm>
          <a:prstGeom prst="ellipse">
            <a:avLst/>
          </a:prstGeom>
          <a:solidFill>
            <a:srgbClr val="CC3300"/>
          </a:solidFill>
          <a:ln>
            <a:solidFill>
              <a:schemeClr val="bg1"/>
            </a:solidFill>
            <a:headEnd/>
            <a:tailEnd/>
          </a:ln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92075" tIns="46038" rIns="92075" bIns="46038" anchor="ctr"/>
          <a:lstStyle>
            <a:lvl1pPr defTabSz="7620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defTabSz="7620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defTabSz="7620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defTabSz="7620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defTabSz="7620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11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+1</a:t>
            </a:r>
          </a:p>
        </p:txBody>
      </p:sp>
      <p:sp>
        <p:nvSpPr>
          <p:cNvPr id="42" name="모서리가 접힌 도형 41"/>
          <p:cNvSpPr/>
          <p:nvPr/>
        </p:nvSpPr>
        <p:spPr bwMode="auto">
          <a:xfrm>
            <a:off x="344488" y="4611688"/>
            <a:ext cx="4608512" cy="1990725"/>
          </a:xfrm>
          <a:prstGeom prst="foldedCorner">
            <a:avLst>
              <a:gd name="adj" fmla="val 7407"/>
            </a:avLst>
          </a:prstGeom>
          <a:noFill/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228600" indent="-228600">
              <a:buFontTx/>
              <a:buAutoNum type="arabicPeriod"/>
              <a:defRPr/>
            </a:pPr>
            <a:r>
              <a:rPr lang="en-US" altLang="ko-KR" b="0" dirty="0">
                <a:latin typeface="맑은 고딕" pitchFamily="50" charset="-127"/>
                <a:ea typeface="맑은 고딕" pitchFamily="50" charset="-127"/>
              </a:rPr>
              <a:t> Mall </a:t>
            </a:r>
            <a:r>
              <a:rPr lang="ko-KR" altLang="en-US" b="0" dirty="0">
                <a:latin typeface="맑은 고딕" pitchFamily="50" charset="-127"/>
                <a:ea typeface="맑은 고딕" pitchFamily="50" charset="-127"/>
              </a:rPr>
              <a:t>에 판가마스터를 전송하기 위해 </a:t>
            </a:r>
            <a:r>
              <a:rPr lang="en-US" altLang="ko-KR" b="0" dirty="0">
                <a:latin typeface="맑은 고딕" pitchFamily="50" charset="-127"/>
                <a:ea typeface="맑은 고딕" pitchFamily="50" charset="-127"/>
              </a:rPr>
              <a:t>SAP</a:t>
            </a:r>
            <a:r>
              <a:rPr lang="ko-KR" altLang="en-US" b="0" dirty="0">
                <a:latin typeface="맑은 고딕" pitchFamily="50" charset="-127"/>
                <a:ea typeface="맑은 고딕" pitchFamily="50" charset="-127"/>
              </a:rPr>
              <a:t>에 판가를 받드시 </a:t>
            </a:r>
            <a:r>
              <a:rPr lang="ko-KR" altLang="en-US" b="0" dirty="0" err="1">
                <a:latin typeface="맑은 고딕" pitchFamily="50" charset="-127"/>
                <a:ea typeface="맑은 고딕" pitchFamily="50" charset="-127"/>
              </a:rPr>
              <a:t>등록해야함</a:t>
            </a:r>
            <a:endParaRPr lang="en-US" altLang="ko-KR" b="0" dirty="0">
              <a:latin typeface="맑은 고딕" pitchFamily="50" charset="-127"/>
              <a:ea typeface="맑은 고딕" pitchFamily="50" charset="-127"/>
            </a:endParaRPr>
          </a:p>
          <a:p>
            <a:pPr>
              <a:defRPr/>
            </a:pPr>
            <a:r>
              <a:rPr lang="en-US" altLang="ko-KR" b="0" dirty="0">
                <a:latin typeface="맑은 고딕" pitchFamily="50" charset="-127"/>
                <a:ea typeface="맑은 고딕" pitchFamily="50" charset="-127"/>
              </a:rPr>
              <a:t>     </a:t>
            </a:r>
            <a:endParaRPr lang="en-US" altLang="ko-KR" dirty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  <a:p>
            <a:pPr>
              <a:defRPr/>
            </a:pPr>
            <a:endParaRPr lang="en-US" altLang="ko-KR" dirty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  <a:p>
            <a:pPr>
              <a:defRPr/>
            </a:pPr>
            <a:r>
              <a:rPr lang="en-US" altLang="ko-KR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2. </a:t>
            </a:r>
            <a:r>
              <a:rPr lang="ko-KR" altLang="en-US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판가의 신규 적용기간과 관련하여  만약 신규 적용일자가</a:t>
            </a:r>
            <a:endParaRPr lang="en-US" altLang="ko-KR" dirty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  <a:p>
            <a:pPr>
              <a:defRPr/>
            </a:pPr>
            <a:r>
              <a:rPr lang="en-US" altLang="ko-KR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   </a:t>
            </a:r>
            <a:r>
              <a:rPr lang="ko-KR" altLang="en-US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지났을 경우에는   적용 일자를 소급할 수 없다</a:t>
            </a:r>
            <a:r>
              <a:rPr lang="en-US" altLang="ko-KR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>
              <a:defRPr/>
            </a:pPr>
            <a:endParaRPr lang="en-US" altLang="ko-KR" b="0" dirty="0">
              <a:latin typeface="맑은 고딕" pitchFamily="50" charset="-127"/>
              <a:ea typeface="맑은 고딕" pitchFamily="50" charset="-127"/>
            </a:endParaRPr>
          </a:p>
          <a:p>
            <a:pPr>
              <a:defRPr/>
            </a:pPr>
            <a:endParaRPr lang="en-US" altLang="ko-KR" b="0" dirty="0">
              <a:latin typeface="맑은 고딕" pitchFamily="50" charset="-127"/>
              <a:ea typeface="맑은 고딕" pitchFamily="50" charset="-127"/>
            </a:endParaRPr>
          </a:p>
          <a:p>
            <a:pPr>
              <a:defRPr/>
            </a:pPr>
            <a:endParaRPr lang="en-US" altLang="ko-KR" b="0" dirty="0">
              <a:latin typeface="맑은 고딕" pitchFamily="50" charset="-127"/>
              <a:ea typeface="맑은 고딕" pitchFamily="50" charset="-127"/>
            </a:endParaRPr>
          </a:p>
          <a:p>
            <a:pPr>
              <a:defRPr/>
            </a:pPr>
            <a:endParaRPr lang="en-US" altLang="ko-KR" b="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5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5522927" y="57780"/>
            <a:ext cx="4287063" cy="2462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ko-KR" dirty="0"/>
              <a:t>ERP </a:t>
            </a:r>
            <a:r>
              <a:rPr lang="ko-KR" altLang="en-US" dirty="0"/>
              <a:t>시스템 사용자 매뉴얼</a:t>
            </a:r>
          </a:p>
        </p:txBody>
      </p:sp>
      <p:graphicFrame>
        <p:nvGraphicFramePr>
          <p:cNvPr id="15" name="Group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71603983"/>
              </p:ext>
            </p:extLst>
          </p:nvPr>
        </p:nvGraphicFramePr>
        <p:xfrm>
          <a:off x="344488" y="644525"/>
          <a:ext cx="9288461" cy="768350"/>
        </p:xfrm>
        <a:graphic>
          <a:graphicData uri="http://schemas.openxmlformats.org/drawingml/2006/table">
            <a:tbl>
              <a:tblPr/>
              <a:tblGrid>
                <a:gridCol w="8026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33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286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807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9019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9019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6257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3947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Level 1 </a:t>
                      </a:r>
                    </a:p>
                  </a:txBody>
                  <a:tcPr marL="58970" marR="58970" marT="10776" marB="107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SD 1 </a:t>
                      </a:r>
                      <a:r>
                        <a:rPr kumimoji="1" lang="ko-KR" altLang="en-US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기준정보관리</a:t>
                      </a:r>
                      <a:endParaRPr kumimoji="1" lang="en-US" altLang="ko-KR" sz="11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58970" marR="58970" marT="10776" marB="107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Level 3</a:t>
                      </a:r>
                      <a:endParaRPr kumimoji="1" lang="ko-KR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8970" marR="58970" marT="10776" marB="107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457200" marR="0" lvl="1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판가 마스터 등록 및 조회 </a:t>
                      </a:r>
                      <a:r>
                        <a:rPr kumimoji="1" lang="en-US" altLang="ko-KR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(</a:t>
                      </a:r>
                      <a:r>
                        <a:rPr kumimoji="1" lang="ko-KR" altLang="en-US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소비자 가격 </a:t>
                      </a:r>
                      <a:r>
                        <a:rPr kumimoji="1" lang="en-US" altLang="ko-KR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)</a:t>
                      </a:r>
                      <a:endParaRPr kumimoji="1" lang="ko-KR" altLang="en-US" sz="11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58970" marR="58970" marT="10776" marB="107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작성자</a:t>
                      </a:r>
                    </a:p>
                  </a:txBody>
                  <a:tcPr marL="58970" marR="58970" marT="10776" marB="107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검토자</a:t>
                      </a:r>
                    </a:p>
                  </a:txBody>
                  <a:tcPr marL="58970" marR="58970" marT="10776" marB="107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작성일</a:t>
                      </a:r>
                    </a:p>
                  </a:txBody>
                  <a:tcPr marL="58970" marR="58970" marT="10776" marB="107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947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Level 2</a:t>
                      </a:r>
                    </a:p>
                  </a:txBody>
                  <a:tcPr marL="58970" marR="58970" marT="10776" marB="107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SD 1.1 </a:t>
                      </a:r>
                      <a:r>
                        <a:rPr kumimoji="1" lang="ko-KR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판가</a:t>
                      </a:r>
                      <a:r>
                        <a:rPr kumimoji="1" lang="en-US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kumimoji="1" lang="ko-KR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마스터</a:t>
                      </a:r>
                      <a:endParaRPr kumimoji="1" lang="en-US" altLang="ko-KR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8970" marR="58970" marT="10776" marB="107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김정훈</a:t>
                      </a:r>
                    </a:p>
                  </a:txBody>
                  <a:tcPr marL="58970" marR="58970" marT="10776" marB="107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8970" marR="58970" marT="10776" marB="107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20230314</a:t>
                      </a:r>
                    </a:p>
                  </a:txBody>
                  <a:tcPr marL="58970" marR="58970" marT="10776" marB="107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939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매뉴얼 </a:t>
                      </a:r>
                      <a:r>
                        <a:rPr kumimoji="1" lang="en-US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ID</a:t>
                      </a:r>
                    </a:p>
                  </a:txBody>
                  <a:tcPr marL="58970" marR="58970" marT="10776" marB="107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2313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SD 1.1.1 </a:t>
                      </a:r>
                    </a:p>
                  </a:txBody>
                  <a:tcPr marL="58970" marR="58970" marT="10776" marB="107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2313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매뉴얼 명</a:t>
                      </a:r>
                    </a:p>
                  </a:txBody>
                  <a:tcPr marL="58970" marR="58970" marT="10776" marB="107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23137"/>
                      </a:srgb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457200" marR="0" lvl="1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판가마스터 신규 적용에 대한 </a:t>
                      </a:r>
                      <a:r>
                        <a:rPr kumimoji="1" lang="en-US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SAP </a:t>
                      </a: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등록 및 조회 </a:t>
                      </a:r>
                      <a:r>
                        <a:rPr kumimoji="1" lang="en-US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소비자 가격</a:t>
                      </a:r>
                      <a:r>
                        <a:rPr kumimoji="1" lang="en-US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  <a:endParaRPr kumimoji="1" lang="ko-KR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8970" marR="58970" marT="10776" marB="107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23137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1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가는각진제목체" panose="02030600000101010101" pitchFamily="18" charset="-127"/>
                        <a:ea typeface="가는각진제목체" panose="02030600000101010101" pitchFamily="18" charset="-127"/>
                        <a:cs typeface="+mn-cs"/>
                      </a:endParaRPr>
                    </a:p>
                  </a:txBody>
                  <a:tcPr marL="58970" marR="58970" marT="10780" marB="10780" anchor="ctr" horzOverflow="overflow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가는각진제목체" panose="02030600000101010101" pitchFamily="18" charset="-127"/>
                        <a:ea typeface="가는각진제목체" panose="02030600000101010101" pitchFamily="18" charset="-127"/>
                      </a:endParaRPr>
                    </a:p>
                  </a:txBody>
                  <a:tcPr marL="58970" marR="58970" marT="10780" marB="10780" anchor="ctr" horzOverflow="overflow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가는각진제목체" panose="02030600000101010101" pitchFamily="18" charset="-127"/>
                        <a:ea typeface="가는각진제목체" panose="02030600000101010101" pitchFamily="18" charset="-127"/>
                      </a:endParaRPr>
                    </a:p>
                  </a:txBody>
                  <a:tcPr marL="58970" marR="58970" marT="10780" marB="10780" anchor="ctr" horzOverflow="overflow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 bwMode="auto">
          <a:xfrm>
            <a:off x="6753225" y="1125538"/>
            <a:ext cx="2879725" cy="547211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/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b="0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1. T-CODE : VK11</a:t>
            </a: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b="0" kern="100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cs typeface="Times New Roman"/>
              </a:rPr>
              <a:t>    </a:t>
            </a: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endParaRPr lang="en-US" altLang="ko-KR" kern="100" dirty="0"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b="0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2. </a:t>
            </a:r>
            <a:r>
              <a:rPr lang="ko-KR" altLang="en-US" b="0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조건유형 </a:t>
            </a:r>
            <a:r>
              <a:rPr lang="en-US" altLang="ko-KR" b="0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:</a:t>
            </a:r>
            <a:r>
              <a:rPr lang="ko-KR" altLang="en-US" b="0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 </a:t>
            </a:r>
            <a:r>
              <a:rPr lang="en-US" altLang="ko-KR" b="0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“ZPR5” </a:t>
            </a:r>
            <a:r>
              <a:rPr lang="ko-KR" altLang="en-US" b="0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후 </a:t>
            </a:r>
            <a:r>
              <a:rPr lang="ko-KR" altLang="en-US" b="0" kern="100" dirty="0" err="1">
                <a:latin typeface="맑은 고딕" pitchFamily="50" charset="-127"/>
                <a:ea typeface="맑은 고딕" pitchFamily="50" charset="-127"/>
                <a:cs typeface="Times New Roman"/>
              </a:rPr>
              <a:t>엔터</a:t>
            </a: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b="0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        </a:t>
            </a:r>
            <a:r>
              <a:rPr lang="ko-KR" altLang="en-US" b="0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            </a:t>
            </a:r>
            <a:r>
              <a:rPr lang="en-US" altLang="ko-KR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        </a:t>
            </a: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 </a:t>
            </a: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endParaRPr lang="ko-KR" altLang="ko-KR" b="0" kern="100" dirty="0">
              <a:latin typeface="맑은 고딕" pitchFamily="50" charset="-127"/>
              <a:ea typeface="맑은 고딕" pitchFamily="50" charset="-127"/>
              <a:cs typeface="Times New Roman"/>
            </a:endParaRPr>
          </a:p>
        </p:txBody>
      </p:sp>
      <p:sp>
        <p:nvSpPr>
          <p:cNvPr id="7" name="직사각형 2"/>
          <p:cNvSpPr>
            <a:spLocks noChangeArrowheads="1"/>
          </p:cNvSpPr>
          <p:nvPr/>
        </p:nvSpPr>
        <p:spPr bwMode="auto">
          <a:xfrm>
            <a:off x="344488" y="1125538"/>
            <a:ext cx="6361112" cy="4606925"/>
          </a:xfrm>
          <a:prstGeom prst="rect">
            <a:avLst/>
          </a:prstGeom>
          <a:noFill/>
          <a:ln w="9525" algn="ctr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1pPr>
            <a:lvl2pPr marL="742950" indent="-285750"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2pPr>
            <a:lvl3pPr marL="1143000" indent="-228600"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3pPr>
            <a:lvl4pPr marL="1600200" indent="-228600"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4pPr>
            <a:lvl5pPr marL="2057400" indent="-228600"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9pPr>
          </a:lstStyle>
          <a:p>
            <a:pPr algn="ctr" eaLnBrk="1" latinLnBrk="1" hangingPunct="1">
              <a:lnSpc>
                <a:spcPct val="130000"/>
              </a:lnSpc>
            </a:pPr>
            <a:endParaRPr lang="ko-KR" altLang="en-US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" name="모서리가 둥근 직사각형 7"/>
          <p:cNvSpPr/>
          <p:nvPr/>
        </p:nvSpPr>
        <p:spPr bwMode="auto">
          <a:xfrm>
            <a:off x="6752406" y="836712"/>
            <a:ext cx="1368155" cy="216024"/>
          </a:xfrm>
          <a:prstGeom prst="roundRect">
            <a:avLst/>
          </a:prstGeom>
          <a:gradFill flip="none" rotWithShape="1">
            <a:gsLst>
              <a:gs pos="0">
                <a:srgbClr val="1F497D">
                  <a:lumMod val="20000"/>
                  <a:lumOff val="80000"/>
                </a:srgbClr>
              </a:gs>
              <a:gs pos="0">
                <a:srgbClr val="90BAE8"/>
              </a:gs>
              <a:gs pos="70000">
                <a:srgbClr val="1973BD">
                  <a:alpha val="82000"/>
                </a:srgbClr>
              </a:gs>
            </a:gsLst>
            <a:lin ang="2700000" scaled="1"/>
            <a:tileRect/>
          </a:gradFill>
          <a:ln w="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19050" h="6350" prst="coolSlant"/>
            <a:contourClr>
              <a:srgbClr val="969696"/>
            </a:contourClr>
          </a:sp3d>
        </p:spPr>
        <p:txBody>
          <a:bodyPr lIns="0" tIns="0" rIns="0" bIns="36000" anchor="ctr" anchorCtr="1">
            <a:sp3d/>
          </a:bodyPr>
          <a:lstStyle/>
          <a:p>
            <a:pPr marL="93663" indent="-93663" algn="ctr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kern="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항목</a:t>
            </a:r>
            <a:r>
              <a:rPr kumimoji="0" lang="en-US" altLang="ko-KR" kern="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/</a:t>
            </a:r>
            <a:r>
              <a:rPr kumimoji="0" lang="ko-KR" altLang="en-US" kern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필드 설명</a:t>
            </a:r>
            <a:endParaRPr kumimoji="0" lang="ko-KR" altLang="en-US" kern="0" dirty="0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9" name="모서리가 둥근 직사각형 8"/>
          <p:cNvSpPr/>
          <p:nvPr/>
        </p:nvSpPr>
        <p:spPr bwMode="auto">
          <a:xfrm>
            <a:off x="359689" y="836712"/>
            <a:ext cx="1368155" cy="216024"/>
          </a:xfrm>
          <a:prstGeom prst="roundRect">
            <a:avLst/>
          </a:prstGeom>
          <a:gradFill flip="none" rotWithShape="1">
            <a:gsLst>
              <a:gs pos="0">
                <a:srgbClr val="1F497D">
                  <a:lumMod val="20000"/>
                  <a:lumOff val="80000"/>
                </a:srgbClr>
              </a:gs>
              <a:gs pos="0">
                <a:srgbClr val="90BAE8"/>
              </a:gs>
              <a:gs pos="70000">
                <a:srgbClr val="1973BD">
                  <a:alpha val="82000"/>
                </a:srgbClr>
              </a:gs>
            </a:gsLst>
            <a:lin ang="2700000" scaled="1"/>
            <a:tileRect/>
          </a:gradFill>
          <a:ln w="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19050" h="6350" prst="coolSlant"/>
            <a:contourClr>
              <a:srgbClr val="969696"/>
            </a:contourClr>
          </a:sp3d>
        </p:spPr>
        <p:txBody>
          <a:bodyPr lIns="0" tIns="0" rIns="0" bIns="36000" anchor="ctr" anchorCtr="1">
            <a:sp3d/>
          </a:bodyPr>
          <a:lstStyle/>
          <a:p>
            <a:pPr marL="93663" indent="-93663" algn="ctr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kern="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화면 예시</a:t>
            </a:r>
          </a:p>
        </p:txBody>
      </p:sp>
      <p:pic>
        <p:nvPicPr>
          <p:cNvPr id="10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5851525"/>
            <a:ext cx="417512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직사각형 17"/>
          <p:cNvSpPr/>
          <p:nvPr/>
        </p:nvSpPr>
        <p:spPr bwMode="auto">
          <a:xfrm>
            <a:off x="775742" y="5805264"/>
            <a:ext cx="5929312" cy="78898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/>
          <a:p>
            <a:pPr algn="just">
              <a:spcAft>
                <a:spcPts val="0"/>
              </a:spcAft>
              <a:defRPr/>
            </a:pPr>
            <a:r>
              <a:rPr lang="en-US" altLang="ko-KR" sz="1100" kern="100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cs typeface="Times New Roman"/>
              </a:rPr>
              <a:t>1. </a:t>
            </a:r>
            <a:r>
              <a:rPr lang="ko-KR" altLang="en-US" sz="1100" kern="100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cs typeface="Times New Roman"/>
              </a:rPr>
              <a:t>조건유형 </a:t>
            </a:r>
            <a:r>
              <a:rPr lang="en-US" altLang="ko-KR" sz="1100" kern="100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cs typeface="Times New Roman"/>
              </a:rPr>
              <a:t>“ZPR5” </a:t>
            </a:r>
            <a:r>
              <a:rPr lang="ko-KR" altLang="en-US" sz="1100" kern="100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cs typeface="Times New Roman"/>
              </a:rPr>
              <a:t>반드시 확인</a:t>
            </a:r>
            <a:endParaRPr lang="en-US" altLang="ko-KR" sz="1100" kern="100" dirty="0">
              <a:solidFill>
                <a:srgbClr val="FF0000"/>
              </a:solidFill>
              <a:latin typeface="맑은 고딕" pitchFamily="50" charset="-127"/>
              <a:ea typeface="맑은 고딕" pitchFamily="50" charset="-127"/>
              <a:cs typeface="Times New Roman"/>
            </a:endParaRPr>
          </a:p>
        </p:txBody>
      </p:sp>
      <p:sp>
        <p:nvSpPr>
          <p:cNvPr id="22" name="제목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ERP </a:t>
            </a:r>
            <a:r>
              <a:rPr lang="ko-KR" altLang="en-US" dirty="0"/>
              <a:t>시스템 사용자 매뉴얼</a:t>
            </a:r>
          </a:p>
        </p:txBody>
      </p:sp>
      <p:graphicFrame>
        <p:nvGraphicFramePr>
          <p:cNvPr id="28" name="표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2416090"/>
              </p:ext>
            </p:extLst>
          </p:nvPr>
        </p:nvGraphicFramePr>
        <p:xfrm>
          <a:off x="350838" y="425431"/>
          <a:ext cx="9282112" cy="288925"/>
        </p:xfrm>
        <a:graphic>
          <a:graphicData uri="http://schemas.openxmlformats.org/drawingml/2006/table">
            <a:tbl>
              <a:tblPr/>
              <a:tblGrid>
                <a:gridCol w="7969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082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03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965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8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메뉴 경로</a:t>
                      </a:r>
                      <a:endParaRPr kumimoji="1" lang="en-US" altLang="ko-KR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8970" marR="58970" marT="10759" marB="10759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판가마스터 </a:t>
                      </a:r>
                      <a:r>
                        <a:rPr kumimoji="1" lang="en-US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 </a:t>
                      </a: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소비자 가격 </a:t>
                      </a:r>
                      <a:r>
                        <a:rPr kumimoji="1" lang="en-US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) SAP</a:t>
                      </a: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등록</a:t>
                      </a:r>
                    </a:p>
                  </a:txBody>
                  <a:tcPr marL="58970" marR="58970" marT="10759" marB="10759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Tr. Code</a:t>
                      </a:r>
                    </a:p>
                  </a:txBody>
                  <a:tcPr marL="58970" marR="58970" marT="10759" marB="10759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 VK11</a:t>
                      </a:r>
                    </a:p>
                  </a:txBody>
                  <a:tcPr marL="58970" marR="58970" marT="10759" marB="10759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1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1" name="Oval 14"/>
          <p:cNvSpPr>
            <a:spLocks noChangeArrowheads="1"/>
          </p:cNvSpPr>
          <p:nvPr/>
        </p:nvSpPr>
        <p:spPr bwMode="auto">
          <a:xfrm>
            <a:off x="463327" y="1948965"/>
            <a:ext cx="157629" cy="186255"/>
          </a:xfrm>
          <a:prstGeom prst="ellipse">
            <a:avLst/>
          </a:prstGeom>
          <a:solidFill>
            <a:srgbClr val="CC3300"/>
          </a:solidFill>
          <a:ln>
            <a:solidFill>
              <a:schemeClr val="bg1"/>
            </a:solidFill>
            <a:headEnd/>
            <a:tailEnd/>
          </a:ln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92075" tIns="46038" rIns="92075" bIns="46038" anchor="ctr"/>
          <a:lstStyle>
            <a:lvl1pPr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1pPr>
            <a:lvl2pPr marL="742950" indent="-28575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2pPr>
            <a:lvl3pPr marL="11430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3pPr>
            <a:lvl4pPr marL="16002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4pPr>
            <a:lvl5pPr marL="20574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11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1</a:t>
            </a:r>
          </a:p>
        </p:txBody>
      </p:sp>
      <p:sp>
        <p:nvSpPr>
          <p:cNvPr id="35" name="Oval 14"/>
          <p:cNvSpPr>
            <a:spLocks noChangeArrowheads="1"/>
          </p:cNvSpPr>
          <p:nvPr/>
        </p:nvSpPr>
        <p:spPr bwMode="auto">
          <a:xfrm>
            <a:off x="471254" y="2673060"/>
            <a:ext cx="157629" cy="186255"/>
          </a:xfrm>
          <a:prstGeom prst="ellipse">
            <a:avLst/>
          </a:prstGeom>
          <a:solidFill>
            <a:srgbClr val="CC3300"/>
          </a:solidFill>
          <a:ln>
            <a:solidFill>
              <a:schemeClr val="bg1"/>
            </a:solidFill>
            <a:headEnd/>
            <a:tailEnd/>
          </a:ln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92075" tIns="46038" rIns="92075" bIns="46038" anchor="ctr"/>
          <a:lstStyle>
            <a:lvl1pPr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1pPr>
            <a:lvl2pPr marL="742950" indent="-28575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2pPr>
            <a:lvl3pPr marL="11430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3pPr>
            <a:lvl4pPr marL="16002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4pPr>
            <a:lvl5pPr marL="20574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11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59718" y="1351801"/>
            <a:ext cx="58833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판가마스터 </a:t>
            </a:r>
            <a:r>
              <a:rPr lang="en-US" altLang="ko-KR" dirty="0"/>
              <a:t>( </a:t>
            </a:r>
            <a:r>
              <a:rPr lang="ko-KR" altLang="en-US" dirty="0"/>
              <a:t>소비자 가격 </a:t>
            </a:r>
            <a:r>
              <a:rPr lang="en-US" altLang="ko-KR" dirty="0"/>
              <a:t>: </a:t>
            </a:r>
            <a:r>
              <a:rPr lang="ko-KR" altLang="en-US" dirty="0"/>
              <a:t>부가세 포함됨 </a:t>
            </a:r>
            <a:r>
              <a:rPr lang="en-US" altLang="ko-KR" dirty="0"/>
              <a:t>) </a:t>
            </a:r>
            <a:r>
              <a:rPr lang="ko-KR" altLang="en-US" dirty="0"/>
              <a:t> </a:t>
            </a:r>
            <a:r>
              <a:rPr lang="en-US" altLang="ko-KR" dirty="0"/>
              <a:t>SAP </a:t>
            </a:r>
            <a:r>
              <a:rPr lang="ko-KR" altLang="en-US" dirty="0"/>
              <a:t>등록</a:t>
            </a:r>
            <a:r>
              <a:rPr lang="en-US" altLang="ko-KR" dirty="0"/>
              <a:t> </a:t>
            </a:r>
            <a:r>
              <a:rPr lang="ko-KR" altLang="en-US" dirty="0"/>
              <a:t>프로그램 </a:t>
            </a:r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BA6B4EBE-003E-89EF-9088-A663CA88C4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956" y="1628800"/>
            <a:ext cx="5555666" cy="2682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4474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 bwMode="auto">
          <a:xfrm>
            <a:off x="6753225" y="1125538"/>
            <a:ext cx="2879725" cy="547211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/>
          <a:p>
            <a:pPr marL="228600" indent="-228600" algn="just">
              <a:spcBef>
                <a:spcPts val="400"/>
              </a:spcBef>
              <a:spcAft>
                <a:spcPts val="0"/>
              </a:spcAft>
              <a:buAutoNum type="arabicPeriod"/>
              <a:defRPr/>
            </a:pPr>
            <a:r>
              <a:rPr lang="en-US" altLang="ko-KR" b="0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“[</a:t>
            </a:r>
            <a:r>
              <a:rPr lang="ko-KR" altLang="en-US" b="0" kern="100" dirty="0" err="1">
                <a:latin typeface="맑은 고딕" pitchFamily="50" charset="-127"/>
                <a:ea typeface="맑은 고딕" pitchFamily="50" charset="-127"/>
                <a:cs typeface="Times New Roman"/>
              </a:rPr>
              <a:t>직납가</a:t>
            </a:r>
            <a:r>
              <a:rPr lang="en-US" altLang="ko-KR" b="0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] </a:t>
            </a:r>
            <a:r>
              <a:rPr lang="ko-KR" altLang="en-US" b="0" kern="100" dirty="0" err="1">
                <a:latin typeface="맑은 고딕" pitchFamily="50" charset="-127"/>
                <a:ea typeface="맑은 고딕" pitchFamily="50" charset="-127"/>
                <a:cs typeface="Times New Roman"/>
              </a:rPr>
              <a:t>폼목별</a:t>
            </a:r>
            <a:r>
              <a:rPr lang="ko-KR" altLang="en-US" b="0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 가격</a:t>
            </a:r>
            <a:r>
              <a:rPr lang="en-US" altLang="ko-KR" b="0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”</a:t>
            </a:r>
            <a:r>
              <a:rPr lang="ko-KR" altLang="en-US" b="0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 선택</a:t>
            </a: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marL="228600" indent="-228600" algn="just">
              <a:spcBef>
                <a:spcPts val="400"/>
              </a:spcBef>
              <a:spcAft>
                <a:spcPts val="0"/>
              </a:spcAft>
              <a:buAutoNum type="arabicPeriod"/>
              <a:defRPr/>
            </a:pP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 </a:t>
            </a: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endParaRPr lang="ko-KR" altLang="ko-KR" b="0" kern="100" dirty="0">
              <a:latin typeface="맑은 고딕" pitchFamily="50" charset="-127"/>
              <a:ea typeface="맑은 고딕" pitchFamily="50" charset="-127"/>
              <a:cs typeface="Times New Roman"/>
            </a:endParaRPr>
          </a:p>
        </p:txBody>
      </p:sp>
      <p:sp>
        <p:nvSpPr>
          <p:cNvPr id="7" name="직사각형 2"/>
          <p:cNvSpPr>
            <a:spLocks noChangeArrowheads="1"/>
          </p:cNvSpPr>
          <p:nvPr/>
        </p:nvSpPr>
        <p:spPr bwMode="auto">
          <a:xfrm>
            <a:off x="344488" y="1125538"/>
            <a:ext cx="6361112" cy="4606925"/>
          </a:xfrm>
          <a:prstGeom prst="rect">
            <a:avLst/>
          </a:prstGeom>
          <a:noFill/>
          <a:ln w="9525" algn="ctr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1pPr>
            <a:lvl2pPr marL="742950" indent="-285750"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2pPr>
            <a:lvl3pPr marL="1143000" indent="-228600"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3pPr>
            <a:lvl4pPr marL="1600200" indent="-228600"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4pPr>
            <a:lvl5pPr marL="2057400" indent="-228600"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9pPr>
          </a:lstStyle>
          <a:p>
            <a:pPr algn="ctr" eaLnBrk="1" latinLnBrk="1" hangingPunct="1">
              <a:lnSpc>
                <a:spcPct val="130000"/>
              </a:lnSpc>
            </a:pPr>
            <a:endParaRPr lang="ko-KR" altLang="en-US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" name="모서리가 둥근 직사각형 7"/>
          <p:cNvSpPr/>
          <p:nvPr/>
        </p:nvSpPr>
        <p:spPr bwMode="auto">
          <a:xfrm>
            <a:off x="6752406" y="836712"/>
            <a:ext cx="1368155" cy="216024"/>
          </a:xfrm>
          <a:prstGeom prst="roundRect">
            <a:avLst/>
          </a:prstGeom>
          <a:gradFill flip="none" rotWithShape="1">
            <a:gsLst>
              <a:gs pos="0">
                <a:srgbClr val="1F497D">
                  <a:lumMod val="20000"/>
                  <a:lumOff val="80000"/>
                </a:srgbClr>
              </a:gs>
              <a:gs pos="0">
                <a:srgbClr val="90BAE8"/>
              </a:gs>
              <a:gs pos="70000">
                <a:srgbClr val="1973BD">
                  <a:alpha val="82000"/>
                </a:srgbClr>
              </a:gs>
            </a:gsLst>
            <a:lin ang="2700000" scaled="1"/>
            <a:tileRect/>
          </a:gradFill>
          <a:ln w="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19050" h="6350" prst="coolSlant"/>
            <a:contourClr>
              <a:srgbClr val="969696"/>
            </a:contourClr>
          </a:sp3d>
        </p:spPr>
        <p:txBody>
          <a:bodyPr lIns="0" tIns="0" rIns="0" bIns="36000" anchor="ctr" anchorCtr="1">
            <a:sp3d/>
          </a:bodyPr>
          <a:lstStyle/>
          <a:p>
            <a:pPr marL="93663" indent="-93663" algn="ctr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kern="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항목</a:t>
            </a:r>
            <a:r>
              <a:rPr kumimoji="0" lang="en-US" altLang="ko-KR" kern="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/</a:t>
            </a:r>
            <a:r>
              <a:rPr kumimoji="0" lang="ko-KR" altLang="en-US" kern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필드 설명</a:t>
            </a:r>
            <a:endParaRPr kumimoji="0" lang="ko-KR" altLang="en-US" kern="0" dirty="0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9" name="모서리가 둥근 직사각형 8"/>
          <p:cNvSpPr/>
          <p:nvPr/>
        </p:nvSpPr>
        <p:spPr bwMode="auto">
          <a:xfrm>
            <a:off x="359689" y="836712"/>
            <a:ext cx="1368155" cy="216024"/>
          </a:xfrm>
          <a:prstGeom prst="roundRect">
            <a:avLst/>
          </a:prstGeom>
          <a:gradFill flip="none" rotWithShape="1">
            <a:gsLst>
              <a:gs pos="0">
                <a:srgbClr val="1F497D">
                  <a:lumMod val="20000"/>
                  <a:lumOff val="80000"/>
                </a:srgbClr>
              </a:gs>
              <a:gs pos="0">
                <a:srgbClr val="90BAE8"/>
              </a:gs>
              <a:gs pos="70000">
                <a:srgbClr val="1973BD">
                  <a:alpha val="82000"/>
                </a:srgbClr>
              </a:gs>
            </a:gsLst>
            <a:lin ang="2700000" scaled="1"/>
            <a:tileRect/>
          </a:gradFill>
          <a:ln w="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19050" h="6350" prst="coolSlant"/>
            <a:contourClr>
              <a:srgbClr val="969696"/>
            </a:contourClr>
          </a:sp3d>
        </p:spPr>
        <p:txBody>
          <a:bodyPr lIns="0" tIns="0" rIns="0" bIns="36000" anchor="ctr" anchorCtr="1">
            <a:sp3d/>
          </a:bodyPr>
          <a:lstStyle/>
          <a:p>
            <a:pPr marL="93663" indent="-93663" algn="ctr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kern="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화면 예시</a:t>
            </a:r>
          </a:p>
        </p:txBody>
      </p:sp>
      <p:pic>
        <p:nvPicPr>
          <p:cNvPr id="10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5851525"/>
            <a:ext cx="417512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직사각형 17"/>
          <p:cNvSpPr/>
          <p:nvPr/>
        </p:nvSpPr>
        <p:spPr bwMode="auto">
          <a:xfrm>
            <a:off x="775742" y="5805264"/>
            <a:ext cx="5929312" cy="78898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/>
          <a:p>
            <a:pPr algn="just">
              <a:spcAft>
                <a:spcPts val="0"/>
              </a:spcAft>
              <a:defRPr/>
            </a:pPr>
            <a:r>
              <a:rPr lang="en-US" altLang="ko-KR" sz="1100" b="0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1. “[</a:t>
            </a:r>
            <a:r>
              <a:rPr lang="ko-KR" altLang="en-US" sz="1100" b="0" kern="100" dirty="0" err="1">
                <a:latin typeface="맑은 고딕" pitchFamily="50" charset="-127"/>
                <a:ea typeface="맑은 고딕" pitchFamily="50" charset="-127"/>
                <a:cs typeface="Times New Roman"/>
              </a:rPr>
              <a:t>직납가</a:t>
            </a:r>
            <a:r>
              <a:rPr lang="en-US" altLang="ko-KR" sz="1100" b="0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] </a:t>
            </a:r>
            <a:r>
              <a:rPr lang="ko-KR" altLang="en-US" sz="1100" b="0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품목별 가격</a:t>
            </a:r>
            <a:r>
              <a:rPr lang="en-US" altLang="ko-KR" sz="1100" b="0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” </a:t>
            </a:r>
            <a:r>
              <a:rPr lang="ko-KR" altLang="en-US" sz="1100" b="0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반드시 선택</a:t>
            </a:r>
            <a:endParaRPr lang="en-US" altLang="ko-KR" sz="1100" b="0" kern="100" dirty="0">
              <a:latin typeface="맑은 고딕" pitchFamily="50" charset="-127"/>
              <a:ea typeface="맑은 고딕" pitchFamily="50" charset="-127"/>
              <a:cs typeface="Times New Roman"/>
            </a:endParaRPr>
          </a:p>
        </p:txBody>
      </p:sp>
      <p:sp>
        <p:nvSpPr>
          <p:cNvPr id="22" name="제목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ERP </a:t>
            </a:r>
            <a:r>
              <a:rPr lang="ko-KR" altLang="en-US" dirty="0"/>
              <a:t>시스템 사용자 매뉴얼</a:t>
            </a:r>
          </a:p>
        </p:txBody>
      </p:sp>
      <p:graphicFrame>
        <p:nvGraphicFramePr>
          <p:cNvPr id="28" name="표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0159758"/>
              </p:ext>
            </p:extLst>
          </p:nvPr>
        </p:nvGraphicFramePr>
        <p:xfrm>
          <a:off x="350838" y="425431"/>
          <a:ext cx="9282112" cy="288925"/>
        </p:xfrm>
        <a:graphic>
          <a:graphicData uri="http://schemas.openxmlformats.org/drawingml/2006/table">
            <a:tbl>
              <a:tblPr/>
              <a:tblGrid>
                <a:gridCol w="7969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082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03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965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8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메뉴 경로</a:t>
                      </a:r>
                      <a:endParaRPr kumimoji="1" lang="en-US" altLang="ko-KR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8970" marR="58970" marT="10759" marB="10759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판가마스터 </a:t>
                      </a:r>
                      <a:r>
                        <a:rPr kumimoji="1" lang="en-US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 </a:t>
                      </a: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소비자 가격 </a:t>
                      </a:r>
                      <a:r>
                        <a:rPr kumimoji="1" lang="en-US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) </a:t>
                      </a: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의 </a:t>
                      </a:r>
                      <a:r>
                        <a:rPr kumimoji="1" lang="en-US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SAP</a:t>
                      </a: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등록</a:t>
                      </a:r>
                    </a:p>
                  </a:txBody>
                  <a:tcPr marL="58970" marR="58970" marT="10759" marB="10759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Tr. Code</a:t>
                      </a:r>
                    </a:p>
                  </a:txBody>
                  <a:tcPr marL="58970" marR="58970" marT="10759" marB="10759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 VK11</a:t>
                      </a:r>
                    </a:p>
                  </a:txBody>
                  <a:tcPr marL="58970" marR="58970" marT="10759" marB="10759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1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559718" y="1351801"/>
            <a:ext cx="58833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판가마스터 </a:t>
            </a:r>
            <a:r>
              <a:rPr lang="en-US" altLang="ko-KR" dirty="0"/>
              <a:t>( </a:t>
            </a:r>
            <a:r>
              <a:rPr lang="ko-KR" altLang="en-US" dirty="0"/>
              <a:t>소비자 가격 </a:t>
            </a:r>
            <a:r>
              <a:rPr lang="en-US" altLang="ko-KR" dirty="0"/>
              <a:t>: </a:t>
            </a:r>
            <a:r>
              <a:rPr lang="ko-KR" altLang="en-US" dirty="0"/>
              <a:t>부가세 포함됨 </a:t>
            </a:r>
            <a:r>
              <a:rPr lang="en-US" altLang="ko-KR" dirty="0"/>
              <a:t>) </a:t>
            </a:r>
            <a:r>
              <a:rPr lang="ko-KR" altLang="en-US" dirty="0"/>
              <a:t>의  </a:t>
            </a:r>
            <a:r>
              <a:rPr lang="en-US" altLang="ko-KR" dirty="0"/>
              <a:t>SAP  </a:t>
            </a:r>
            <a:r>
              <a:rPr lang="ko-KR" altLang="en-US" dirty="0"/>
              <a:t>등록</a:t>
            </a:r>
          </a:p>
        </p:txBody>
      </p:sp>
      <p:sp>
        <p:nvSpPr>
          <p:cNvPr id="14" name="Oval 14"/>
          <p:cNvSpPr>
            <a:spLocks noChangeArrowheads="1"/>
          </p:cNvSpPr>
          <p:nvPr/>
        </p:nvSpPr>
        <p:spPr bwMode="auto">
          <a:xfrm>
            <a:off x="492276" y="3401249"/>
            <a:ext cx="157629" cy="186255"/>
          </a:xfrm>
          <a:prstGeom prst="ellipse">
            <a:avLst/>
          </a:prstGeom>
          <a:solidFill>
            <a:srgbClr val="CC3300"/>
          </a:solidFill>
          <a:ln>
            <a:solidFill>
              <a:schemeClr val="bg1"/>
            </a:solidFill>
            <a:headEnd/>
            <a:tailEnd/>
          </a:ln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92075" tIns="46038" rIns="92075" bIns="46038" anchor="ctr"/>
          <a:lstStyle>
            <a:lvl1pPr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1pPr>
            <a:lvl2pPr marL="742950" indent="-28575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2pPr>
            <a:lvl3pPr marL="11430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3pPr>
            <a:lvl4pPr marL="16002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4pPr>
            <a:lvl5pPr marL="20574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11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1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8F8E2CB1-CA98-84B0-1B05-AB0A0081E8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071" y="1599891"/>
            <a:ext cx="5166588" cy="2450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4803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 bwMode="auto">
          <a:xfrm>
            <a:off x="6753225" y="1125538"/>
            <a:ext cx="2879725" cy="547211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/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marL="228600" indent="-228600" algn="just">
              <a:spcBef>
                <a:spcPts val="400"/>
              </a:spcBef>
              <a:spcAft>
                <a:spcPts val="0"/>
              </a:spcAft>
              <a:buAutoNum type="arabicPeriod"/>
              <a:defRPr/>
            </a:pPr>
            <a:r>
              <a:rPr lang="ko-KR" altLang="en-US" b="0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영업조직 </a:t>
            </a:r>
            <a:r>
              <a:rPr lang="en-US" altLang="ko-KR" b="0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“1000” </a:t>
            </a:r>
            <a:r>
              <a:rPr lang="ko-KR" altLang="en-US" b="0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입력</a:t>
            </a: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marL="228600" indent="-228600" algn="just">
              <a:spcBef>
                <a:spcPts val="400"/>
              </a:spcBef>
              <a:spcAft>
                <a:spcPts val="0"/>
              </a:spcAft>
              <a:buAutoNum type="arabicPeriod"/>
              <a:defRPr/>
            </a:pP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b="0" kern="100" dirty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2. </a:t>
            </a:r>
            <a:r>
              <a:rPr lang="ko-KR" altLang="en-US" b="0" kern="100" dirty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해당 자재에 대한 판가 등록 후 저장 버튼</a:t>
            </a: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>
              <a:spcAft>
                <a:spcPts val="0"/>
              </a:spcAft>
              <a:defRPr/>
            </a:pPr>
            <a:r>
              <a:rPr lang="en-US" altLang="ko-KR" b="0" kern="100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※ </a:t>
            </a:r>
            <a:r>
              <a:rPr lang="ko-KR" altLang="en-US" sz="1200" b="0" kern="100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cs typeface="Times New Roman"/>
              </a:rPr>
              <a:t>신규 적용 판가 적용 기준은  </a:t>
            </a:r>
            <a:r>
              <a:rPr lang="en-US" altLang="ko-KR" sz="1200" b="0" kern="100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cs typeface="Times New Roman"/>
              </a:rPr>
              <a:t>“ </a:t>
            </a:r>
            <a:r>
              <a:rPr lang="ko-KR" altLang="en-US" sz="1200" b="0" kern="100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cs typeface="Times New Roman"/>
              </a:rPr>
              <a:t>효력 시작일 </a:t>
            </a:r>
            <a:r>
              <a:rPr lang="en-US" altLang="ko-KR" sz="1200" b="0" kern="100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cs typeface="Times New Roman"/>
              </a:rPr>
              <a:t>“ </a:t>
            </a:r>
            <a:r>
              <a:rPr lang="ko-KR" altLang="en-US" sz="1200" b="0" kern="100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cs typeface="Times New Roman"/>
              </a:rPr>
              <a:t>기준으로 적용됨</a:t>
            </a:r>
            <a:endParaRPr lang="en-US" altLang="ko-KR" sz="1200" b="0" kern="100" dirty="0">
              <a:solidFill>
                <a:srgbClr val="FF0000"/>
              </a:solidFill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>
              <a:spcAft>
                <a:spcPts val="0"/>
              </a:spcAft>
              <a:defRPr/>
            </a:pPr>
            <a:r>
              <a:rPr lang="en-US" altLang="ko-KR" sz="1200" b="0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       </a:t>
            </a: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b="0" kern="100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 </a:t>
            </a: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b="0" kern="100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※  </a:t>
            </a:r>
            <a:r>
              <a:rPr lang="ko-KR" altLang="en-US" b="0" kern="100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부가세 포함 판가 입력</a:t>
            </a:r>
            <a:r>
              <a:rPr lang="en-US" altLang="ko-KR" b="0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               </a:t>
            </a: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        </a:t>
            </a: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 </a:t>
            </a: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endParaRPr lang="ko-KR" altLang="ko-KR" b="0" kern="100" dirty="0">
              <a:latin typeface="맑은 고딕" pitchFamily="50" charset="-127"/>
              <a:ea typeface="맑은 고딕" pitchFamily="50" charset="-127"/>
              <a:cs typeface="Times New Roman"/>
            </a:endParaRPr>
          </a:p>
        </p:txBody>
      </p:sp>
      <p:sp>
        <p:nvSpPr>
          <p:cNvPr id="7" name="직사각형 2"/>
          <p:cNvSpPr>
            <a:spLocks noChangeArrowheads="1"/>
          </p:cNvSpPr>
          <p:nvPr/>
        </p:nvSpPr>
        <p:spPr bwMode="auto">
          <a:xfrm>
            <a:off x="418645" y="1161938"/>
            <a:ext cx="6361112" cy="4606925"/>
          </a:xfrm>
          <a:prstGeom prst="rect">
            <a:avLst/>
          </a:prstGeom>
          <a:noFill/>
          <a:ln w="9525" algn="ctr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1pPr>
            <a:lvl2pPr marL="742950" indent="-285750"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2pPr>
            <a:lvl3pPr marL="1143000" indent="-228600"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3pPr>
            <a:lvl4pPr marL="1600200" indent="-228600"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4pPr>
            <a:lvl5pPr marL="2057400" indent="-228600"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9pPr>
          </a:lstStyle>
          <a:p>
            <a:pPr algn="ctr" eaLnBrk="1" latinLnBrk="1" hangingPunct="1">
              <a:lnSpc>
                <a:spcPct val="130000"/>
              </a:lnSpc>
            </a:pPr>
            <a:endParaRPr lang="ko-KR" altLang="en-US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" name="모서리가 둥근 직사각형 7"/>
          <p:cNvSpPr/>
          <p:nvPr/>
        </p:nvSpPr>
        <p:spPr bwMode="auto">
          <a:xfrm>
            <a:off x="6752406" y="836712"/>
            <a:ext cx="1368155" cy="216024"/>
          </a:xfrm>
          <a:prstGeom prst="roundRect">
            <a:avLst/>
          </a:prstGeom>
          <a:gradFill flip="none" rotWithShape="1">
            <a:gsLst>
              <a:gs pos="0">
                <a:srgbClr val="1F497D">
                  <a:lumMod val="20000"/>
                  <a:lumOff val="80000"/>
                </a:srgbClr>
              </a:gs>
              <a:gs pos="0">
                <a:srgbClr val="90BAE8"/>
              </a:gs>
              <a:gs pos="70000">
                <a:srgbClr val="1973BD">
                  <a:alpha val="82000"/>
                </a:srgbClr>
              </a:gs>
            </a:gsLst>
            <a:lin ang="2700000" scaled="1"/>
            <a:tileRect/>
          </a:gradFill>
          <a:ln w="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19050" h="6350" prst="coolSlant"/>
            <a:contourClr>
              <a:srgbClr val="969696"/>
            </a:contourClr>
          </a:sp3d>
        </p:spPr>
        <p:txBody>
          <a:bodyPr lIns="0" tIns="0" rIns="0" bIns="36000" anchor="ctr" anchorCtr="1">
            <a:sp3d/>
          </a:bodyPr>
          <a:lstStyle/>
          <a:p>
            <a:pPr marL="93663" indent="-93663" algn="ctr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kern="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항목</a:t>
            </a:r>
            <a:r>
              <a:rPr kumimoji="0" lang="en-US" altLang="ko-KR" kern="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/</a:t>
            </a:r>
            <a:r>
              <a:rPr kumimoji="0" lang="ko-KR" altLang="en-US" kern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필드 설명</a:t>
            </a:r>
            <a:endParaRPr kumimoji="0" lang="ko-KR" altLang="en-US" kern="0" dirty="0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9" name="모서리가 둥근 직사각형 8"/>
          <p:cNvSpPr/>
          <p:nvPr/>
        </p:nvSpPr>
        <p:spPr bwMode="auto">
          <a:xfrm>
            <a:off x="359689" y="836712"/>
            <a:ext cx="1368155" cy="216024"/>
          </a:xfrm>
          <a:prstGeom prst="roundRect">
            <a:avLst/>
          </a:prstGeom>
          <a:gradFill flip="none" rotWithShape="1">
            <a:gsLst>
              <a:gs pos="0">
                <a:srgbClr val="1F497D">
                  <a:lumMod val="20000"/>
                  <a:lumOff val="80000"/>
                </a:srgbClr>
              </a:gs>
              <a:gs pos="0">
                <a:srgbClr val="90BAE8"/>
              </a:gs>
              <a:gs pos="70000">
                <a:srgbClr val="1973BD">
                  <a:alpha val="82000"/>
                </a:srgbClr>
              </a:gs>
            </a:gsLst>
            <a:lin ang="2700000" scaled="1"/>
            <a:tileRect/>
          </a:gradFill>
          <a:ln w="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19050" h="6350" prst="coolSlant"/>
            <a:contourClr>
              <a:srgbClr val="969696"/>
            </a:contourClr>
          </a:sp3d>
        </p:spPr>
        <p:txBody>
          <a:bodyPr lIns="0" tIns="0" rIns="0" bIns="36000" anchor="ctr" anchorCtr="1">
            <a:sp3d/>
          </a:bodyPr>
          <a:lstStyle/>
          <a:p>
            <a:pPr marL="93663" indent="-93663" algn="ctr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kern="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화면 예시</a:t>
            </a:r>
          </a:p>
        </p:txBody>
      </p:sp>
      <p:pic>
        <p:nvPicPr>
          <p:cNvPr id="10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5851525"/>
            <a:ext cx="417512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직사각형 17"/>
          <p:cNvSpPr/>
          <p:nvPr/>
        </p:nvSpPr>
        <p:spPr bwMode="auto">
          <a:xfrm>
            <a:off x="775742" y="5805264"/>
            <a:ext cx="5929312" cy="78898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/>
          <a:p>
            <a:pPr marL="228600" indent="-228600" algn="just">
              <a:spcAft>
                <a:spcPts val="0"/>
              </a:spcAft>
              <a:buAutoNum type="arabicPeriod"/>
              <a:defRPr/>
            </a:pPr>
            <a:r>
              <a:rPr lang="ko-KR" altLang="en-US" sz="1100" kern="100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cs typeface="Times New Roman"/>
              </a:rPr>
              <a:t>판가마스터의 경우  </a:t>
            </a:r>
            <a:r>
              <a:rPr lang="en-US" altLang="ko-KR" sz="1100" kern="100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cs typeface="Times New Roman"/>
              </a:rPr>
              <a:t>“</a:t>
            </a:r>
            <a:r>
              <a:rPr lang="ko-KR" altLang="en-US" sz="1100" kern="100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cs typeface="Times New Roman"/>
              </a:rPr>
              <a:t>변경</a:t>
            </a:r>
            <a:r>
              <a:rPr lang="en-US" altLang="ko-KR" sz="1100" kern="100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cs typeface="Times New Roman"/>
              </a:rPr>
              <a:t>”</a:t>
            </a:r>
            <a:r>
              <a:rPr lang="ko-KR" altLang="en-US" sz="1100" kern="100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cs typeface="Times New Roman"/>
              </a:rPr>
              <a:t>의 개념이 무의미 함</a:t>
            </a:r>
            <a:endParaRPr lang="en-US" altLang="ko-KR" sz="1100" kern="100" dirty="0">
              <a:solidFill>
                <a:srgbClr val="FF0000"/>
              </a:solidFill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algn="just">
              <a:spcAft>
                <a:spcPts val="0"/>
              </a:spcAft>
              <a:defRPr/>
            </a:pPr>
            <a:r>
              <a:rPr lang="en-US" altLang="ko-KR" sz="1100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     </a:t>
            </a:r>
            <a:r>
              <a:rPr lang="en-US" altLang="ko-KR" sz="1100" kern="100" dirty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 </a:t>
            </a:r>
            <a:r>
              <a:rPr lang="ko-KR" altLang="en-US" sz="1100" kern="100" dirty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판가 마스터의 판가 오류가 있고</a:t>
            </a:r>
            <a:r>
              <a:rPr lang="en-US" altLang="ko-KR" sz="1100" kern="100" dirty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, </a:t>
            </a:r>
            <a:r>
              <a:rPr lang="ko-KR" altLang="en-US" sz="1100" kern="100" dirty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효력시작일이 변화지 않았다면  </a:t>
            </a:r>
            <a:r>
              <a:rPr lang="en-US" altLang="ko-KR" sz="1100" kern="100" dirty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SAP</a:t>
            </a:r>
            <a:r>
              <a:rPr lang="ko-KR" altLang="en-US" sz="1100" kern="100" dirty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의 </a:t>
            </a:r>
            <a:r>
              <a:rPr lang="en-US" altLang="ko-KR" sz="1100" kern="100" dirty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T-CODE</a:t>
            </a:r>
          </a:p>
          <a:p>
            <a:pPr algn="just">
              <a:spcAft>
                <a:spcPts val="0"/>
              </a:spcAft>
              <a:defRPr/>
            </a:pPr>
            <a:r>
              <a:rPr lang="en-US" altLang="ko-KR" sz="1100" kern="100" dirty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         VK11</a:t>
            </a:r>
            <a:r>
              <a:rPr lang="ko-KR" altLang="en-US" sz="1100" kern="100" dirty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에서 수정된 판가를 재등록 한 後  </a:t>
            </a:r>
            <a:r>
              <a:rPr lang="en-US" altLang="ko-KR" sz="1100" kern="100" dirty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( </a:t>
            </a:r>
            <a:r>
              <a:rPr lang="ko-KR" altLang="en-US" sz="1100" kern="100" dirty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효력시작일은 똑같이 함 </a:t>
            </a:r>
            <a:r>
              <a:rPr lang="en-US" altLang="ko-KR" sz="1100" kern="100" dirty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)  </a:t>
            </a:r>
            <a:r>
              <a:rPr lang="ko-KR" altLang="en-US" sz="1100" kern="100" dirty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재 생성을 </a:t>
            </a:r>
            <a:endParaRPr lang="en-US" altLang="ko-KR" sz="1100" kern="100" dirty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algn="just">
              <a:spcAft>
                <a:spcPts val="0"/>
              </a:spcAft>
              <a:defRPr/>
            </a:pPr>
            <a:r>
              <a:rPr lang="en-US" altLang="ko-KR" sz="1100" kern="100" dirty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         </a:t>
            </a:r>
            <a:r>
              <a:rPr lang="ko-KR" altLang="en-US" sz="1100" kern="100" dirty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하면 됨</a:t>
            </a:r>
            <a:endParaRPr lang="en-US" altLang="ko-KR" sz="1100" kern="100" dirty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</p:txBody>
      </p:sp>
      <p:sp>
        <p:nvSpPr>
          <p:cNvPr id="22" name="제목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ERP </a:t>
            </a:r>
            <a:r>
              <a:rPr lang="ko-KR" altLang="en-US" dirty="0"/>
              <a:t>시스템 사용자 매뉴얼</a:t>
            </a:r>
          </a:p>
        </p:txBody>
      </p:sp>
      <p:graphicFrame>
        <p:nvGraphicFramePr>
          <p:cNvPr id="28" name="표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4328335"/>
              </p:ext>
            </p:extLst>
          </p:nvPr>
        </p:nvGraphicFramePr>
        <p:xfrm>
          <a:off x="350838" y="425431"/>
          <a:ext cx="9282112" cy="288925"/>
        </p:xfrm>
        <a:graphic>
          <a:graphicData uri="http://schemas.openxmlformats.org/drawingml/2006/table">
            <a:tbl>
              <a:tblPr/>
              <a:tblGrid>
                <a:gridCol w="7969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082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03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965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8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메뉴 경로</a:t>
                      </a:r>
                      <a:endParaRPr kumimoji="1" lang="en-US" altLang="ko-KR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8970" marR="58970" marT="10759" marB="10759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판가마스터 </a:t>
                      </a:r>
                      <a:r>
                        <a:rPr kumimoji="1" lang="en-US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 </a:t>
                      </a: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소비자 가격 </a:t>
                      </a:r>
                      <a:r>
                        <a:rPr kumimoji="1" lang="en-US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) </a:t>
                      </a: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의 </a:t>
                      </a:r>
                      <a:r>
                        <a:rPr kumimoji="1" lang="en-US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SAP </a:t>
                      </a: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등록</a:t>
                      </a:r>
                    </a:p>
                  </a:txBody>
                  <a:tcPr marL="58970" marR="58970" marT="10759" marB="10759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Tr. Code</a:t>
                      </a:r>
                    </a:p>
                  </a:txBody>
                  <a:tcPr marL="58970" marR="58970" marT="10759" marB="10759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 VK11</a:t>
                      </a:r>
                    </a:p>
                  </a:txBody>
                  <a:tcPr marL="58970" marR="58970" marT="10759" marB="10759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1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3" name="Oval 14"/>
          <p:cNvSpPr>
            <a:spLocks noChangeArrowheads="1"/>
          </p:cNvSpPr>
          <p:nvPr/>
        </p:nvSpPr>
        <p:spPr bwMode="auto">
          <a:xfrm>
            <a:off x="439176" y="2376997"/>
            <a:ext cx="157629" cy="186255"/>
          </a:xfrm>
          <a:prstGeom prst="ellipse">
            <a:avLst/>
          </a:prstGeom>
          <a:solidFill>
            <a:srgbClr val="CC3300"/>
          </a:solidFill>
          <a:ln>
            <a:solidFill>
              <a:schemeClr val="bg1"/>
            </a:solidFill>
            <a:headEnd/>
            <a:tailEnd/>
          </a:ln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92075" tIns="46038" rIns="92075" bIns="46038" anchor="ctr"/>
          <a:lstStyle>
            <a:lvl1pPr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1pPr>
            <a:lvl2pPr marL="742950" indent="-28575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2pPr>
            <a:lvl3pPr marL="11430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3pPr>
            <a:lvl4pPr marL="16002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4pPr>
            <a:lvl5pPr marL="20574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11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1</a:t>
            </a:r>
          </a:p>
        </p:txBody>
      </p:sp>
      <p:sp>
        <p:nvSpPr>
          <p:cNvPr id="14" name="Oval 14"/>
          <p:cNvSpPr>
            <a:spLocks noChangeArrowheads="1"/>
          </p:cNvSpPr>
          <p:nvPr/>
        </p:nvSpPr>
        <p:spPr bwMode="auto">
          <a:xfrm>
            <a:off x="451967" y="2942028"/>
            <a:ext cx="157629" cy="186255"/>
          </a:xfrm>
          <a:prstGeom prst="ellipse">
            <a:avLst/>
          </a:prstGeom>
          <a:solidFill>
            <a:srgbClr val="CC3300"/>
          </a:solidFill>
          <a:ln>
            <a:solidFill>
              <a:schemeClr val="bg1"/>
            </a:solidFill>
            <a:headEnd/>
            <a:tailEnd/>
          </a:ln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92075" tIns="46038" rIns="92075" bIns="46038" anchor="ctr"/>
          <a:lstStyle>
            <a:lvl1pPr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1pPr>
            <a:lvl2pPr marL="742950" indent="-28575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2pPr>
            <a:lvl3pPr marL="11430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3pPr>
            <a:lvl4pPr marL="16002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4pPr>
            <a:lvl5pPr marL="20574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11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59718" y="1340768"/>
            <a:ext cx="58833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판가마스터 </a:t>
            </a:r>
            <a:r>
              <a:rPr lang="en-US" altLang="ko-KR" dirty="0"/>
              <a:t>( </a:t>
            </a:r>
            <a:r>
              <a:rPr lang="ko-KR" altLang="en-US" dirty="0"/>
              <a:t>소비자 가격 </a:t>
            </a:r>
            <a:r>
              <a:rPr lang="en-US" altLang="ko-KR" dirty="0"/>
              <a:t>: </a:t>
            </a:r>
            <a:r>
              <a:rPr lang="ko-KR" altLang="en-US" dirty="0"/>
              <a:t>부가세 포함됨 </a:t>
            </a:r>
            <a:r>
              <a:rPr lang="en-US" altLang="ko-KR" dirty="0"/>
              <a:t>) </a:t>
            </a:r>
            <a:r>
              <a:rPr lang="ko-KR" altLang="en-US" dirty="0"/>
              <a:t>의  </a:t>
            </a:r>
            <a:r>
              <a:rPr lang="en-US" altLang="ko-KR" dirty="0"/>
              <a:t>SAP  </a:t>
            </a:r>
            <a:r>
              <a:rPr lang="ko-KR" altLang="en-US" dirty="0"/>
              <a:t>등록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3C7481C6-7244-9B1F-B409-506BA2196E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682" y="1659717"/>
            <a:ext cx="5809351" cy="2552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941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 bwMode="auto">
          <a:xfrm>
            <a:off x="6753225" y="1125538"/>
            <a:ext cx="2879725" cy="547211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/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marL="228600" indent="-228600" algn="just">
              <a:spcBef>
                <a:spcPts val="400"/>
              </a:spcBef>
              <a:spcAft>
                <a:spcPts val="0"/>
              </a:spcAft>
              <a:buAutoNum type="arabicPeriod"/>
              <a:defRPr/>
            </a:pPr>
            <a:r>
              <a:rPr lang="en-US" altLang="ko-KR" b="0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T-CODE : VK13 </a:t>
            </a:r>
            <a:r>
              <a:rPr lang="ko-KR" altLang="en-US" b="0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으로 조회</a:t>
            </a: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marL="228600" indent="-228600" algn="just">
              <a:spcBef>
                <a:spcPts val="400"/>
              </a:spcBef>
              <a:spcAft>
                <a:spcPts val="0"/>
              </a:spcAft>
              <a:buAutoNum type="arabicPeriod"/>
              <a:defRPr/>
            </a:pP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        </a:t>
            </a: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 </a:t>
            </a: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endParaRPr lang="ko-KR" altLang="ko-KR" b="0" kern="100" dirty="0">
              <a:latin typeface="맑은 고딕" pitchFamily="50" charset="-127"/>
              <a:ea typeface="맑은 고딕" pitchFamily="50" charset="-127"/>
              <a:cs typeface="Times New Roman"/>
            </a:endParaRPr>
          </a:p>
        </p:txBody>
      </p:sp>
      <p:sp>
        <p:nvSpPr>
          <p:cNvPr id="7" name="직사각형 2"/>
          <p:cNvSpPr>
            <a:spLocks noChangeArrowheads="1"/>
          </p:cNvSpPr>
          <p:nvPr/>
        </p:nvSpPr>
        <p:spPr bwMode="auto">
          <a:xfrm>
            <a:off x="418645" y="1161938"/>
            <a:ext cx="6361112" cy="4606925"/>
          </a:xfrm>
          <a:prstGeom prst="rect">
            <a:avLst/>
          </a:prstGeom>
          <a:noFill/>
          <a:ln w="9525" algn="ctr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1pPr>
            <a:lvl2pPr marL="742950" indent="-285750"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2pPr>
            <a:lvl3pPr marL="1143000" indent="-228600"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3pPr>
            <a:lvl4pPr marL="1600200" indent="-228600"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4pPr>
            <a:lvl5pPr marL="2057400" indent="-228600"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9pPr>
          </a:lstStyle>
          <a:p>
            <a:pPr algn="ctr" eaLnBrk="1" latinLnBrk="1" hangingPunct="1">
              <a:lnSpc>
                <a:spcPct val="130000"/>
              </a:lnSpc>
            </a:pPr>
            <a:endParaRPr lang="ko-KR" altLang="en-US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" name="모서리가 둥근 직사각형 7"/>
          <p:cNvSpPr/>
          <p:nvPr/>
        </p:nvSpPr>
        <p:spPr bwMode="auto">
          <a:xfrm>
            <a:off x="6752406" y="836712"/>
            <a:ext cx="1368155" cy="216024"/>
          </a:xfrm>
          <a:prstGeom prst="roundRect">
            <a:avLst/>
          </a:prstGeom>
          <a:gradFill flip="none" rotWithShape="1">
            <a:gsLst>
              <a:gs pos="0">
                <a:srgbClr val="1F497D">
                  <a:lumMod val="20000"/>
                  <a:lumOff val="80000"/>
                </a:srgbClr>
              </a:gs>
              <a:gs pos="0">
                <a:srgbClr val="90BAE8"/>
              </a:gs>
              <a:gs pos="70000">
                <a:srgbClr val="1973BD">
                  <a:alpha val="82000"/>
                </a:srgbClr>
              </a:gs>
            </a:gsLst>
            <a:lin ang="2700000" scaled="1"/>
            <a:tileRect/>
          </a:gradFill>
          <a:ln w="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19050" h="6350" prst="coolSlant"/>
            <a:contourClr>
              <a:srgbClr val="969696"/>
            </a:contourClr>
          </a:sp3d>
        </p:spPr>
        <p:txBody>
          <a:bodyPr lIns="0" tIns="0" rIns="0" bIns="36000" anchor="ctr" anchorCtr="1">
            <a:sp3d/>
          </a:bodyPr>
          <a:lstStyle/>
          <a:p>
            <a:pPr marL="93663" indent="-93663" algn="ctr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kern="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항목</a:t>
            </a:r>
            <a:r>
              <a:rPr kumimoji="0" lang="en-US" altLang="ko-KR" kern="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/</a:t>
            </a:r>
            <a:r>
              <a:rPr kumimoji="0" lang="ko-KR" altLang="en-US" kern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필드 설명</a:t>
            </a:r>
            <a:endParaRPr kumimoji="0" lang="ko-KR" altLang="en-US" kern="0" dirty="0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9" name="모서리가 둥근 직사각형 8"/>
          <p:cNvSpPr/>
          <p:nvPr/>
        </p:nvSpPr>
        <p:spPr bwMode="auto">
          <a:xfrm>
            <a:off x="359689" y="836712"/>
            <a:ext cx="1368155" cy="216024"/>
          </a:xfrm>
          <a:prstGeom prst="roundRect">
            <a:avLst/>
          </a:prstGeom>
          <a:gradFill flip="none" rotWithShape="1">
            <a:gsLst>
              <a:gs pos="0">
                <a:srgbClr val="1F497D">
                  <a:lumMod val="20000"/>
                  <a:lumOff val="80000"/>
                </a:srgbClr>
              </a:gs>
              <a:gs pos="0">
                <a:srgbClr val="90BAE8"/>
              </a:gs>
              <a:gs pos="70000">
                <a:srgbClr val="1973BD">
                  <a:alpha val="82000"/>
                </a:srgbClr>
              </a:gs>
            </a:gsLst>
            <a:lin ang="2700000" scaled="1"/>
            <a:tileRect/>
          </a:gradFill>
          <a:ln w="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19050" h="6350" prst="coolSlant"/>
            <a:contourClr>
              <a:srgbClr val="969696"/>
            </a:contourClr>
          </a:sp3d>
        </p:spPr>
        <p:txBody>
          <a:bodyPr lIns="0" tIns="0" rIns="0" bIns="36000" anchor="ctr" anchorCtr="1">
            <a:sp3d/>
          </a:bodyPr>
          <a:lstStyle/>
          <a:p>
            <a:pPr marL="93663" indent="-93663" algn="ctr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kern="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화면 예시</a:t>
            </a:r>
          </a:p>
        </p:txBody>
      </p:sp>
      <p:pic>
        <p:nvPicPr>
          <p:cNvPr id="10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5851525"/>
            <a:ext cx="417512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직사각형 17"/>
          <p:cNvSpPr/>
          <p:nvPr/>
        </p:nvSpPr>
        <p:spPr bwMode="auto">
          <a:xfrm>
            <a:off x="775742" y="5805264"/>
            <a:ext cx="5929312" cy="78898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/>
          <a:p>
            <a:pPr marL="228600" indent="-228600" algn="just">
              <a:spcAft>
                <a:spcPts val="0"/>
              </a:spcAft>
              <a:buAutoNum type="arabicPeriod"/>
              <a:defRPr/>
            </a:pPr>
            <a:r>
              <a:rPr lang="ko-KR" altLang="en-US" sz="1100" kern="100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cs typeface="Times New Roman"/>
              </a:rPr>
              <a:t>유효일자는 가격마스터 효력시작일</a:t>
            </a:r>
            <a:r>
              <a:rPr lang="en-US" altLang="ko-KR" sz="1100" kern="100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cs typeface="Times New Roman"/>
              </a:rPr>
              <a:t>, </a:t>
            </a:r>
            <a:r>
              <a:rPr lang="ko-KR" altLang="en-US" sz="1100" kern="100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cs typeface="Times New Roman"/>
              </a:rPr>
              <a:t>효력종료일자에 포함 </a:t>
            </a:r>
            <a:r>
              <a:rPr lang="ko-KR" altLang="en-US" sz="1100" kern="100" dirty="0" err="1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cs typeface="Times New Roman"/>
              </a:rPr>
              <a:t>되어야함</a:t>
            </a:r>
            <a:r>
              <a:rPr lang="ko-KR" altLang="en-US" sz="1100" kern="100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cs typeface="Times New Roman"/>
              </a:rPr>
              <a:t> </a:t>
            </a:r>
            <a:endParaRPr lang="en-US" altLang="ko-KR" sz="1100" kern="100" dirty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</p:txBody>
      </p:sp>
      <p:sp>
        <p:nvSpPr>
          <p:cNvPr id="22" name="제목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ERP </a:t>
            </a:r>
            <a:r>
              <a:rPr lang="ko-KR" altLang="en-US" dirty="0"/>
              <a:t>시스템 사용자 매뉴얼</a:t>
            </a:r>
          </a:p>
        </p:txBody>
      </p:sp>
      <p:graphicFrame>
        <p:nvGraphicFramePr>
          <p:cNvPr id="28" name="표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1115104"/>
              </p:ext>
            </p:extLst>
          </p:nvPr>
        </p:nvGraphicFramePr>
        <p:xfrm>
          <a:off x="350838" y="425431"/>
          <a:ext cx="9282112" cy="288925"/>
        </p:xfrm>
        <a:graphic>
          <a:graphicData uri="http://schemas.openxmlformats.org/drawingml/2006/table">
            <a:tbl>
              <a:tblPr/>
              <a:tblGrid>
                <a:gridCol w="7969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082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03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965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8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메뉴 경로</a:t>
                      </a:r>
                      <a:endParaRPr kumimoji="1" lang="en-US" altLang="ko-KR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8970" marR="58970" marT="10759" marB="10759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판가마스터 </a:t>
                      </a:r>
                      <a:r>
                        <a:rPr kumimoji="1" lang="en-US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 </a:t>
                      </a: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소비자 가격 </a:t>
                      </a:r>
                      <a:r>
                        <a:rPr kumimoji="1" lang="en-US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) </a:t>
                      </a: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의 </a:t>
                      </a:r>
                      <a:r>
                        <a:rPr kumimoji="1" lang="en-US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SAP </a:t>
                      </a: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조회</a:t>
                      </a:r>
                    </a:p>
                  </a:txBody>
                  <a:tcPr marL="58970" marR="58970" marT="10759" marB="10759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Tr. Code</a:t>
                      </a:r>
                    </a:p>
                  </a:txBody>
                  <a:tcPr marL="58970" marR="58970" marT="10759" marB="10759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 VK13</a:t>
                      </a:r>
                    </a:p>
                  </a:txBody>
                  <a:tcPr marL="58970" marR="58970" marT="10759" marB="10759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1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3" name="Oval 14"/>
          <p:cNvSpPr>
            <a:spLocks noChangeArrowheads="1"/>
          </p:cNvSpPr>
          <p:nvPr/>
        </p:nvSpPr>
        <p:spPr bwMode="auto">
          <a:xfrm>
            <a:off x="418645" y="2755846"/>
            <a:ext cx="157629" cy="186255"/>
          </a:xfrm>
          <a:prstGeom prst="ellipse">
            <a:avLst/>
          </a:prstGeom>
          <a:solidFill>
            <a:srgbClr val="CC3300"/>
          </a:solidFill>
          <a:ln>
            <a:solidFill>
              <a:schemeClr val="bg1"/>
            </a:solidFill>
            <a:headEnd/>
            <a:tailEnd/>
          </a:ln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92075" tIns="46038" rIns="92075" bIns="46038" anchor="ctr"/>
          <a:lstStyle>
            <a:lvl1pPr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1pPr>
            <a:lvl2pPr marL="742950" indent="-28575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2pPr>
            <a:lvl3pPr marL="11430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3pPr>
            <a:lvl4pPr marL="16002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4pPr>
            <a:lvl5pPr marL="20574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11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59718" y="1340768"/>
            <a:ext cx="58833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판가마스터 </a:t>
            </a:r>
            <a:r>
              <a:rPr lang="en-US" altLang="ko-KR" dirty="0"/>
              <a:t>( </a:t>
            </a:r>
            <a:r>
              <a:rPr lang="ko-KR" altLang="en-US" dirty="0"/>
              <a:t>소비자 가격 </a:t>
            </a:r>
            <a:r>
              <a:rPr lang="en-US" altLang="ko-KR" dirty="0"/>
              <a:t>: </a:t>
            </a:r>
            <a:r>
              <a:rPr lang="ko-KR" altLang="en-US" dirty="0"/>
              <a:t>부가세 포함됨 </a:t>
            </a:r>
            <a:r>
              <a:rPr lang="en-US" altLang="ko-KR" dirty="0"/>
              <a:t>) </a:t>
            </a:r>
            <a:r>
              <a:rPr lang="ko-KR" altLang="en-US" dirty="0"/>
              <a:t>의  </a:t>
            </a:r>
            <a:r>
              <a:rPr lang="en-US" altLang="ko-KR" dirty="0"/>
              <a:t>SAP </a:t>
            </a:r>
            <a:r>
              <a:rPr lang="ko-KR" altLang="en-US" dirty="0"/>
              <a:t>조회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4DC2FC04-ED1E-AD1C-62E7-84C7DC5386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502" y="1673960"/>
            <a:ext cx="5821532" cy="2350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796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 bwMode="auto">
          <a:xfrm>
            <a:off x="6753225" y="1125538"/>
            <a:ext cx="2879725" cy="547211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/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marL="228600" indent="-228600" algn="just">
              <a:spcBef>
                <a:spcPts val="400"/>
              </a:spcBef>
              <a:spcAft>
                <a:spcPts val="0"/>
              </a:spcAft>
              <a:buAutoNum type="arabicPeriod"/>
              <a:defRPr/>
            </a:pPr>
            <a:r>
              <a:rPr lang="en-US" altLang="ko-KR" b="0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T-CODE : VK13 </a:t>
            </a:r>
            <a:r>
              <a:rPr lang="ko-KR" altLang="en-US" b="0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으로 해당 자재에 대한 가격 확인</a:t>
            </a: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marL="228600" indent="-228600" algn="just">
              <a:spcBef>
                <a:spcPts val="400"/>
              </a:spcBef>
              <a:spcAft>
                <a:spcPts val="0"/>
              </a:spcAft>
              <a:buAutoNum type="arabicPeriod"/>
              <a:defRPr/>
            </a:pP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        </a:t>
            </a: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 </a:t>
            </a: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endParaRPr lang="ko-KR" altLang="ko-KR" b="0" kern="100" dirty="0">
              <a:latin typeface="맑은 고딕" pitchFamily="50" charset="-127"/>
              <a:ea typeface="맑은 고딕" pitchFamily="50" charset="-127"/>
              <a:cs typeface="Times New Roman"/>
            </a:endParaRPr>
          </a:p>
        </p:txBody>
      </p:sp>
      <p:sp>
        <p:nvSpPr>
          <p:cNvPr id="7" name="직사각형 2"/>
          <p:cNvSpPr>
            <a:spLocks noChangeArrowheads="1"/>
          </p:cNvSpPr>
          <p:nvPr/>
        </p:nvSpPr>
        <p:spPr bwMode="auto">
          <a:xfrm>
            <a:off x="418645" y="1161938"/>
            <a:ext cx="6361112" cy="4606925"/>
          </a:xfrm>
          <a:prstGeom prst="rect">
            <a:avLst/>
          </a:prstGeom>
          <a:noFill/>
          <a:ln w="9525" algn="ctr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1pPr>
            <a:lvl2pPr marL="742950" indent="-285750"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2pPr>
            <a:lvl3pPr marL="1143000" indent="-228600"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3pPr>
            <a:lvl4pPr marL="1600200" indent="-228600"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4pPr>
            <a:lvl5pPr marL="2057400" indent="-228600"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9pPr>
          </a:lstStyle>
          <a:p>
            <a:pPr algn="ctr" eaLnBrk="1" latinLnBrk="1" hangingPunct="1">
              <a:lnSpc>
                <a:spcPct val="130000"/>
              </a:lnSpc>
            </a:pPr>
            <a:endParaRPr lang="ko-KR" altLang="en-US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" name="모서리가 둥근 직사각형 7"/>
          <p:cNvSpPr/>
          <p:nvPr/>
        </p:nvSpPr>
        <p:spPr bwMode="auto">
          <a:xfrm>
            <a:off x="6752406" y="836712"/>
            <a:ext cx="1368155" cy="216024"/>
          </a:xfrm>
          <a:prstGeom prst="roundRect">
            <a:avLst/>
          </a:prstGeom>
          <a:gradFill flip="none" rotWithShape="1">
            <a:gsLst>
              <a:gs pos="0">
                <a:srgbClr val="1F497D">
                  <a:lumMod val="20000"/>
                  <a:lumOff val="80000"/>
                </a:srgbClr>
              </a:gs>
              <a:gs pos="0">
                <a:srgbClr val="90BAE8"/>
              </a:gs>
              <a:gs pos="70000">
                <a:srgbClr val="1973BD">
                  <a:alpha val="82000"/>
                </a:srgbClr>
              </a:gs>
            </a:gsLst>
            <a:lin ang="2700000" scaled="1"/>
            <a:tileRect/>
          </a:gradFill>
          <a:ln w="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19050" h="6350" prst="coolSlant"/>
            <a:contourClr>
              <a:srgbClr val="969696"/>
            </a:contourClr>
          </a:sp3d>
        </p:spPr>
        <p:txBody>
          <a:bodyPr lIns="0" tIns="0" rIns="0" bIns="36000" anchor="ctr" anchorCtr="1">
            <a:sp3d/>
          </a:bodyPr>
          <a:lstStyle/>
          <a:p>
            <a:pPr marL="93663" indent="-93663" algn="ctr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kern="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항목</a:t>
            </a:r>
            <a:r>
              <a:rPr kumimoji="0" lang="en-US" altLang="ko-KR" kern="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/</a:t>
            </a:r>
            <a:r>
              <a:rPr kumimoji="0" lang="ko-KR" altLang="en-US" kern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필드 설명</a:t>
            </a:r>
            <a:endParaRPr kumimoji="0" lang="ko-KR" altLang="en-US" kern="0" dirty="0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9" name="모서리가 둥근 직사각형 8"/>
          <p:cNvSpPr/>
          <p:nvPr/>
        </p:nvSpPr>
        <p:spPr bwMode="auto">
          <a:xfrm>
            <a:off x="359689" y="836712"/>
            <a:ext cx="1368155" cy="216024"/>
          </a:xfrm>
          <a:prstGeom prst="roundRect">
            <a:avLst/>
          </a:prstGeom>
          <a:gradFill flip="none" rotWithShape="1">
            <a:gsLst>
              <a:gs pos="0">
                <a:srgbClr val="1F497D">
                  <a:lumMod val="20000"/>
                  <a:lumOff val="80000"/>
                </a:srgbClr>
              </a:gs>
              <a:gs pos="0">
                <a:srgbClr val="90BAE8"/>
              </a:gs>
              <a:gs pos="70000">
                <a:srgbClr val="1973BD">
                  <a:alpha val="82000"/>
                </a:srgbClr>
              </a:gs>
            </a:gsLst>
            <a:lin ang="2700000" scaled="1"/>
            <a:tileRect/>
          </a:gradFill>
          <a:ln w="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19050" h="6350" prst="coolSlant"/>
            <a:contourClr>
              <a:srgbClr val="969696"/>
            </a:contourClr>
          </a:sp3d>
        </p:spPr>
        <p:txBody>
          <a:bodyPr lIns="0" tIns="0" rIns="0" bIns="36000" anchor="ctr" anchorCtr="1">
            <a:sp3d/>
          </a:bodyPr>
          <a:lstStyle/>
          <a:p>
            <a:pPr marL="93663" indent="-93663" algn="ctr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kern="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화면 예시</a:t>
            </a:r>
          </a:p>
        </p:txBody>
      </p:sp>
      <p:pic>
        <p:nvPicPr>
          <p:cNvPr id="10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5851525"/>
            <a:ext cx="417512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직사각형 17"/>
          <p:cNvSpPr/>
          <p:nvPr/>
        </p:nvSpPr>
        <p:spPr bwMode="auto">
          <a:xfrm>
            <a:off x="775742" y="5805264"/>
            <a:ext cx="5929312" cy="78898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/>
          <a:p>
            <a:pPr marL="228600" indent="-228600" algn="just">
              <a:spcAft>
                <a:spcPts val="0"/>
              </a:spcAft>
              <a:buAutoNum type="arabicPeriod"/>
              <a:defRPr/>
            </a:pPr>
            <a:r>
              <a:rPr lang="ko-KR" altLang="en-US" sz="1100" kern="100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cs typeface="Times New Roman"/>
              </a:rPr>
              <a:t>삭제 플래그 </a:t>
            </a:r>
            <a:r>
              <a:rPr lang="ko-KR" altLang="en-US" sz="1100" kern="100" dirty="0" err="1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cs typeface="Times New Roman"/>
              </a:rPr>
              <a:t>체크시</a:t>
            </a:r>
            <a:r>
              <a:rPr lang="ko-KR" altLang="en-US" sz="1100" kern="100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cs typeface="Times New Roman"/>
              </a:rPr>
              <a:t> 가격 적용 안됨</a:t>
            </a:r>
            <a:endParaRPr lang="en-US" altLang="ko-KR" sz="1100" kern="100" dirty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</p:txBody>
      </p:sp>
      <p:sp>
        <p:nvSpPr>
          <p:cNvPr id="22" name="제목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ERP </a:t>
            </a:r>
            <a:r>
              <a:rPr lang="ko-KR" altLang="en-US" dirty="0"/>
              <a:t>시스템 사용자 매뉴얼</a:t>
            </a:r>
          </a:p>
        </p:txBody>
      </p:sp>
      <p:graphicFrame>
        <p:nvGraphicFramePr>
          <p:cNvPr id="28" name="표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0541824"/>
              </p:ext>
            </p:extLst>
          </p:nvPr>
        </p:nvGraphicFramePr>
        <p:xfrm>
          <a:off x="350838" y="425431"/>
          <a:ext cx="9282112" cy="288925"/>
        </p:xfrm>
        <a:graphic>
          <a:graphicData uri="http://schemas.openxmlformats.org/drawingml/2006/table">
            <a:tbl>
              <a:tblPr/>
              <a:tblGrid>
                <a:gridCol w="7969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082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03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965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8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메뉴 경로</a:t>
                      </a:r>
                      <a:endParaRPr kumimoji="1" lang="en-US" altLang="ko-KR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8970" marR="58970" marT="10759" marB="10759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판가마스터 </a:t>
                      </a:r>
                      <a:r>
                        <a:rPr kumimoji="1" lang="en-US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 </a:t>
                      </a: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소비자 가격 </a:t>
                      </a:r>
                      <a:r>
                        <a:rPr kumimoji="1" lang="en-US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) </a:t>
                      </a: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의  </a:t>
                      </a:r>
                      <a:r>
                        <a:rPr kumimoji="1" lang="en-US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SAP </a:t>
                      </a: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조회 </a:t>
                      </a:r>
                    </a:p>
                  </a:txBody>
                  <a:tcPr marL="58970" marR="58970" marT="10759" marB="10759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Tr. Code</a:t>
                      </a:r>
                    </a:p>
                  </a:txBody>
                  <a:tcPr marL="58970" marR="58970" marT="10759" marB="10759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 VK13</a:t>
                      </a:r>
                    </a:p>
                  </a:txBody>
                  <a:tcPr marL="58970" marR="58970" marT="10759" marB="10759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1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3" name="Oval 14"/>
          <p:cNvSpPr>
            <a:spLocks noChangeArrowheads="1"/>
          </p:cNvSpPr>
          <p:nvPr/>
        </p:nvSpPr>
        <p:spPr bwMode="auto">
          <a:xfrm>
            <a:off x="463873" y="2744688"/>
            <a:ext cx="157629" cy="186255"/>
          </a:xfrm>
          <a:prstGeom prst="ellipse">
            <a:avLst/>
          </a:prstGeom>
          <a:solidFill>
            <a:srgbClr val="CC3300"/>
          </a:solidFill>
          <a:ln>
            <a:solidFill>
              <a:schemeClr val="bg1"/>
            </a:solidFill>
            <a:headEnd/>
            <a:tailEnd/>
          </a:ln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92075" tIns="46038" rIns="92075" bIns="46038" anchor="ctr"/>
          <a:lstStyle>
            <a:lvl1pPr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1pPr>
            <a:lvl2pPr marL="742950" indent="-28575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2pPr>
            <a:lvl3pPr marL="11430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3pPr>
            <a:lvl4pPr marL="16002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4pPr>
            <a:lvl5pPr marL="20574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11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59718" y="1340768"/>
            <a:ext cx="58833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판가마스터 </a:t>
            </a:r>
            <a:r>
              <a:rPr lang="en-US" altLang="ko-KR" dirty="0"/>
              <a:t>( </a:t>
            </a:r>
            <a:r>
              <a:rPr lang="ko-KR" altLang="en-US" dirty="0"/>
              <a:t>소비자 가격 </a:t>
            </a:r>
            <a:r>
              <a:rPr lang="en-US" altLang="ko-KR" dirty="0"/>
              <a:t>: </a:t>
            </a:r>
            <a:r>
              <a:rPr lang="ko-KR" altLang="en-US" dirty="0"/>
              <a:t>부가세 포함됨 </a:t>
            </a:r>
            <a:r>
              <a:rPr lang="en-US" altLang="ko-KR" dirty="0"/>
              <a:t>) </a:t>
            </a:r>
            <a:r>
              <a:rPr lang="ko-KR" altLang="en-US" dirty="0"/>
              <a:t>의  </a:t>
            </a:r>
            <a:r>
              <a:rPr lang="en-US" altLang="ko-KR" dirty="0"/>
              <a:t>SAP </a:t>
            </a:r>
            <a:r>
              <a:rPr lang="ko-KR" altLang="en-US" dirty="0"/>
              <a:t>조회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D38649AD-06A0-2698-A303-62565C1E83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502" y="1617766"/>
            <a:ext cx="5698856" cy="2682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8722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 bwMode="auto">
          <a:xfrm>
            <a:off x="6753225" y="1125538"/>
            <a:ext cx="2879725" cy="547211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/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marL="228600" indent="-228600" algn="just">
              <a:spcBef>
                <a:spcPts val="400"/>
              </a:spcBef>
              <a:spcAft>
                <a:spcPts val="0"/>
              </a:spcAft>
              <a:buAutoNum type="arabicPeriod"/>
              <a:defRPr/>
            </a:pPr>
            <a:r>
              <a:rPr lang="en-US" altLang="ko-KR" b="0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T-CODE : VK12 </a:t>
            </a:r>
            <a:r>
              <a:rPr lang="ko-KR" altLang="en-US" b="0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으로 기존 등록되었던 금액 변경 </a:t>
            </a: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marL="228600" indent="-228600" algn="just">
              <a:spcBef>
                <a:spcPts val="400"/>
              </a:spcBef>
              <a:spcAft>
                <a:spcPts val="0"/>
              </a:spcAft>
              <a:buAutoNum type="arabicPeriod"/>
              <a:defRPr/>
            </a:pPr>
            <a:r>
              <a:rPr lang="en-US" altLang="ko-KR" b="0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T-CODE : VK12 </a:t>
            </a:r>
            <a:r>
              <a:rPr lang="ko-KR" altLang="en-US" b="0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으로 기존 등록되었던 효력일자 및 효력종료일 변경</a:t>
            </a: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    </a:t>
            </a: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 </a:t>
            </a: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endParaRPr lang="ko-KR" altLang="ko-KR" b="0" kern="100" dirty="0">
              <a:latin typeface="맑은 고딕" pitchFamily="50" charset="-127"/>
              <a:ea typeface="맑은 고딕" pitchFamily="50" charset="-127"/>
              <a:cs typeface="Times New Roman"/>
            </a:endParaRPr>
          </a:p>
        </p:txBody>
      </p:sp>
      <p:sp>
        <p:nvSpPr>
          <p:cNvPr id="7" name="직사각형 2"/>
          <p:cNvSpPr>
            <a:spLocks noChangeArrowheads="1"/>
          </p:cNvSpPr>
          <p:nvPr/>
        </p:nvSpPr>
        <p:spPr bwMode="auto">
          <a:xfrm>
            <a:off x="368028" y="1139122"/>
            <a:ext cx="6361112" cy="4606925"/>
          </a:xfrm>
          <a:prstGeom prst="rect">
            <a:avLst/>
          </a:prstGeom>
          <a:noFill/>
          <a:ln w="9525" algn="ctr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1pPr>
            <a:lvl2pPr marL="742950" indent="-285750"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2pPr>
            <a:lvl3pPr marL="1143000" indent="-228600"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3pPr>
            <a:lvl4pPr marL="1600200" indent="-228600"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4pPr>
            <a:lvl5pPr marL="2057400" indent="-228600"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9pPr>
          </a:lstStyle>
          <a:p>
            <a:pPr algn="ctr" eaLnBrk="1" latinLnBrk="1" hangingPunct="1">
              <a:lnSpc>
                <a:spcPct val="130000"/>
              </a:lnSpc>
            </a:pPr>
            <a:endParaRPr lang="ko-KR" altLang="en-US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" name="모서리가 둥근 직사각형 7"/>
          <p:cNvSpPr/>
          <p:nvPr/>
        </p:nvSpPr>
        <p:spPr bwMode="auto">
          <a:xfrm>
            <a:off x="6752406" y="836712"/>
            <a:ext cx="1368155" cy="216024"/>
          </a:xfrm>
          <a:prstGeom prst="roundRect">
            <a:avLst/>
          </a:prstGeom>
          <a:gradFill flip="none" rotWithShape="1">
            <a:gsLst>
              <a:gs pos="0">
                <a:srgbClr val="1F497D">
                  <a:lumMod val="20000"/>
                  <a:lumOff val="80000"/>
                </a:srgbClr>
              </a:gs>
              <a:gs pos="0">
                <a:srgbClr val="90BAE8"/>
              </a:gs>
              <a:gs pos="70000">
                <a:srgbClr val="1973BD">
                  <a:alpha val="82000"/>
                </a:srgbClr>
              </a:gs>
            </a:gsLst>
            <a:lin ang="2700000" scaled="1"/>
            <a:tileRect/>
          </a:gradFill>
          <a:ln w="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19050" h="6350" prst="coolSlant"/>
            <a:contourClr>
              <a:srgbClr val="969696"/>
            </a:contourClr>
          </a:sp3d>
        </p:spPr>
        <p:txBody>
          <a:bodyPr lIns="0" tIns="0" rIns="0" bIns="36000" anchor="ctr" anchorCtr="1">
            <a:sp3d/>
          </a:bodyPr>
          <a:lstStyle/>
          <a:p>
            <a:pPr marL="93663" indent="-93663" algn="ctr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kern="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항목</a:t>
            </a:r>
            <a:r>
              <a:rPr kumimoji="0" lang="en-US" altLang="ko-KR" kern="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/</a:t>
            </a:r>
            <a:r>
              <a:rPr kumimoji="0" lang="ko-KR" altLang="en-US" kern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필드 설명</a:t>
            </a:r>
            <a:endParaRPr kumimoji="0" lang="ko-KR" altLang="en-US" kern="0" dirty="0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9" name="모서리가 둥근 직사각형 8"/>
          <p:cNvSpPr/>
          <p:nvPr/>
        </p:nvSpPr>
        <p:spPr bwMode="auto">
          <a:xfrm>
            <a:off x="359689" y="836712"/>
            <a:ext cx="1368155" cy="216024"/>
          </a:xfrm>
          <a:prstGeom prst="roundRect">
            <a:avLst/>
          </a:prstGeom>
          <a:gradFill flip="none" rotWithShape="1">
            <a:gsLst>
              <a:gs pos="0">
                <a:srgbClr val="1F497D">
                  <a:lumMod val="20000"/>
                  <a:lumOff val="80000"/>
                </a:srgbClr>
              </a:gs>
              <a:gs pos="0">
                <a:srgbClr val="90BAE8"/>
              </a:gs>
              <a:gs pos="70000">
                <a:srgbClr val="1973BD">
                  <a:alpha val="82000"/>
                </a:srgbClr>
              </a:gs>
            </a:gsLst>
            <a:lin ang="2700000" scaled="1"/>
            <a:tileRect/>
          </a:gradFill>
          <a:ln w="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19050" h="6350" prst="coolSlant"/>
            <a:contourClr>
              <a:srgbClr val="969696"/>
            </a:contourClr>
          </a:sp3d>
        </p:spPr>
        <p:txBody>
          <a:bodyPr lIns="0" tIns="0" rIns="0" bIns="36000" anchor="ctr" anchorCtr="1">
            <a:sp3d/>
          </a:bodyPr>
          <a:lstStyle/>
          <a:p>
            <a:pPr marL="93663" indent="-93663" algn="ctr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kern="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화면 예시</a:t>
            </a:r>
          </a:p>
        </p:txBody>
      </p:sp>
      <p:pic>
        <p:nvPicPr>
          <p:cNvPr id="10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5851525"/>
            <a:ext cx="417512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직사각형 17"/>
          <p:cNvSpPr/>
          <p:nvPr/>
        </p:nvSpPr>
        <p:spPr bwMode="auto">
          <a:xfrm>
            <a:off x="758825" y="5808663"/>
            <a:ext cx="5929312" cy="78898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/>
          <a:p>
            <a:pPr>
              <a:defRPr/>
            </a:pPr>
            <a:r>
              <a:rPr lang="en-US" altLang="ko-KR" sz="1100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1. </a:t>
            </a:r>
            <a:r>
              <a:rPr lang="ko-KR" altLang="en-US" sz="1100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판가의 신규 적용기간과 관련하여  만약 신규 적용일자가</a:t>
            </a:r>
            <a:r>
              <a:rPr lang="en-US" altLang="ko-KR" sz="1100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100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지났을 경우에는 적용 일자를 소급할 수 없다</a:t>
            </a:r>
            <a:r>
              <a:rPr lang="en-US" altLang="ko-KR" sz="1100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.</a:t>
            </a:r>
          </a:p>
        </p:txBody>
      </p:sp>
      <p:sp>
        <p:nvSpPr>
          <p:cNvPr id="22" name="제목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ERP </a:t>
            </a:r>
            <a:r>
              <a:rPr lang="ko-KR" altLang="en-US" dirty="0"/>
              <a:t>시스템 사용자 매뉴얼</a:t>
            </a:r>
          </a:p>
        </p:txBody>
      </p:sp>
      <p:graphicFrame>
        <p:nvGraphicFramePr>
          <p:cNvPr id="28" name="표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4213449"/>
              </p:ext>
            </p:extLst>
          </p:nvPr>
        </p:nvGraphicFramePr>
        <p:xfrm>
          <a:off x="350838" y="425431"/>
          <a:ext cx="9282112" cy="288925"/>
        </p:xfrm>
        <a:graphic>
          <a:graphicData uri="http://schemas.openxmlformats.org/drawingml/2006/table">
            <a:tbl>
              <a:tblPr/>
              <a:tblGrid>
                <a:gridCol w="7969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082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03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965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8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메뉴 경로</a:t>
                      </a:r>
                      <a:endParaRPr kumimoji="1" lang="en-US" altLang="ko-KR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8970" marR="58970" marT="10759" marB="10759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판가마스터 </a:t>
                      </a:r>
                      <a:r>
                        <a:rPr kumimoji="1" lang="en-US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 </a:t>
                      </a: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소비자 가격 </a:t>
                      </a:r>
                      <a:r>
                        <a:rPr kumimoji="1" lang="en-US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) </a:t>
                      </a: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의  </a:t>
                      </a:r>
                      <a:r>
                        <a:rPr kumimoji="1" lang="en-US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SAP </a:t>
                      </a: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변경</a:t>
                      </a:r>
                    </a:p>
                  </a:txBody>
                  <a:tcPr marL="58970" marR="58970" marT="10759" marB="10759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Tr. Code</a:t>
                      </a:r>
                    </a:p>
                  </a:txBody>
                  <a:tcPr marL="58970" marR="58970" marT="10759" marB="10759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 VK12</a:t>
                      </a:r>
                    </a:p>
                  </a:txBody>
                  <a:tcPr marL="58970" marR="58970" marT="10759" marB="10759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1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3" name="Oval 14"/>
          <p:cNvSpPr>
            <a:spLocks noChangeArrowheads="1"/>
          </p:cNvSpPr>
          <p:nvPr/>
        </p:nvSpPr>
        <p:spPr bwMode="auto">
          <a:xfrm>
            <a:off x="3412376" y="4111547"/>
            <a:ext cx="157629" cy="186255"/>
          </a:xfrm>
          <a:prstGeom prst="ellipse">
            <a:avLst/>
          </a:prstGeom>
          <a:solidFill>
            <a:srgbClr val="CC3300"/>
          </a:solidFill>
          <a:ln>
            <a:solidFill>
              <a:schemeClr val="bg1"/>
            </a:solidFill>
            <a:headEnd/>
            <a:tailEnd/>
          </a:ln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92075" tIns="46038" rIns="92075" bIns="46038" anchor="ctr"/>
          <a:lstStyle>
            <a:lvl1pPr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1pPr>
            <a:lvl2pPr marL="742950" indent="-28575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2pPr>
            <a:lvl3pPr marL="11430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3pPr>
            <a:lvl4pPr marL="16002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4pPr>
            <a:lvl5pPr marL="20574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11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49533" y="1320943"/>
            <a:ext cx="58833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판가마스터 </a:t>
            </a:r>
            <a:r>
              <a:rPr lang="en-US" altLang="ko-KR" dirty="0"/>
              <a:t>( </a:t>
            </a:r>
            <a:r>
              <a:rPr lang="ko-KR" altLang="en-US" dirty="0"/>
              <a:t>소비자 가격 </a:t>
            </a:r>
            <a:r>
              <a:rPr lang="en-US" altLang="ko-KR" dirty="0"/>
              <a:t>: </a:t>
            </a:r>
            <a:r>
              <a:rPr lang="ko-KR" altLang="en-US" dirty="0"/>
              <a:t>부가세 포함됨 </a:t>
            </a:r>
            <a:r>
              <a:rPr lang="en-US" altLang="ko-KR" dirty="0"/>
              <a:t>) </a:t>
            </a:r>
            <a:r>
              <a:rPr lang="ko-KR" altLang="en-US" dirty="0"/>
              <a:t>의  </a:t>
            </a:r>
            <a:r>
              <a:rPr lang="en-US" altLang="ko-KR" dirty="0"/>
              <a:t>SAP </a:t>
            </a:r>
            <a:r>
              <a:rPr lang="ko-KR" altLang="en-US" dirty="0"/>
              <a:t>변경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262826D1-1702-2117-395F-8E6B1E5C04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459" y="1603492"/>
            <a:ext cx="5925818" cy="2473580"/>
          </a:xfrm>
          <a:prstGeom prst="rect">
            <a:avLst/>
          </a:prstGeom>
        </p:spPr>
      </p:pic>
      <p:sp>
        <p:nvSpPr>
          <p:cNvPr id="5" name="Oval 14">
            <a:extLst>
              <a:ext uri="{FF2B5EF4-FFF2-40B4-BE49-F238E27FC236}">
                <a16:creationId xmlns:a16="http://schemas.microsoft.com/office/drawing/2014/main" id="{F94233E5-26C6-0572-D0C8-E764A4E818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34265" y="4111546"/>
            <a:ext cx="157629" cy="186255"/>
          </a:xfrm>
          <a:prstGeom prst="ellipse">
            <a:avLst/>
          </a:prstGeom>
          <a:solidFill>
            <a:srgbClr val="CC3300"/>
          </a:solidFill>
          <a:ln>
            <a:solidFill>
              <a:schemeClr val="bg1"/>
            </a:solidFill>
            <a:headEnd/>
            <a:tailEnd/>
          </a:ln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92075" tIns="46038" rIns="92075" bIns="46038" anchor="ctr"/>
          <a:lstStyle>
            <a:lvl1pPr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1pPr>
            <a:lvl2pPr marL="742950" indent="-28575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2pPr>
            <a:lvl3pPr marL="11430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3pPr>
            <a:lvl4pPr marL="16002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4pPr>
            <a:lvl5pPr marL="20574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11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3753215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4"/>
          <p:cNvSpPr txBox="1">
            <a:spLocks noChangeArrowheads="1"/>
          </p:cNvSpPr>
          <p:nvPr/>
        </p:nvSpPr>
        <p:spPr bwMode="auto">
          <a:xfrm>
            <a:off x="3198813" y="2781301"/>
            <a:ext cx="3611562" cy="5539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18000" tIns="0" rIns="1800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3600" dirty="0">
                <a:latin typeface="맑은 고딕" pitchFamily="50" charset="-127"/>
                <a:ea typeface="맑은 고딕" pitchFamily="50" charset="-127"/>
              </a:rPr>
              <a:t>End of material</a:t>
            </a:r>
          </a:p>
        </p:txBody>
      </p:sp>
    </p:spTree>
  </p:cSld>
  <p:clrMapOvr>
    <a:masterClrMapping/>
  </p:clrMapOvr>
  <p:transition>
    <p:split orient="vert"/>
  </p:transition>
</p:sld>
</file>

<file path=ppt/theme/theme1.xml><?xml version="1.0" encoding="utf-8"?>
<a:theme xmlns:a="http://schemas.openxmlformats.org/drawingml/2006/main" name="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Arial"/>
        <a:ea typeface="돋움"/>
        <a:cs typeface=""/>
      </a:majorFont>
      <a:minorFont>
        <a:latin typeface="Arial"/>
        <a:ea typeface="돋움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1" hangingPunct="1">
          <a:lnSpc>
            <a:spcPct val="13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돋움" pitchFamily="50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1" hangingPunct="1">
          <a:lnSpc>
            <a:spcPct val="13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돋움" pitchFamily="50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32598</TotalTime>
  <Words>669</Words>
  <Application>Microsoft Office PowerPoint</Application>
  <PresentationFormat>사용자 지정</PresentationFormat>
  <Paragraphs>181</Paragraphs>
  <Slides>9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9</vt:i4>
      </vt:variant>
    </vt:vector>
  </HeadingPairs>
  <TitlesOfParts>
    <vt:vector size="13" baseType="lpstr">
      <vt:lpstr>맑은 고딕</vt:lpstr>
      <vt:lpstr>Arial</vt:lpstr>
      <vt:lpstr>Lucida Sans Unicode</vt:lpstr>
      <vt:lpstr>기본 디자인</vt:lpstr>
      <vt:lpstr>ERP 시스템 사용자 매뉴얼</vt:lpstr>
      <vt:lpstr>ERP 시스템 사용자 매뉴얼</vt:lpstr>
      <vt:lpstr>ERP 시스템 사용자 매뉴얼</vt:lpstr>
      <vt:lpstr>ERP 시스템 사용자 매뉴얼</vt:lpstr>
      <vt:lpstr>ERP 시스템 사용자 매뉴얼</vt:lpstr>
      <vt:lpstr>ERP 시스템 사용자 매뉴얼</vt:lpstr>
      <vt:lpstr>ERP 시스템 사용자 매뉴얼</vt:lpstr>
      <vt:lpstr>ERP 시스템 사용자 매뉴얼</vt:lpstr>
      <vt:lpstr>PowerPoint 프레젠테이션</vt:lpstr>
    </vt:vector>
  </TitlesOfParts>
  <Company>BSG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PI_ERP 프로젝트</dc:title>
  <dc:creator>dmyang</dc:creator>
  <cp:lastModifiedBy>김 정훈</cp:lastModifiedBy>
  <cp:revision>2376</cp:revision>
  <cp:lastPrinted>2001-03-14T06:43:19Z</cp:lastPrinted>
  <dcterms:created xsi:type="dcterms:W3CDTF">2000-09-28T11:17:09Z</dcterms:created>
  <dcterms:modified xsi:type="dcterms:W3CDTF">2023-03-14T07:46:04Z</dcterms:modified>
</cp:coreProperties>
</file>