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572" r:id="rId2"/>
    <p:sldId id="567" r:id="rId3"/>
    <p:sldId id="605" r:id="rId4"/>
    <p:sldId id="602" r:id="rId5"/>
    <p:sldId id="604" r:id="rId6"/>
    <p:sldId id="566" r:id="rId7"/>
  </p:sldIdLst>
  <p:sldSz cx="9904413" cy="6858000"/>
  <p:notesSz cx="6662738" cy="983297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5pPr>
    <a:lvl6pPr marL="22860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6pPr>
    <a:lvl7pPr marL="27432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7pPr>
    <a:lvl8pPr marL="32004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8pPr>
    <a:lvl9pPr marL="36576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orient="horz" pos="3158">
          <p15:clr>
            <a:srgbClr val="A4A3A4"/>
          </p15:clr>
        </p15:guide>
        <p15:guide id="4" orient="horz" pos="3294">
          <p15:clr>
            <a:srgbClr val="A4A3A4"/>
          </p15:clr>
        </p15:guide>
        <p15:guide id="5" pos="398">
          <p15:clr>
            <a:srgbClr val="A4A3A4"/>
          </p15:clr>
        </p15:guide>
        <p15:guide id="6" pos="5569">
          <p15:clr>
            <a:srgbClr val="A4A3A4"/>
          </p15:clr>
        </p15:guide>
        <p15:guide id="7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6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793"/>
    <a:srgbClr val="93E3FF"/>
    <a:srgbClr val="E57725"/>
    <a:srgbClr val="CCCCFF"/>
    <a:srgbClr val="DDDDDD"/>
    <a:srgbClr val="C0C0C0"/>
    <a:srgbClr val="2D86A5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9652" autoAdjust="0"/>
  </p:normalViewPr>
  <p:slideViewPr>
    <p:cSldViewPr>
      <p:cViewPr varScale="1">
        <p:scale>
          <a:sx n="99" d="100"/>
          <a:sy n="99" d="100"/>
        </p:scale>
        <p:origin x="1704" y="78"/>
      </p:cViewPr>
      <p:guideLst>
        <p:guide orient="horz" pos="4065"/>
        <p:guide orient="horz" pos="2160"/>
        <p:guide orient="horz" pos="3158"/>
        <p:guide orient="horz" pos="3294"/>
        <p:guide pos="398"/>
        <p:guide pos="5569"/>
        <p:guide pos="3120"/>
      </p:guideLst>
    </p:cSldViewPr>
  </p:slideViewPr>
  <p:outlineViewPr>
    <p:cViewPr>
      <p:scale>
        <a:sx n="33" d="100"/>
        <a:sy n="33" d="100"/>
      </p:scale>
      <p:origin x="210" y="17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3408" y="-90"/>
      </p:cViewPr>
      <p:guideLst>
        <p:guide orient="horz" pos="3096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l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r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l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r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7125140D-058F-4DAF-9564-FAF9FFABD8E1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80464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9925" y="736600"/>
            <a:ext cx="5322888" cy="3687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7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dirty="0"/>
              <a:t>마스터 텍스트 스타일을 편집합니다</a:t>
            </a:r>
          </a:p>
          <a:p>
            <a:pPr lvl="1"/>
            <a:r>
              <a:rPr lang="ko-KR" altLang="en-US" noProof="0" dirty="0"/>
              <a:t>둘째 수준</a:t>
            </a:r>
          </a:p>
          <a:p>
            <a:pPr lvl="2"/>
            <a:r>
              <a:rPr lang="ko-KR" altLang="en-US" noProof="0" dirty="0"/>
              <a:t>셋째 수준</a:t>
            </a:r>
          </a:p>
          <a:p>
            <a:pPr lvl="3"/>
            <a:r>
              <a:rPr lang="ko-KR" altLang="en-US" noProof="0" dirty="0"/>
              <a:t>넷째 수준</a:t>
            </a:r>
          </a:p>
          <a:p>
            <a:pPr lvl="4"/>
            <a:r>
              <a:rPr lang="ko-KR" altLang="en-US" noProof="0" dirty="0"/>
              <a:t>다섯째 수준</a:t>
            </a:r>
          </a:p>
        </p:txBody>
      </p:sp>
      <p:sp>
        <p:nvSpPr>
          <p:cNvPr id="397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FFB1769C-2F4C-4C37-9CD1-A32752D2A82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990648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69925" y="736600"/>
            <a:ext cx="5322888" cy="3687763"/>
          </a:xfrm>
          <a:ln/>
        </p:spPr>
      </p:sp>
      <p:sp>
        <p:nvSpPr>
          <p:cNvPr id="266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/>
          </a:p>
        </p:txBody>
      </p:sp>
      <p:sp>
        <p:nvSpPr>
          <p:cNvPr id="266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93E76A-C7E5-494F-A034-D4AA102AE2E6}" type="slidenum">
              <a:rPr lang="en-US" altLang="ko-KR" smtClean="0"/>
              <a:pPr/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54198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791" y="765194"/>
            <a:ext cx="9125473" cy="1552733"/>
          </a:xfrm>
        </p:spPr>
        <p:txBody>
          <a:bodyPr/>
          <a:lstStyle>
            <a:lvl1pPr marL="0" indent="0">
              <a:buNone/>
              <a:defRPr sz="1300">
                <a:latin typeface="맑은 고딕" pitchFamily="50" charset="-127"/>
              </a:defRPr>
            </a:lvl1pPr>
            <a:lvl2pPr>
              <a:buNone/>
              <a:defRPr sz="1300">
                <a:latin typeface="맑은 고딕" pitchFamily="50" charset="-127"/>
                <a:ea typeface="맑은 고딕" pitchFamily="50" charset="-127"/>
              </a:defRPr>
            </a:lvl2pPr>
            <a:lvl3pPr>
              <a:buNone/>
              <a:defRPr sz="1300">
                <a:latin typeface="맑은 고딕" pitchFamily="50" charset="-127"/>
                <a:ea typeface="맑은 고딕" pitchFamily="50" charset="-127"/>
              </a:defRPr>
            </a:lvl3pPr>
            <a:lvl4pPr>
              <a:buNone/>
              <a:defRPr sz="1300">
                <a:latin typeface="맑은 고딕" pitchFamily="50" charset="-127"/>
                <a:ea typeface="맑은 고딕" pitchFamily="50" charset="-127"/>
              </a:defRPr>
            </a:lvl4pPr>
            <a:lvl5pPr>
              <a:buNone/>
              <a:defRPr sz="1300"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/>
              <a:t>ERP </a:t>
            </a:r>
            <a:r>
              <a:rPr lang="ko-KR" altLang="en-US" dirty="0"/>
              <a:t>시스템 사용자 매뉴얼</a:t>
            </a:r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/>
              <a:t>ERP </a:t>
            </a:r>
            <a:r>
              <a:rPr lang="ko-KR" altLang="en-US" dirty="0"/>
              <a:t>시스템 사용자 매뉴얼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/>
              <a:t>ERP </a:t>
            </a:r>
            <a:r>
              <a:rPr lang="ko-KR" altLang="en-US" dirty="0"/>
              <a:t>시스템 사용자 매뉴얼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9226347" y="857232"/>
            <a:ext cx="369332" cy="9286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/>
              <a:t>ERP </a:t>
            </a:r>
            <a:r>
              <a:rPr lang="ko-KR" altLang="en-US" dirty="0"/>
              <a:t>시스템 사용자 매뉴얼</a:t>
            </a:r>
          </a:p>
        </p:txBody>
      </p:sp>
      <p:sp>
        <p:nvSpPr>
          <p:cNvPr id="102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765175"/>
            <a:ext cx="9124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4697415" y="6626230"/>
            <a:ext cx="511679" cy="232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700" b="0" dirty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t>- P</a:t>
            </a:r>
            <a:fld id="{05FDF7DF-D36E-46CC-9165-8D1E595FCB6E}" type="slidenum">
              <a:rPr lang="en-US" altLang="ko-KR" sz="700" b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pPr>
                <a:lnSpc>
                  <a:spcPct val="130000"/>
                </a:lnSpc>
                <a:defRPr/>
              </a:pPr>
              <a:t>‹#›</a:t>
            </a:fld>
            <a:r>
              <a:rPr lang="en-US" altLang="ko-KR" sz="700" b="0" dirty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t> -</a:t>
            </a:r>
          </a:p>
        </p:txBody>
      </p:sp>
      <p:cxnSp>
        <p:nvCxnSpPr>
          <p:cNvPr id="7" name="직선 연결선 6"/>
          <p:cNvCxnSpPr/>
          <p:nvPr userDrawn="1"/>
        </p:nvCxnSpPr>
        <p:spPr bwMode="auto">
          <a:xfrm>
            <a:off x="0" y="357166"/>
            <a:ext cx="9904413" cy="1588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cxnSp>
      <p:pic>
        <p:nvPicPr>
          <p:cNvPr id="9" name="그림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71414"/>
            <a:ext cx="9540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</p:sldLayoutIdLst>
  <p:transition>
    <p:split orient="vert"/>
  </p:transition>
  <p:txStyles>
    <p:titleStyle>
      <a:lvl1pPr algn="r" rtl="0" eaLnBrk="0" fontAlgn="base" latinLnBrk="1" hangingPunct="0">
        <a:spcBef>
          <a:spcPct val="0"/>
        </a:spcBef>
        <a:spcAft>
          <a:spcPct val="0"/>
        </a:spcAft>
        <a:defRPr kumimoji="1" sz="1000" b="1" baseline="0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9pPr>
    </p:titleStyle>
    <p:bodyStyle>
      <a:lvl1pPr marL="342900" indent="-3429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defRPr kumimoji="1" lang="ko-KR" altLang="en-US" sz="1300" b="1" dirty="0">
          <a:solidFill>
            <a:srgbClr val="11111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819150" indent="-28575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2pPr>
      <a:lvl3pPr marL="1227138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sz="1400" b="1">
          <a:solidFill>
            <a:srgbClr val="111111"/>
          </a:solidFill>
          <a:latin typeface="+mn-lt"/>
          <a:ea typeface="+mn-ea"/>
        </a:defRPr>
      </a:lvl3pPr>
      <a:lvl4pPr marL="1635125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kumimoji="1" sz="1400" b="1">
          <a:solidFill>
            <a:srgbClr val="111111"/>
          </a:solidFill>
          <a:latin typeface="+mn-lt"/>
          <a:ea typeface="+mn-ea"/>
        </a:defRPr>
      </a:lvl5pPr>
      <a:lvl6pPr marL="25146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6pPr>
      <a:lvl7pPr marL="29718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7pPr>
      <a:lvl8pPr marL="34290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8pPr>
      <a:lvl9pPr marL="38862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/>
              <a:t>ERP </a:t>
            </a:r>
            <a:r>
              <a:rPr lang="ko-KR" altLang="en-US" dirty="0"/>
              <a:t>시스템 사용자 매뉴얼</a:t>
            </a:r>
          </a:p>
        </p:txBody>
      </p:sp>
      <p:graphicFrame>
        <p:nvGraphicFramePr>
          <p:cNvPr id="16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41228"/>
              </p:ext>
            </p:extLst>
          </p:nvPr>
        </p:nvGraphicFramePr>
        <p:xfrm>
          <a:off x="1209675" y="3213100"/>
          <a:ext cx="7486650" cy="2019298"/>
        </p:xfrm>
        <a:graphic>
          <a:graphicData uri="http://schemas.openxmlformats.org/drawingml/2006/table">
            <a:tbl>
              <a:tblPr/>
              <a:tblGrid>
                <a:gridCol w="903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2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027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74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3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버전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작성일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변경 내용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1.0</a:t>
                      </a: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2023.02.07</a:t>
                      </a: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최초 작성</a:t>
                      </a: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김정훈</a:t>
                      </a: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" name="모서리가 둥근 직사각형 16"/>
          <p:cNvSpPr/>
          <p:nvPr/>
        </p:nvSpPr>
        <p:spPr bwMode="auto">
          <a:xfrm>
            <a:off x="1221645" y="2924944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문서 개정 이력</a:t>
            </a:r>
          </a:p>
        </p:txBody>
      </p:sp>
      <p:graphicFrame>
        <p:nvGraphicFramePr>
          <p:cNvPr id="6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2002496"/>
              </p:ext>
            </p:extLst>
          </p:nvPr>
        </p:nvGraphicFramePr>
        <p:xfrm>
          <a:off x="344488" y="644525"/>
          <a:ext cx="9288461" cy="768350"/>
        </p:xfrm>
        <a:graphic>
          <a:graphicData uri="http://schemas.openxmlformats.org/drawingml/2006/table">
            <a:tbl>
              <a:tblPr/>
              <a:tblGrid>
                <a:gridCol w="802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3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0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1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1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25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1 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 2 </a:t>
                      </a:r>
                      <a:r>
                        <a:rPr kumimoji="1" lang="ko-KR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판매주문관리</a:t>
                      </a:r>
                      <a:endParaRPr kumimoji="1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3</a:t>
                      </a: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쇼핑몰 판매주문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검토자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작성일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2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SD 2.1 </a:t>
                      </a:r>
                      <a:r>
                        <a:rPr kumimoji="1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쇼핑몰 판매주문</a:t>
                      </a: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김정훈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20230207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</a:t>
                      </a: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 2.1.1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명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쇼핑몰 판매주문 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  <a:cs typeface="+mn-cs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542792"/>
              </p:ext>
            </p:extLst>
          </p:nvPr>
        </p:nvGraphicFramePr>
        <p:xfrm>
          <a:off x="5056188" y="4622801"/>
          <a:ext cx="4576762" cy="1740175"/>
        </p:xfrm>
        <a:graphic>
          <a:graphicData uri="http://schemas.openxmlformats.org/drawingml/2006/table">
            <a:tbl>
              <a:tblPr/>
              <a:tblGrid>
                <a:gridCol w="472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6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0769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단계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트랜잭션 코드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트랜잭션 명 </a:t>
                      </a: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– </a:t>
                      </a: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 명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61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 1</a:t>
                      </a: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ZSD2M0009N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Mall Sales Management </a:t>
                      </a: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3" name="모서리가 둥근 직사각형 32"/>
          <p:cNvSpPr/>
          <p:nvPr/>
        </p:nvSpPr>
        <p:spPr bwMode="auto">
          <a:xfrm>
            <a:off x="343694" y="1844824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프로세스 설명</a:t>
            </a:r>
          </a:p>
        </p:txBody>
      </p:sp>
      <p:sp>
        <p:nvSpPr>
          <p:cNvPr id="34" name="모서리가 둥근 직사각형 33"/>
          <p:cNvSpPr/>
          <p:nvPr/>
        </p:nvSpPr>
        <p:spPr bwMode="auto">
          <a:xfrm>
            <a:off x="5063970" y="1844824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선행 단계</a:t>
            </a:r>
          </a:p>
        </p:txBody>
      </p:sp>
      <p:sp>
        <p:nvSpPr>
          <p:cNvPr id="35" name="모서리가 둥근 직사각형 34"/>
          <p:cNvSpPr/>
          <p:nvPr/>
        </p:nvSpPr>
        <p:spPr bwMode="auto">
          <a:xfrm>
            <a:off x="5063970" y="3140968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후행 단계</a:t>
            </a:r>
          </a:p>
        </p:txBody>
      </p:sp>
      <p:sp>
        <p:nvSpPr>
          <p:cNvPr id="36" name="모서리가 둥근 직사각형 35"/>
          <p:cNvSpPr/>
          <p:nvPr/>
        </p:nvSpPr>
        <p:spPr bwMode="auto">
          <a:xfrm>
            <a:off x="5063970" y="4337823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트랜잭션</a:t>
            </a:r>
          </a:p>
        </p:txBody>
      </p:sp>
      <p:sp>
        <p:nvSpPr>
          <p:cNvPr id="37" name="모서리가 접힌 도형 36"/>
          <p:cNvSpPr/>
          <p:nvPr/>
        </p:nvSpPr>
        <p:spPr bwMode="auto">
          <a:xfrm>
            <a:off x="344488" y="2120900"/>
            <a:ext cx="4608512" cy="2159082"/>
          </a:xfrm>
          <a:prstGeom prst="foldedCorner">
            <a:avLst>
              <a:gd name="adj" fmla="val 7407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8600" indent="-228600">
              <a:buAutoNum type="arabicPeriod"/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Mall 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판매의 배송완료가 된 주문실적을 근거로 </a:t>
            </a: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SAP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에서 </a:t>
            </a: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주문 문서 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처리를 하는 프로세스</a:t>
            </a: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2. Mall 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판매의 경우 </a:t>
            </a: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Batch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를 </a:t>
            </a: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“DUMMY” Code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로 사용하여 </a:t>
            </a: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사실상의 </a:t>
            </a: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Batch 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관리는 하지 않는다</a:t>
            </a: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3. 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오후 </a:t>
            </a: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11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시 전후 하여  일 마감 실적을  </a:t>
            </a: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Mall  </a:t>
            </a:r>
            <a:r>
              <a:rPr lang="en-US" altLang="ko-KR" b="0" dirty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 SAP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로 </a:t>
            </a:r>
            <a:r>
              <a:rPr lang="en-US" altLang="ko-KR" b="0" dirty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I/F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로</a:t>
            </a:r>
            <a:endParaRPr lang="en-US" altLang="ko-KR" b="0" dirty="0">
              <a:latin typeface="맑은 고딕" pitchFamily="50" charset="-127"/>
              <a:ea typeface="맑은 고딕" pitchFamily="50" charset="-127"/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   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전송 받고 이를 근거로 매출 처리 한다</a:t>
            </a:r>
            <a:r>
              <a:rPr lang="en-US" altLang="ko-KR" b="0" dirty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.</a:t>
            </a: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4. 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대표 고객을 기준으로  매출 처리하고</a:t>
            </a:r>
            <a:r>
              <a:rPr lang="en-US" altLang="ko-KR" b="0" dirty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, 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개별 고객단위의 </a:t>
            </a:r>
            <a:endParaRPr lang="en-US" altLang="ko-KR" b="0" dirty="0">
              <a:latin typeface="맑은 고딕" pitchFamily="50" charset="-127"/>
              <a:ea typeface="맑은 고딕" pitchFamily="50" charset="-127"/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   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매출기표는 하지 않는다  </a:t>
            </a:r>
            <a:r>
              <a:rPr lang="en-US" altLang="ko-KR" b="0" dirty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( Mall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은 대표고객 </a:t>
            </a:r>
            <a:r>
              <a:rPr lang="en-US" altLang="ko-KR" b="0" dirty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2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개만 존재 </a:t>
            </a:r>
            <a:r>
              <a:rPr lang="en-US" altLang="ko-KR" b="0" dirty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)</a:t>
            </a: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8" name="모서리가 접힌 도형 37"/>
          <p:cNvSpPr/>
          <p:nvPr/>
        </p:nvSpPr>
        <p:spPr bwMode="auto">
          <a:xfrm>
            <a:off x="5064125" y="2120900"/>
            <a:ext cx="4568825" cy="831850"/>
          </a:xfrm>
          <a:prstGeom prst="foldedCorner">
            <a:avLst>
              <a:gd name="adj" fmla="val 17263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8600" indent="-228600">
              <a:buAutoNum type="arabicPeriod"/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On-Line Mall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에서 배송완료 된</a:t>
            </a: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주문문건 만을 </a:t>
            </a: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Selection</a:t>
            </a: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하여 </a:t>
            </a: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Data Base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에 넣어 두어야 한다</a:t>
            </a: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2.  ZSD2T0012 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저장위치 </a:t>
            </a: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Mapping 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프로그램에 </a:t>
            </a: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Mall 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고객 등록</a:t>
            </a: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9" name="모서리가 접힌 도형 38"/>
          <p:cNvSpPr/>
          <p:nvPr/>
        </p:nvSpPr>
        <p:spPr bwMode="auto">
          <a:xfrm>
            <a:off x="5064125" y="3416300"/>
            <a:ext cx="4568825" cy="733425"/>
          </a:xfrm>
          <a:prstGeom prst="foldedCorner">
            <a:avLst>
              <a:gd name="adj" fmla="val 17263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0" name="모서리가 둥근 직사각형 39"/>
          <p:cNvSpPr/>
          <p:nvPr/>
        </p:nvSpPr>
        <p:spPr bwMode="auto">
          <a:xfrm>
            <a:off x="343694" y="4337823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이것만은 꼭 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!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1" name="Oval 14"/>
          <p:cNvSpPr>
            <a:spLocks noChangeArrowheads="1"/>
          </p:cNvSpPr>
          <p:nvPr/>
        </p:nvSpPr>
        <p:spPr bwMode="auto">
          <a:xfrm>
            <a:off x="1539320" y="4317930"/>
            <a:ext cx="303290" cy="22266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+1</a:t>
            </a:r>
          </a:p>
        </p:txBody>
      </p:sp>
      <p:sp>
        <p:nvSpPr>
          <p:cNvPr id="42" name="모서리가 접힌 도형 41"/>
          <p:cNvSpPr/>
          <p:nvPr/>
        </p:nvSpPr>
        <p:spPr bwMode="auto">
          <a:xfrm>
            <a:off x="344488" y="4611688"/>
            <a:ext cx="4608512" cy="1990725"/>
          </a:xfrm>
          <a:prstGeom prst="foldedCorner">
            <a:avLst>
              <a:gd name="adj" fmla="val 7407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8600" indent="-228600">
              <a:buFontTx/>
              <a:buAutoNum type="arabicPeriod"/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매출 실적의 처리 범주는 </a:t>
            </a: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    </a:t>
            </a:r>
            <a:r>
              <a:rPr lang="ko-KR" altLang="en-US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정상</a:t>
            </a:r>
            <a:r>
              <a:rPr lang="en-US" altLang="ko-KR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반품</a:t>
            </a:r>
            <a:r>
              <a:rPr lang="en-US" altLang="ko-KR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부분반품</a:t>
            </a:r>
            <a:r>
              <a:rPr lang="en-US" altLang="ko-KR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교환 재 배송</a:t>
            </a:r>
            <a:r>
              <a:rPr lang="en-US" altLang="ko-KR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교환입고 승인 등 </a:t>
            </a:r>
            <a:r>
              <a:rPr lang="en-US" altLang="ko-KR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5</a:t>
            </a:r>
            <a:r>
              <a:rPr lang="ko-KR" altLang="en-US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개의</a:t>
            </a:r>
            <a:endParaRPr lang="en-US" altLang="ko-KR" b="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    </a:t>
            </a:r>
            <a:r>
              <a:rPr lang="ko-KR" altLang="en-US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타입으로 정의한다</a:t>
            </a:r>
            <a:endParaRPr lang="en-US" altLang="ko-KR" b="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28600" indent="-228600">
              <a:buAutoNum type="arabicPeriod" startAt="2"/>
              <a:defRPr/>
            </a:pPr>
            <a:r>
              <a:rPr lang="ko-KR" altLang="en-US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교환 재 배송 과 교환 입고는 </a:t>
            </a:r>
            <a:r>
              <a:rPr lang="en-US" altLang="ko-KR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Billing</a:t>
            </a:r>
            <a:r>
              <a:rPr lang="ko-KR" altLang="en-US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을 하지만</a:t>
            </a:r>
            <a:r>
              <a:rPr lang="en-US" altLang="ko-KR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매출 실적은</a:t>
            </a:r>
            <a:endParaRPr lang="en-US" altLang="ko-KR" b="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   “0” </a:t>
            </a:r>
            <a:r>
              <a:rPr lang="ko-KR" altLang="en-US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으로 처리한다</a:t>
            </a:r>
            <a:endParaRPr lang="en-US" altLang="ko-KR" b="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/>
              <a:t>ERP </a:t>
            </a:r>
            <a:r>
              <a:rPr lang="ko-KR" altLang="en-US" dirty="0"/>
              <a:t>시스템 사용자 매뉴얼</a:t>
            </a:r>
          </a:p>
        </p:txBody>
      </p:sp>
      <p:graphicFrame>
        <p:nvGraphicFramePr>
          <p:cNvPr id="15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5849255"/>
              </p:ext>
            </p:extLst>
          </p:nvPr>
        </p:nvGraphicFramePr>
        <p:xfrm>
          <a:off x="344488" y="644525"/>
          <a:ext cx="9288461" cy="768350"/>
        </p:xfrm>
        <a:graphic>
          <a:graphicData uri="http://schemas.openxmlformats.org/drawingml/2006/table">
            <a:tbl>
              <a:tblPr/>
              <a:tblGrid>
                <a:gridCol w="802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3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0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1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1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25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1 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 2 </a:t>
                      </a:r>
                      <a:r>
                        <a:rPr kumimoji="1" lang="ko-KR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판매주문관리</a:t>
                      </a:r>
                      <a:endParaRPr kumimoji="1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3</a:t>
                      </a: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쇼핑몰 판매주문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검토자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작성일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2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SD 2.1 </a:t>
                      </a:r>
                      <a:r>
                        <a:rPr kumimoji="1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쇼핑몰 판매주문</a:t>
                      </a: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김정훈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2023.02.07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</a:t>
                      </a: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 2.1.1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명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쇼핑몰 판매주문 </a:t>
                      </a: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 Mall )</a:t>
                      </a:r>
                      <a:endParaRPr kumimoji="1" lang="ko-KR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  <a:cs typeface="+mn-cs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1.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신규 매출 발생이 필요한 정보를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</a:t>
            </a:r>
            <a:r>
              <a:rPr lang="en-US" altLang="ko-KR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“ </a:t>
            </a:r>
            <a:r>
              <a:rPr lang="ko-KR" altLang="en-US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신규주문생성대상 </a:t>
            </a:r>
            <a:r>
              <a:rPr lang="en-US" altLang="ko-KR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( EAISAP)</a:t>
            </a:r>
            <a:r>
              <a:rPr lang="ko-KR" altLang="en-US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“ </a:t>
            </a:r>
          </a:p>
          <a:p>
            <a:pPr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의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RADIO Button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을 선택하여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실행한다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.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2.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매출일자 입력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Mall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에서 매출 및 배송완료 된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주문완료 항목에 대하여 해당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일자 단위로 끌고 올 수 있다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.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          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   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28600" indent="-228600" algn="just">
              <a:spcAft>
                <a:spcPts val="0"/>
              </a:spcAft>
              <a:buFontTx/>
              <a:buAutoNum type="arabicPeriod"/>
              <a:defRPr/>
            </a:pP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Mall</a:t>
            </a:r>
            <a:r>
              <a:rPr lang="ko-KR" altLang="en-US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의 판매 실적에 대한 매출처리 대상 정보 </a:t>
            </a: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(  Mall  </a:t>
            </a: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 SAP ) </a:t>
            </a:r>
            <a:r>
              <a:rPr lang="ko-KR" altLang="en-US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는 일일 배치 형식으로</a:t>
            </a:r>
            <a:endParaRPr lang="en-US" altLang="ko-KR" sz="1100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</a:t>
            </a:r>
            <a:r>
              <a:rPr lang="ko-KR" altLang="en-US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자동으로 처리 대상을 끌어올 예정임</a:t>
            </a:r>
            <a:endParaRPr lang="en-US" altLang="ko-KR" sz="1100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Aft>
                <a:spcPts val="0"/>
              </a:spcAft>
              <a:defRPr/>
            </a:pPr>
            <a:r>
              <a:rPr lang="ko-KR" altLang="en-US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</a:t>
            </a: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 </a:t>
            </a:r>
            <a:r>
              <a:rPr lang="ko-KR" altLang="en-US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시스템적인 </a:t>
            </a: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I/F ERROR</a:t>
            </a:r>
            <a:r>
              <a:rPr lang="ko-KR" altLang="en-US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가 발생시 수작업으로 매뉴얼 대로 실행할 수 있음</a:t>
            </a:r>
            <a:endParaRPr lang="en-US" altLang="ko-KR" sz="1100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2.  </a:t>
            </a:r>
            <a:r>
              <a:rPr lang="ko-KR" altLang="en-US" sz="110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해당 날짜 선택범위를 일일 단위를 기준으로 하며</a:t>
            </a:r>
            <a:r>
              <a:rPr lang="en-US" altLang="ko-KR" sz="110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, </a:t>
            </a:r>
            <a:r>
              <a:rPr lang="ko-KR" altLang="en-US" sz="110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sz="110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1</a:t>
            </a:r>
            <a:r>
              <a:rPr lang="ko-KR" altLang="en-US" sz="110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주일 이상 넘지 않도록 주의 필요</a:t>
            </a:r>
            <a:r>
              <a:rPr lang="en-US" altLang="ko-KR" sz="110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</a:t>
            </a: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     </a:t>
            </a:r>
            <a:endParaRPr lang="en-US" altLang="ko-KR" sz="1100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ERP </a:t>
            </a:r>
            <a:r>
              <a:rPr lang="ko-KR" altLang="en-US" dirty="0"/>
              <a:t>시스템 사용자 매뉴얼</a:t>
            </a:r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893974"/>
              </p:ext>
            </p:extLst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08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0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6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쇼핑몰 판매주문 및 매출 처리 </a:t>
                      </a: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 Mall )</a:t>
                      </a:r>
                      <a:endParaRPr kumimoji="1" lang="ko-KR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ZSD2M0009N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" name="Oval 14"/>
          <p:cNvSpPr>
            <a:spLocks noChangeArrowheads="1"/>
          </p:cNvSpPr>
          <p:nvPr/>
        </p:nvSpPr>
        <p:spPr bwMode="auto">
          <a:xfrm>
            <a:off x="617405" y="2726377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</a:p>
        </p:txBody>
      </p:sp>
      <p:sp>
        <p:nvSpPr>
          <p:cNvPr id="26" name="Oval 14"/>
          <p:cNvSpPr>
            <a:spLocks noChangeArrowheads="1"/>
          </p:cNvSpPr>
          <p:nvPr/>
        </p:nvSpPr>
        <p:spPr bwMode="auto">
          <a:xfrm>
            <a:off x="616770" y="3137559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9758" y="1268760"/>
            <a:ext cx="4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Mall </a:t>
            </a:r>
            <a:r>
              <a:rPr lang="ko-KR" altLang="en-US" dirty="0"/>
              <a:t>판매 실적 </a:t>
            </a:r>
            <a:r>
              <a:rPr lang="en-US" altLang="ko-KR" dirty="0"/>
              <a:t>Gathering ( Mall  </a:t>
            </a:r>
            <a:r>
              <a:rPr lang="en-US" altLang="ko-KR" dirty="0">
                <a:sym typeface="Wingdings" panose="05000000000000000000" pitchFamily="2" charset="2"/>
              </a:rPr>
              <a:t> SAP ) </a:t>
            </a:r>
            <a:r>
              <a:rPr lang="ko-KR" altLang="en-US" dirty="0">
                <a:sym typeface="Wingdings" panose="05000000000000000000" pitchFamily="2" charset="2"/>
              </a:rPr>
              <a:t> 자동 실행</a:t>
            </a:r>
            <a:endParaRPr lang="ko-KR" altLang="en-US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6D07088C-5857-7B24-4CC2-960A8EE3B4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030" y="1779968"/>
            <a:ext cx="5736310" cy="1865056"/>
          </a:xfrm>
          <a:prstGeom prst="rect">
            <a:avLst/>
          </a:prstGeom>
        </p:spPr>
      </p:pic>
      <p:sp>
        <p:nvSpPr>
          <p:cNvPr id="13" name="직사각형 12">
            <a:extLst>
              <a:ext uri="{FF2B5EF4-FFF2-40B4-BE49-F238E27FC236}">
                <a16:creationId xmlns:a16="http://schemas.microsoft.com/office/drawing/2014/main" id="{CFD52ED2-14CF-1C39-E752-0207BAF5AAFF}"/>
              </a:ext>
            </a:extLst>
          </p:cNvPr>
          <p:cNvSpPr/>
          <p:nvPr/>
        </p:nvSpPr>
        <p:spPr bwMode="auto">
          <a:xfrm>
            <a:off x="919758" y="2726377"/>
            <a:ext cx="1296144" cy="186255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DB36EE8E-A107-F4F8-693D-3182A592D839}"/>
              </a:ext>
            </a:extLst>
          </p:cNvPr>
          <p:cNvSpPr/>
          <p:nvPr/>
        </p:nvSpPr>
        <p:spPr bwMode="auto">
          <a:xfrm>
            <a:off x="919758" y="3137559"/>
            <a:ext cx="3528392" cy="147425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00447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1.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상세 내역 조회 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(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필요 할 때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)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매출처리 대상의 해당 문건에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대하여 품목별 현황을 보고 싶을 때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상단의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“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상세화면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＂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을 누르면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품목별 세부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Mall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판매내역을 확인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할 수 있다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2. “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신규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(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녹색 표시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) “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가 나타나면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SAP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에서 매출을 처리해야 할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대상임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※  </a:t>
            </a:r>
            <a:r>
              <a:rPr lang="ko-KR" altLang="en-US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빨간색 표시가 나타날 경우</a:t>
            </a:r>
            <a:endParaRPr lang="en-US" altLang="ko-KR" kern="1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     Mall </a:t>
            </a:r>
            <a:r>
              <a:rPr lang="ko-KR" altLang="en-US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운영 담당자에게 확인 요청</a:t>
            </a:r>
            <a:endParaRPr lang="en-US" altLang="ko-KR" kern="1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  1) 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품목 과 전체 판매 금액이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         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틀릴 경우 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  2) 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품목이 정상적으로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Mall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SAP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      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로 넘어 오지 않았을 경우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      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시스템에서 자동 표시 됨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          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   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28600" indent="-228600" algn="just">
              <a:spcAft>
                <a:spcPts val="0"/>
              </a:spcAft>
              <a:buFontTx/>
              <a:buAutoNum type="arabicPeriod"/>
              <a:defRPr/>
            </a:pP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IF </a:t>
            </a:r>
            <a:r>
              <a:rPr lang="ko-KR" altLang="en-US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정상적으로 실행 되면 </a:t>
            </a: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( Mall </a:t>
            </a: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 SAP )  “3”</a:t>
            </a:r>
            <a:r>
              <a:rPr lang="ko-KR" altLang="en-US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번 항목의 예제 처럼  </a:t>
            </a: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“</a:t>
            </a:r>
            <a:r>
              <a:rPr lang="ko-KR" altLang="en-US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신규 </a:t>
            </a: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( </a:t>
            </a:r>
            <a:r>
              <a:rPr lang="ko-KR" altLang="en-US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녹색표시 </a:t>
            </a: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)“</a:t>
            </a: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</a:t>
            </a:r>
            <a:r>
              <a:rPr lang="ko-KR" altLang="en-US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가  나타남 </a:t>
            </a:r>
            <a:endParaRPr lang="en-US" altLang="ko-KR" sz="1100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2.   2</a:t>
            </a:r>
            <a:r>
              <a:rPr lang="ko-KR" altLang="en-US" sz="110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번이 </a:t>
            </a:r>
            <a:r>
              <a:rPr lang="en-US" altLang="ko-KR" sz="110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“</a:t>
            </a:r>
            <a:r>
              <a:rPr lang="ko-KR" altLang="en-US" sz="110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빨간색</a:t>
            </a:r>
            <a:r>
              <a:rPr lang="en-US" altLang="ko-KR" sz="110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” </a:t>
            </a:r>
            <a:r>
              <a:rPr lang="ko-KR" altLang="en-US" sz="110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으로 나타날 경우  </a:t>
            </a:r>
            <a:r>
              <a:rPr lang="en-US" altLang="ko-KR" sz="110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System </a:t>
            </a:r>
            <a:r>
              <a:rPr lang="ko-KR" altLang="en-US" sz="110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운영 담당자에게 연락 필요 </a:t>
            </a:r>
            <a:endParaRPr lang="en-US" altLang="ko-KR" sz="1100" kern="1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ERP </a:t>
            </a:r>
            <a:r>
              <a:rPr lang="ko-KR" altLang="en-US" dirty="0"/>
              <a:t>시스템 사용자 매뉴얼</a:t>
            </a: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577571"/>
              </p:ext>
            </p:extLst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08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0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6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쇼핑몰 판매주문 처리 </a:t>
                      </a: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 Mall )</a:t>
                      </a:r>
                      <a:endParaRPr kumimoji="1" lang="ko-KR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ZSD2M0009N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03734" y="1343774"/>
            <a:ext cx="6048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Mall </a:t>
            </a:r>
            <a:r>
              <a:rPr lang="ko-KR" altLang="en-US" dirty="0"/>
              <a:t>판매 실적 </a:t>
            </a:r>
            <a:r>
              <a:rPr lang="en-US" altLang="ko-KR" dirty="0"/>
              <a:t>Gathering ( Mall  </a:t>
            </a:r>
            <a:r>
              <a:rPr lang="en-US" altLang="ko-KR" dirty="0">
                <a:sym typeface="Wingdings" panose="05000000000000000000" pitchFamily="2" charset="2"/>
              </a:rPr>
              <a:t> SAP ) </a:t>
            </a:r>
            <a:r>
              <a:rPr lang="ko-KR" altLang="en-US" dirty="0">
                <a:sym typeface="Wingdings" panose="05000000000000000000" pitchFamily="2" charset="2"/>
              </a:rPr>
              <a:t> 을 통해 </a:t>
            </a:r>
            <a:r>
              <a:rPr lang="en-US" altLang="ko-KR" dirty="0">
                <a:sym typeface="Wingdings" panose="05000000000000000000" pitchFamily="2" charset="2"/>
              </a:rPr>
              <a:t>SAP</a:t>
            </a:r>
            <a:r>
              <a:rPr lang="ko-KR" altLang="en-US" dirty="0">
                <a:sym typeface="Wingdings" panose="05000000000000000000" pitchFamily="2" charset="2"/>
              </a:rPr>
              <a:t>주문문서 자동 생성 대상 확인</a:t>
            </a:r>
            <a:endParaRPr lang="ko-KR" altLang="en-US" dirty="0"/>
          </a:p>
        </p:txBody>
      </p:sp>
      <p:sp>
        <p:nvSpPr>
          <p:cNvPr id="25" name="Oval 14"/>
          <p:cNvSpPr>
            <a:spLocks noChangeArrowheads="1"/>
          </p:cNvSpPr>
          <p:nvPr/>
        </p:nvSpPr>
        <p:spPr bwMode="auto">
          <a:xfrm>
            <a:off x="562055" y="1810725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</a:p>
        </p:txBody>
      </p:sp>
      <p:sp>
        <p:nvSpPr>
          <p:cNvPr id="32" name="Oval 14"/>
          <p:cNvSpPr>
            <a:spLocks noChangeArrowheads="1"/>
          </p:cNvSpPr>
          <p:nvPr/>
        </p:nvSpPr>
        <p:spPr bwMode="auto">
          <a:xfrm>
            <a:off x="1135782" y="3526763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3AD70B42-66D9-9FC0-16D4-C62326A288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744" y="1620772"/>
            <a:ext cx="5760167" cy="1880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442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          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   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ERP </a:t>
            </a:r>
            <a:r>
              <a:rPr lang="ko-KR" altLang="en-US" dirty="0"/>
              <a:t>시스템 사용자 매뉴얼</a:t>
            </a:r>
          </a:p>
        </p:txBody>
      </p:sp>
      <p:sp>
        <p:nvSpPr>
          <p:cNvPr id="31" name="직사각형 30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28600" indent="-228600" algn="just">
              <a:spcAft>
                <a:spcPts val="0"/>
              </a:spcAft>
              <a:buAutoNum type="arabicPeriod"/>
              <a:defRPr/>
            </a:pPr>
            <a:r>
              <a:rPr lang="ko-KR" altLang="en-US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매출 구분 </a:t>
            </a: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Key ( 3</a:t>
            </a:r>
            <a:r>
              <a:rPr lang="ko-KR" altLang="en-US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번 항목 </a:t>
            </a: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) </a:t>
            </a:r>
            <a:r>
              <a:rPr lang="ko-KR" altLang="en-US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을 가지고  </a:t>
            </a: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SAP</a:t>
            </a:r>
            <a:r>
              <a:rPr lang="ko-KR" altLang="en-US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에서 매출 </a:t>
            </a: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/ </a:t>
            </a:r>
            <a:r>
              <a:rPr lang="ko-KR" altLang="en-US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무상 </a:t>
            </a: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/ </a:t>
            </a:r>
            <a:r>
              <a:rPr lang="ko-KR" altLang="en-US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반품 등의 프로세스로 </a:t>
            </a:r>
            <a:endParaRPr lang="en-US" altLang="ko-KR" sz="1100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</a:t>
            </a:r>
            <a:r>
              <a:rPr lang="ko-KR" altLang="en-US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구분 처리 됨 </a:t>
            </a:r>
            <a:endParaRPr lang="en-US" altLang="ko-KR" sz="1100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Aft>
                <a:spcPts val="0"/>
              </a:spcAft>
              <a:defRPr/>
            </a:pPr>
            <a:endParaRPr lang="en-US" altLang="ko-KR" sz="1100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pic>
        <p:nvPicPr>
          <p:cNvPr id="32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직사각형 32"/>
          <p:cNvSpPr/>
          <p:nvPr/>
        </p:nvSpPr>
        <p:spPr>
          <a:xfrm>
            <a:off x="6827760" y="1389737"/>
            <a:ext cx="2852815" cy="3580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분할 선택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Button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을 누르면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해당 건에 대해 품목별 사업부별로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Data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가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생성됨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 </a:t>
            </a: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 startAt="2"/>
              <a:defRPr/>
            </a:pP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건 별 단위로 항목을 선택할 수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있음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3.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매출 구분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Y :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정상 매출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N :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반품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P  :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부분반품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C  :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교환입고 승인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D  :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교환 재 배송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</p:txBody>
      </p:sp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767452"/>
              </p:ext>
            </p:extLst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08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0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6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쇼핑몰 판매주문 및 매출 처리 </a:t>
                      </a: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 Mall )</a:t>
                      </a:r>
                      <a:endParaRPr kumimoji="1" lang="ko-KR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ZSD2M0009N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573650" y="3808280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46105" y="2348880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</a:p>
        </p:txBody>
      </p:sp>
      <p:sp>
        <p:nvSpPr>
          <p:cNvPr id="18" name="Oval 14"/>
          <p:cNvSpPr>
            <a:spLocks noChangeArrowheads="1"/>
          </p:cNvSpPr>
          <p:nvPr/>
        </p:nvSpPr>
        <p:spPr bwMode="auto">
          <a:xfrm>
            <a:off x="2719958" y="4022002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3734" y="1343774"/>
            <a:ext cx="6048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Mall </a:t>
            </a:r>
            <a:r>
              <a:rPr lang="ko-KR" altLang="en-US" dirty="0"/>
              <a:t>판매 실적 </a:t>
            </a:r>
            <a:r>
              <a:rPr lang="en-US" altLang="ko-KR" dirty="0"/>
              <a:t>Gathering ( Mall  </a:t>
            </a:r>
            <a:r>
              <a:rPr lang="en-US" altLang="ko-KR" dirty="0">
                <a:sym typeface="Wingdings" panose="05000000000000000000" pitchFamily="2" charset="2"/>
              </a:rPr>
              <a:t> SAP ) </a:t>
            </a:r>
            <a:r>
              <a:rPr lang="ko-KR" altLang="en-US" dirty="0">
                <a:sym typeface="Wingdings" panose="05000000000000000000" pitchFamily="2" charset="2"/>
              </a:rPr>
              <a:t> 을 통해 </a:t>
            </a:r>
            <a:r>
              <a:rPr lang="en-US" altLang="ko-KR" dirty="0">
                <a:sym typeface="Wingdings" panose="05000000000000000000" pitchFamily="2" charset="2"/>
              </a:rPr>
              <a:t>SAP</a:t>
            </a:r>
            <a:r>
              <a:rPr lang="ko-KR" altLang="en-US" dirty="0">
                <a:sym typeface="Wingdings" panose="05000000000000000000" pitchFamily="2" charset="2"/>
              </a:rPr>
              <a:t>주문문서 자동 생성 대상 확인</a:t>
            </a:r>
            <a:endParaRPr lang="ko-KR" altLang="en-US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C5443FAC-EEF9-CA3D-5032-969297EEF6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83" y="1723578"/>
            <a:ext cx="5946229" cy="2281485"/>
          </a:xfrm>
          <a:prstGeom prst="rect">
            <a:avLst/>
          </a:prstGeom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F947DBDB-47CC-F7AD-D12F-452A380300BD}"/>
              </a:ext>
            </a:extLst>
          </p:cNvPr>
          <p:cNvSpPr/>
          <p:nvPr/>
        </p:nvSpPr>
        <p:spPr bwMode="auto">
          <a:xfrm>
            <a:off x="1207479" y="2348880"/>
            <a:ext cx="520365" cy="216024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C1B8D535-641B-FB0F-221A-005805BD9192}"/>
              </a:ext>
            </a:extLst>
          </p:cNvPr>
          <p:cNvSpPr/>
          <p:nvPr/>
        </p:nvSpPr>
        <p:spPr bwMode="auto">
          <a:xfrm>
            <a:off x="2733571" y="3852660"/>
            <a:ext cx="144016" cy="132941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93091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3198813" y="2781301"/>
            <a:ext cx="3611562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tIns="0" rIns="1800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latin typeface="맑은 고딕" pitchFamily="50" charset="-127"/>
                <a:ea typeface="맑은 고딕" pitchFamily="50" charset="-127"/>
              </a:rPr>
              <a:t>End of material</a:t>
            </a:r>
          </a:p>
        </p:txBody>
      </p:sp>
    </p:spTree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33315</TotalTime>
  <Words>705</Words>
  <Application>Microsoft Office PowerPoint</Application>
  <PresentationFormat>사용자 지정</PresentationFormat>
  <Paragraphs>174</Paragraphs>
  <Slides>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0" baseType="lpstr">
      <vt:lpstr>맑은 고딕</vt:lpstr>
      <vt:lpstr>Arial</vt:lpstr>
      <vt:lpstr>Lucida Sans Unicode</vt:lpstr>
      <vt:lpstr>기본 디자인</vt:lpstr>
      <vt:lpstr>ERP 시스템 사용자 매뉴얼</vt:lpstr>
      <vt:lpstr>ERP 시스템 사용자 매뉴얼</vt:lpstr>
      <vt:lpstr>ERP 시스템 사용자 매뉴얼</vt:lpstr>
      <vt:lpstr>ERP 시스템 사용자 매뉴얼</vt:lpstr>
      <vt:lpstr>ERP 시스템 사용자 매뉴얼</vt:lpstr>
      <vt:lpstr>PowerPoint 프레젠테이션</vt:lpstr>
    </vt:vector>
  </TitlesOfParts>
  <Company>BSG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PI_ERP 프로젝트</dc:title>
  <dc:creator>dmyang</dc:creator>
  <cp:lastModifiedBy>김 정훈</cp:lastModifiedBy>
  <cp:revision>2403</cp:revision>
  <cp:lastPrinted>2001-03-14T06:43:19Z</cp:lastPrinted>
  <dcterms:created xsi:type="dcterms:W3CDTF">2000-09-28T11:17:09Z</dcterms:created>
  <dcterms:modified xsi:type="dcterms:W3CDTF">2023-03-14T08:11:52Z</dcterms:modified>
</cp:coreProperties>
</file>