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1" r:id="rId5"/>
    <p:sldId id="517" r:id="rId6"/>
    <p:sldId id="518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1"/>
            <p14:sldId id="517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500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SD1.1.3 </a:t>
            </a:r>
            <a:r>
              <a:rPr lang="ko-KR" altLang="en-US" sz="2000" kern="0" dirty="0" smtClean="0"/>
              <a:t>기초 여신마스터 전송 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341356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1.1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2017.10.18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작성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Process description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수정 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 smtClean="0"/>
              <a:t>SIS &amp; POS</a:t>
            </a:r>
            <a:r>
              <a:rPr lang="ko-KR" altLang="en-US" sz="1200" b="0" dirty="0" smtClean="0"/>
              <a:t>의 대표고객을 </a:t>
            </a:r>
            <a:r>
              <a:rPr lang="en-US" altLang="ko-KR" sz="1200" b="0" dirty="0" smtClean="0"/>
              <a:t>SAP</a:t>
            </a:r>
            <a:r>
              <a:rPr lang="ko-KR" altLang="en-US" sz="1200" b="0" dirty="0" smtClean="0"/>
              <a:t>에 생성하고 </a:t>
            </a:r>
            <a:r>
              <a:rPr lang="en-US" altLang="ko-KR" sz="1200" b="0" dirty="0" smtClean="0"/>
              <a:t>Interface</a:t>
            </a:r>
            <a:r>
              <a:rPr lang="ko-KR" altLang="en-US" sz="1200" b="0" dirty="0" smtClean="0"/>
              <a:t>를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통하여  </a:t>
            </a:r>
            <a:r>
              <a:rPr lang="en-US" altLang="ko-KR" sz="1200" b="0" dirty="0" smtClean="0"/>
              <a:t>Mall &amp; POS system</a:t>
            </a:r>
            <a:r>
              <a:rPr lang="ko-KR" altLang="en-US" sz="1200" b="0" dirty="0" smtClean="0"/>
              <a:t>에</a:t>
            </a:r>
            <a:r>
              <a:rPr lang="en-US" altLang="ko-KR" sz="1200" b="0" dirty="0" smtClean="0"/>
              <a:t> </a:t>
            </a:r>
            <a:r>
              <a:rPr lang="ko-KR" altLang="en-US" sz="1200" b="0" dirty="0" smtClean="0"/>
              <a:t>전송한다</a:t>
            </a:r>
            <a:r>
              <a:rPr lang="en-US" altLang="ko-KR" sz="1200" b="0" dirty="0" smtClean="0"/>
              <a:t>.</a:t>
            </a:r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고객코드는 </a:t>
            </a:r>
            <a:r>
              <a:rPr lang="en-US" altLang="ko-KR" sz="1200" b="0" dirty="0" smtClean="0"/>
              <a:t>POS</a:t>
            </a:r>
            <a:r>
              <a:rPr lang="ko-KR" altLang="en-US" sz="1200" b="0" dirty="0"/>
              <a:t> </a:t>
            </a:r>
            <a:r>
              <a:rPr lang="ko-KR" altLang="en-US" sz="1200" b="0" dirty="0" smtClean="0"/>
              <a:t>가맹점의 </a:t>
            </a:r>
            <a:r>
              <a:rPr lang="ko-KR" altLang="en-US" sz="1200" b="0" dirty="0"/>
              <a:t> </a:t>
            </a:r>
            <a:r>
              <a:rPr lang="ko-KR" altLang="en-US" sz="1200" b="0" dirty="0" smtClean="0"/>
              <a:t>매장단위로 대표고객마스터를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ko-KR" altLang="en-US" sz="1200" b="0" dirty="0"/>
              <a:t> </a:t>
            </a:r>
            <a:r>
              <a:rPr lang="ko-KR" altLang="en-US" sz="1200" b="0" dirty="0" smtClean="0"/>
              <a:t> </a:t>
            </a:r>
            <a:r>
              <a:rPr lang="ko-KR" altLang="en-US" sz="1200" b="0" dirty="0" err="1" smtClean="0"/>
              <a:t>채번</a:t>
            </a:r>
            <a:r>
              <a:rPr lang="ko-KR" altLang="en-US" sz="1200" b="0" dirty="0" smtClean="0"/>
              <a:t> 한다</a:t>
            </a:r>
            <a:endParaRPr lang="en-US" altLang="ko-KR" sz="1200" dirty="0">
              <a:solidFill>
                <a:srgbClr val="FF0000"/>
              </a:solidFill>
            </a:endParaRP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가맹점은 별도의 사업자 번호가 존재하여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ISSUE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 없으나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SIS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고객은 사업자 중복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CHECK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및 등록에 대한 처리 방안필요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2. POS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대표고객의 경우 직영점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가맹점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, SIS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직영점 그룹 구분이 필요함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 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(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고객마스터의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고객그룹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”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필드로 구분하여 관리함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1.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초기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Data Migration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은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Excel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정리하여 시스템 별 자체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   Up-Load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실시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2.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대표고객은 자동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Interface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 실시한다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 (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신규 매장</a:t>
            </a: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생성시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SD1.1.3 </a:t>
            </a:r>
            <a:r>
              <a:rPr lang="ko-KR" altLang="en-US" dirty="0" smtClean="0"/>
              <a:t>기초 여신마스터 전송</a:t>
            </a:r>
            <a:endParaRPr lang="ko-KR" altLang="en-US" dirty="0" smtClean="0"/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021095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06431"/>
                <a:gridCol w="1089537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기초 여신마스터 전송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370437"/>
              </p:ext>
            </p:extLst>
          </p:nvPr>
        </p:nvGraphicFramePr>
        <p:xfrm>
          <a:off x="266700" y="1421348"/>
          <a:ext cx="9366026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1690"/>
                <a:gridCol w="3024336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 담당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SD1.1.3 </a:t>
            </a:r>
            <a:r>
              <a:rPr lang="ko-KR" altLang="en-US" dirty="0"/>
              <a:t>기초 여신마스터 전송</a:t>
            </a:r>
            <a:endParaRPr lang="ko-KR" altLang="en-US" dirty="0" smtClean="0"/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sp>
        <p:nvSpPr>
          <p:cNvPr id="38" name="AutoShape 68"/>
          <p:cNvSpPr>
            <a:spLocks noChangeArrowheads="1"/>
          </p:cNvSpPr>
          <p:nvPr/>
        </p:nvSpPr>
        <p:spPr bwMode="auto">
          <a:xfrm rot="16200000">
            <a:off x="1495575" y="1814699"/>
            <a:ext cx="4318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신규 매장 </a:t>
            </a:r>
            <a:r>
              <a:rPr kumimoji="0" lang="ko-KR" altLang="en-US" sz="900" dirty="0" smtClean="0">
                <a:solidFill>
                  <a:schemeClr val="tx1"/>
                </a:solidFill>
              </a:rPr>
              <a:t>개설</a:t>
            </a:r>
            <a:endParaRPr kumimoji="0" lang="en-US" altLang="ko-KR" sz="9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900" dirty="0" smtClean="0">
                <a:solidFill>
                  <a:schemeClr val="tx1"/>
                </a:solidFill>
              </a:rPr>
              <a:t>(</a:t>
            </a:r>
            <a:r>
              <a:rPr kumimoji="0" lang="ko-KR" altLang="en-US" sz="900" dirty="0" smtClean="0">
                <a:solidFill>
                  <a:schemeClr val="tx1"/>
                </a:solidFill>
              </a:rPr>
              <a:t>가맹점</a:t>
            </a:r>
            <a:r>
              <a:rPr kumimoji="0" lang="en-US" altLang="ko-KR" sz="900" dirty="0" smtClean="0">
                <a:solidFill>
                  <a:schemeClr val="tx1"/>
                </a:solidFill>
              </a:rPr>
              <a:t>)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cxnSp>
        <p:nvCxnSpPr>
          <p:cNvPr id="54" name="AutoShape 73"/>
          <p:cNvCxnSpPr>
            <a:cxnSpLocks noChangeShapeType="1"/>
          </p:cNvCxnSpPr>
          <p:nvPr/>
        </p:nvCxnSpPr>
        <p:spPr bwMode="auto">
          <a:xfrm>
            <a:off x="1663404" y="2772361"/>
            <a:ext cx="0" cy="278681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AutoShape 73"/>
          <p:cNvCxnSpPr>
            <a:cxnSpLocks noChangeShapeType="1"/>
          </p:cNvCxnSpPr>
          <p:nvPr/>
        </p:nvCxnSpPr>
        <p:spPr bwMode="auto">
          <a:xfrm flipH="1">
            <a:off x="1663104" y="3567538"/>
            <a:ext cx="300" cy="339851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Rectangle 71"/>
          <p:cNvSpPr>
            <a:spLocks noChangeArrowheads="1"/>
          </p:cNvSpPr>
          <p:nvPr/>
        </p:nvSpPr>
        <p:spPr bwMode="auto">
          <a:xfrm>
            <a:off x="1015404" y="3932251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900" dirty="0" smtClean="0">
                <a:solidFill>
                  <a:schemeClr val="tx1"/>
                </a:solidFill>
              </a:rPr>
              <a:t>BP</a:t>
            </a:r>
            <a:r>
              <a:rPr kumimoji="0" lang="ko-KR" altLang="en-US" sz="900" dirty="0" smtClean="0">
                <a:solidFill>
                  <a:schemeClr val="tx1"/>
                </a:solidFill>
              </a:rPr>
              <a:t>거래처생성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59" name="AutoShape 65"/>
          <p:cNvSpPr>
            <a:spLocks noChangeArrowheads="1"/>
          </p:cNvSpPr>
          <p:nvPr/>
        </p:nvSpPr>
        <p:spPr bwMode="auto">
          <a:xfrm>
            <a:off x="1063775" y="3145607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매장세부 항목정의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741081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기초 여신마스터 전송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AutoShape 48"/>
          <p:cNvSpPr>
            <a:spLocks noChangeArrowheads="1"/>
          </p:cNvSpPr>
          <p:nvPr/>
        </p:nvSpPr>
        <p:spPr bwMode="auto">
          <a:xfrm>
            <a:off x="3728814" y="2246459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여신한도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부여대상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25" name="AutoShape 66"/>
          <p:cNvSpPr>
            <a:spLocks noChangeArrowheads="1"/>
          </p:cNvSpPr>
          <p:nvPr/>
        </p:nvSpPr>
        <p:spPr bwMode="auto">
          <a:xfrm>
            <a:off x="1064518" y="4766739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SAP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고객마스터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26" name="AutoShape 73"/>
          <p:cNvCxnSpPr>
            <a:cxnSpLocks noChangeShapeType="1"/>
          </p:cNvCxnSpPr>
          <p:nvPr/>
        </p:nvCxnSpPr>
        <p:spPr bwMode="auto">
          <a:xfrm flipH="1">
            <a:off x="1663104" y="4362586"/>
            <a:ext cx="300" cy="339851"/>
          </a:xfrm>
          <a:prstGeom prst="straightConnector1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71"/>
          <p:cNvSpPr>
            <a:spLocks noChangeArrowheads="1"/>
          </p:cNvSpPr>
          <p:nvPr/>
        </p:nvSpPr>
        <p:spPr bwMode="auto">
          <a:xfrm>
            <a:off x="3800222" y="3110555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기초여신 및 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변경 여신 산정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3800222" y="3953171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기초여신 반영 및</a:t>
            </a:r>
            <a:endParaRPr kumimoji="0" lang="en-US" altLang="ko-KR" sz="9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여신 한도 변경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3800222" y="4797192"/>
            <a:ext cx="12960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900" dirty="0" smtClean="0">
                <a:solidFill>
                  <a:schemeClr val="tx1"/>
                </a:solidFill>
              </a:rPr>
              <a:t>고객 여신 한도 전송</a:t>
            </a:r>
            <a:endParaRPr kumimoji="0"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7544494" y="2708920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고객별 여신한도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반영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7544494" y="3551536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여신 통제 여부 결정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7544494" y="4395557"/>
            <a:ext cx="12960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주문관리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" name="꺾인 연결선 3"/>
          <p:cNvCxnSpPr>
            <a:stCxn id="25" idx="4"/>
            <a:endCxn id="24" idx="1"/>
          </p:cNvCxnSpPr>
          <p:nvPr/>
        </p:nvCxnSpPr>
        <p:spPr bwMode="auto">
          <a:xfrm flipV="1">
            <a:off x="2359918" y="2426459"/>
            <a:ext cx="1368896" cy="2520280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직선 화살표 연결선 6"/>
          <p:cNvCxnSpPr>
            <a:stCxn id="24" idx="2"/>
          </p:cNvCxnSpPr>
          <p:nvPr/>
        </p:nvCxnSpPr>
        <p:spPr bwMode="auto">
          <a:xfrm flipH="1">
            <a:off x="4376142" y="2606459"/>
            <a:ext cx="372" cy="44458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직선 화살표 연결선 38"/>
          <p:cNvCxnSpPr/>
          <p:nvPr/>
        </p:nvCxnSpPr>
        <p:spPr bwMode="auto">
          <a:xfrm flipH="1">
            <a:off x="4376142" y="3458060"/>
            <a:ext cx="372" cy="44458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직선 화살표 연결선 39"/>
          <p:cNvCxnSpPr/>
          <p:nvPr/>
        </p:nvCxnSpPr>
        <p:spPr bwMode="auto">
          <a:xfrm flipH="1">
            <a:off x="4376142" y="4370328"/>
            <a:ext cx="372" cy="44458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꺾인 연결선 8"/>
          <p:cNvCxnSpPr>
            <a:stCxn id="30" idx="3"/>
            <a:endCxn id="31" idx="1"/>
          </p:cNvCxnSpPr>
          <p:nvPr/>
        </p:nvCxnSpPr>
        <p:spPr bwMode="auto">
          <a:xfrm flipV="1">
            <a:off x="5096222" y="2888920"/>
            <a:ext cx="2448272" cy="2088272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직선 화살표 연결선 41"/>
          <p:cNvCxnSpPr/>
          <p:nvPr/>
        </p:nvCxnSpPr>
        <p:spPr bwMode="auto">
          <a:xfrm flipH="1">
            <a:off x="8160835" y="3056425"/>
            <a:ext cx="372" cy="44458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직선 화살표 연결선 42"/>
          <p:cNvCxnSpPr/>
          <p:nvPr/>
        </p:nvCxnSpPr>
        <p:spPr bwMode="auto">
          <a:xfrm flipH="1">
            <a:off x="8160835" y="3969800"/>
            <a:ext cx="372" cy="44458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 Box 151"/>
          <p:cNvSpPr txBox="1">
            <a:spLocks noChangeArrowheads="1"/>
          </p:cNvSpPr>
          <p:nvPr/>
        </p:nvSpPr>
        <p:spPr bwMode="auto">
          <a:xfrm>
            <a:off x="4580508" y="289833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SD1.1.3-1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5" name="Text Box 151"/>
          <p:cNvSpPr txBox="1">
            <a:spLocks noChangeArrowheads="1"/>
          </p:cNvSpPr>
          <p:nvPr/>
        </p:nvSpPr>
        <p:spPr bwMode="auto">
          <a:xfrm>
            <a:off x="4580508" y="374985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SD1.1.3-2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6" name="Text Box 151"/>
          <p:cNvSpPr txBox="1">
            <a:spLocks noChangeArrowheads="1"/>
          </p:cNvSpPr>
          <p:nvPr/>
        </p:nvSpPr>
        <p:spPr bwMode="auto">
          <a:xfrm>
            <a:off x="4580508" y="457169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SD1.1.3-3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7" name="Text Box 151"/>
          <p:cNvSpPr txBox="1">
            <a:spLocks noChangeArrowheads="1"/>
          </p:cNvSpPr>
          <p:nvPr/>
        </p:nvSpPr>
        <p:spPr bwMode="auto">
          <a:xfrm>
            <a:off x="8337080" y="332263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SD1.1.3-4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67630" y="3692801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>
                <a:solidFill>
                  <a:srgbClr val="FF0000"/>
                </a:solidFill>
              </a:rPr>
              <a:t>본사개발프로</a:t>
            </a:r>
            <a:endParaRPr lang="en-US" altLang="ko-KR" sz="1000" dirty="0" smtClean="0">
              <a:solidFill>
                <a:srgbClr val="FF0000"/>
              </a:solidFill>
            </a:endParaRPr>
          </a:p>
          <a:p>
            <a:r>
              <a:rPr lang="ko-KR" altLang="en-US" sz="1000" dirty="0" smtClean="0">
                <a:solidFill>
                  <a:srgbClr val="FF0000"/>
                </a:solidFill>
              </a:rPr>
              <a:t>그램 사용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2246" y="4702437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I/F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967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SD1.1.3 </a:t>
            </a:r>
            <a:r>
              <a:rPr lang="ko-KR" altLang="en-US" dirty="0"/>
              <a:t>기초 여신마스터 전송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99284"/>
              </p:ext>
            </p:extLst>
          </p:nvPr>
        </p:nvGraphicFramePr>
        <p:xfrm>
          <a:off x="271462" y="1796827"/>
          <a:ext cx="9361487" cy="3558121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SD1.1.3-1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ctr"/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기초여신 및 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변경 여신 산정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유한양행 본사 여신 기준에 따라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순수 신용 고객 과  담보 여신 고객으로 나눈다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담보물건을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 담보현황 내역을 입력하고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순수 신용은 영업담당이 판단하여 수작업 입력한다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SD1.1.3-2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ctr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기초여신 반영 및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여신 한도 변경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담보한도를 입력하면 자동으로 담보고객은 기초여신이 집계된다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기초여신고객이 등록된 뒤에라도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필요시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여신한도금액을 변경한다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본사 프로그램 활용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SD1.1.3-3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</a:rPr>
                        <a:t>고객 여신 한도 전송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기초 여신한도 또는 변경된 여신한도를 바탕으로 하여  가맹점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고객별 여신한도를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Selection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 다음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전송처리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I/F 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SD1.1.3-4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여신 통제 여부 결정</a:t>
                      </a: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자체 내에서 여신 한도를 전송 받은 후 여신 한도를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고객별로 갱신을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여신한도에 상관없이 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시스템은 여신통제를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할것인지를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POS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시스템내에서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관리 한다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시스템내의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자체 기능 처리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324152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기초 여신마스터 전송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SD1.1.3 </a:t>
            </a:r>
            <a:r>
              <a:rPr lang="ko-KR" altLang="en-US" dirty="0"/>
              <a:t>기초 여신마스터 전송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r>
              <a:rPr kumimoji="0" lang="ko-KR" altLang="en-US" sz="1000" b="0" dirty="0" smtClean="0">
                <a:solidFill>
                  <a:schemeClr val="tx1"/>
                </a:solidFill>
              </a:rPr>
              <a:t>여신 정책은 본사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(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유한양행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의 기준에 의해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순수신용한도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  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담보여신 고객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으로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구분하여 처리 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r>
              <a:rPr kumimoji="0" lang="ko-KR" altLang="en-US" sz="1000" b="0" dirty="0" smtClean="0">
                <a:solidFill>
                  <a:schemeClr val="tx1"/>
                </a:solidFill>
              </a:rPr>
              <a:t>담보고객 한도는 본사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(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유한양행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프로젝트 팀에서 만든  담보종류별 등록 프로그램을 사용하여 담보종류별 한도 금액을 입력 관리 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r>
              <a:rPr kumimoji="0" lang="ko-KR" altLang="en-US" sz="1000" b="0" dirty="0" smtClean="0">
                <a:solidFill>
                  <a:schemeClr val="tx1"/>
                </a:solidFill>
              </a:rPr>
              <a:t>순수신용 고객은  본사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(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유한양행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프로젝트 팀에서 만든 순수 신용등록 프로그램을 사용하여  고객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(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가맹점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순수 신용한도를 입력 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가맹점 여신 통제 여부는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POS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시스템내의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가맹점 관리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“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부분의   여신 통제 구분 기능을 사용하여   관리 한다</a:t>
            </a:r>
            <a:endParaRPr kumimoji="0" lang="en-US" altLang="ko-KR" sz="1000" b="0" dirty="0">
              <a:solidFill>
                <a:schemeClr val="tx1"/>
              </a:solidFill>
            </a:endParaRP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0353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기준정보관리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기초 여신마스터 전송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 BP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마스터관리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19273</TotalTime>
  <Words>597</Words>
  <Application>Microsoft Office PowerPoint</Application>
  <PresentationFormat>사용자 지정</PresentationFormat>
  <Paragraphs>204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SD1.1.3 기초 여신마스터 전송</vt:lpstr>
      <vt:lpstr>SD1.1.3 기초 여신마스터 전송</vt:lpstr>
      <vt:lpstr>SD1.1.3 기초 여신마스터 전송</vt:lpstr>
      <vt:lpstr>SD1.1.3 기초 여신마스터 전송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936</cp:revision>
  <cp:lastPrinted>2001-03-14T06:43:19Z</cp:lastPrinted>
  <dcterms:created xsi:type="dcterms:W3CDTF">2000-09-28T11:17:09Z</dcterms:created>
  <dcterms:modified xsi:type="dcterms:W3CDTF">2018-04-18T08:32:00Z</dcterms:modified>
</cp:coreProperties>
</file>