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72" r:id="rId2"/>
    <p:sldId id="634" r:id="rId3"/>
    <p:sldId id="635" r:id="rId4"/>
    <p:sldId id="567" r:id="rId5"/>
    <p:sldId id="627" r:id="rId6"/>
    <p:sldId id="630" r:id="rId7"/>
    <p:sldId id="626" r:id="rId8"/>
    <p:sldId id="629" r:id="rId9"/>
    <p:sldId id="632" r:id="rId10"/>
    <p:sldId id="633" r:id="rId11"/>
    <p:sldId id="631" r:id="rId12"/>
    <p:sldId id="566" r:id="rId13"/>
  </p:sldIdLst>
  <p:sldSz cx="9904413" cy="6858000"/>
  <p:notesSz cx="6662738" cy="9832975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6pPr>
    <a:lvl7pPr marL="27432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7pPr>
    <a:lvl8pPr marL="32004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8pPr>
    <a:lvl9pPr marL="3657600" algn="l" defTabSz="914400" rtl="0" eaLnBrk="1" latinLnBrk="1" hangingPunct="1">
      <a:defRPr kumimoji="1" sz="1200" b="1" kern="1200">
        <a:solidFill>
          <a:schemeClr val="tx1"/>
        </a:solidFill>
        <a:latin typeface="Arial" charset="0"/>
        <a:ea typeface="돋움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6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158">
          <p15:clr>
            <a:srgbClr val="A4A3A4"/>
          </p15:clr>
        </p15:guide>
        <p15:guide id="4" orient="horz" pos="3294">
          <p15:clr>
            <a:srgbClr val="A4A3A4"/>
          </p15:clr>
        </p15:guide>
        <p15:guide id="5" pos="398">
          <p15:clr>
            <a:srgbClr val="A4A3A4"/>
          </p15:clr>
        </p15:guide>
        <p15:guide id="6" pos="5569">
          <p15:clr>
            <a:srgbClr val="A4A3A4"/>
          </p15:clr>
        </p15:guide>
        <p15:guide id="7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6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7793"/>
    <a:srgbClr val="93E3FF"/>
    <a:srgbClr val="E57725"/>
    <a:srgbClr val="CCCCFF"/>
    <a:srgbClr val="DDDDDD"/>
    <a:srgbClr val="C0C0C0"/>
    <a:srgbClr val="2D86A5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52" autoAdjust="0"/>
    <p:restoredTop sz="99652" autoAdjust="0"/>
  </p:normalViewPr>
  <p:slideViewPr>
    <p:cSldViewPr>
      <p:cViewPr varScale="1">
        <p:scale>
          <a:sx n="111" d="100"/>
          <a:sy n="111" d="100"/>
        </p:scale>
        <p:origin x="1320" y="96"/>
      </p:cViewPr>
      <p:guideLst>
        <p:guide orient="horz" pos="4065"/>
        <p:guide orient="horz" pos="2160"/>
        <p:guide orient="horz" pos="3158"/>
        <p:guide orient="horz" pos="3294"/>
        <p:guide pos="398"/>
        <p:guide pos="5569"/>
        <p:guide pos="3120"/>
      </p:guideLst>
    </p:cSldViewPr>
  </p:slideViewPr>
  <p:outlineViewPr>
    <p:cViewPr>
      <p:scale>
        <a:sx n="33" d="100"/>
        <a:sy n="33" d="100"/>
      </p:scale>
      <p:origin x="210" y="1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3408" y="-90"/>
      </p:cViewPr>
      <p:guideLst>
        <p:guide orient="horz" pos="3096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t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l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3" tIns="45607" rIns="91213" bIns="45607" numCol="1" anchor="b" anchorCtr="0" compatLnSpc="1">
            <a:prstTxWarp prst="textNoShape">
              <a:avLst/>
            </a:prstTxWarp>
          </a:bodyPr>
          <a:lstStyle>
            <a:lvl1pPr algn="r" defTabSz="912813">
              <a:lnSpc>
                <a:spcPct val="100000"/>
              </a:lnSpc>
              <a:defRPr sz="1100"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7125140D-058F-4DAF-9564-FAF9FFABD8E1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880464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6600"/>
            <a:ext cx="5322888" cy="36877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397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7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b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FFB1769C-2F4C-4C37-9CD1-A32752D2A82A}" type="slidenum">
              <a:rPr lang="en-US" altLang="ko-KR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0990648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69925" y="736600"/>
            <a:ext cx="5322888" cy="3687763"/>
          </a:xfrm>
          <a:ln/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93E76A-C7E5-494F-A034-D4AA102AE2E6}" type="slidenum">
              <a:rPr lang="en-US" altLang="ko-KR" smtClean="0"/>
              <a:pPr/>
              <a:t>11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75419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0791" y="765194"/>
            <a:ext cx="9125473" cy="1552733"/>
          </a:xfrm>
        </p:spPr>
        <p:txBody>
          <a:bodyPr/>
          <a:lstStyle>
            <a:lvl1pPr marL="0" indent="0">
              <a:buNone/>
              <a:defRPr sz="1300">
                <a:latin typeface="맑은 고딕" pitchFamily="50" charset="-127"/>
              </a:defRPr>
            </a:lvl1pPr>
            <a:lvl2pPr>
              <a:buNone/>
              <a:defRPr sz="1300">
                <a:latin typeface="맑은 고딕" pitchFamily="50" charset="-127"/>
                <a:ea typeface="맑은 고딕" pitchFamily="50" charset="-127"/>
              </a:defRPr>
            </a:lvl2pPr>
            <a:lvl3pPr>
              <a:buNone/>
              <a:defRPr sz="1300">
                <a:latin typeface="맑은 고딕" pitchFamily="50" charset="-127"/>
                <a:ea typeface="맑은 고딕" pitchFamily="50" charset="-127"/>
              </a:defRPr>
            </a:lvl3pPr>
            <a:lvl4pPr>
              <a:buNone/>
              <a:defRPr sz="1300">
                <a:latin typeface="맑은 고딕" pitchFamily="50" charset="-127"/>
                <a:ea typeface="맑은 고딕" pitchFamily="50" charset="-127"/>
              </a:defRPr>
            </a:lvl4pPr>
            <a:lvl5pPr>
              <a:buNone/>
              <a:defRPr sz="1300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6347" y="857232"/>
            <a:ext cx="369332" cy="9286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ko-KR" altLang="en-US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765175"/>
            <a:ext cx="91249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4697415" y="6626230"/>
            <a:ext cx="511679" cy="2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- P</a:t>
            </a:r>
            <a:fld id="{05FDF7DF-D36E-46CC-9165-8D1E595FCB6E}" type="slidenum">
              <a:rPr lang="en-US" altLang="ko-KR" sz="700" b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pPr>
                <a:lnSpc>
                  <a:spcPct val="130000"/>
                </a:lnSpc>
                <a:defRPr/>
              </a:pPr>
              <a:t>‹#›</a:t>
            </a:fld>
            <a:r>
              <a:rPr lang="en-US" altLang="ko-KR" sz="700" b="0" dirty="0">
                <a:solidFill>
                  <a:srgbClr val="969696"/>
                </a:solidFill>
                <a:latin typeface="Lucida Sans Unicode" pitchFamily="34" charset="0"/>
                <a:ea typeface="맑은 고딕" pitchFamily="50" charset="-127"/>
              </a:rPr>
              <a:t> -</a:t>
            </a:r>
          </a:p>
        </p:txBody>
      </p:sp>
      <p:cxnSp>
        <p:nvCxnSpPr>
          <p:cNvPr id="7" name="직선 연결선 6"/>
          <p:cNvCxnSpPr/>
          <p:nvPr userDrawn="1"/>
        </p:nvCxnSpPr>
        <p:spPr bwMode="auto">
          <a:xfrm>
            <a:off x="0" y="357166"/>
            <a:ext cx="9904413" cy="1588"/>
          </a:xfrm>
          <a:prstGeom prst="line">
            <a:avLst/>
          </a:prstGeom>
          <a:noFill/>
          <a:ln w="19050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</p:cxn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71414"/>
            <a:ext cx="9540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>
    <p:split orient="vert"/>
  </p:transition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1000" b="1" baseline="0">
          <a:solidFill>
            <a:schemeClr val="tx1"/>
          </a:solidFill>
          <a:latin typeface="맑은 고딕" pitchFamily="50" charset="-127"/>
          <a:ea typeface="맑은 고딕" pitchFamily="50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1600" b="1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bg1"/>
          </a:solidFill>
          <a:latin typeface="Arial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defRPr kumimoji="1" lang="ko-KR" altLang="en-US" sz="1300" b="1" dirty="0">
          <a:solidFill>
            <a:srgbClr val="11111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19150" indent="-28575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2pPr>
      <a:lvl3pPr marL="1227138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•"/>
        <a:defRPr kumimoji="1" sz="1400" b="1">
          <a:solidFill>
            <a:srgbClr val="111111"/>
          </a:solidFill>
          <a:latin typeface="+mn-lt"/>
          <a:ea typeface="+mn-ea"/>
        </a:defRPr>
      </a:lvl3pPr>
      <a:lvl4pPr marL="1635125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–"/>
        <a:defRPr kumimoji="1" sz="1400" b="1">
          <a:solidFill>
            <a:srgbClr val="11111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lnSpc>
          <a:spcPct val="130000"/>
        </a:lnSpc>
        <a:spcBef>
          <a:spcPct val="20000"/>
        </a:spcBef>
        <a:spcAft>
          <a:spcPct val="0"/>
        </a:spcAft>
        <a:buChar char="»"/>
        <a:defRPr kumimoji="1" sz="1400" b="1">
          <a:solidFill>
            <a:srgbClr val="111111"/>
          </a:solidFill>
          <a:latin typeface="+mn-lt"/>
          <a:ea typeface="+mn-ea"/>
        </a:defRPr>
      </a:lvl5pPr>
      <a:lvl6pPr marL="25146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6pPr>
      <a:lvl7pPr marL="29718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7pPr>
      <a:lvl8pPr marL="34290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8pPr>
      <a:lvl9pPr marL="3886200" indent="-228600" algn="l" rtl="0" fontAlgn="base" latinLnBrk="1">
        <a:lnSpc>
          <a:spcPct val="130000"/>
        </a:lnSpc>
        <a:spcBef>
          <a:spcPct val="20000"/>
        </a:spcBef>
        <a:spcAft>
          <a:spcPct val="0"/>
        </a:spcAft>
        <a:defRPr kumimoji="1" sz="1400" b="1">
          <a:solidFill>
            <a:srgbClr val="11111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graphicFrame>
        <p:nvGraphicFramePr>
          <p:cNvPr id="16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43269"/>
              </p:ext>
            </p:extLst>
          </p:nvPr>
        </p:nvGraphicFramePr>
        <p:xfrm>
          <a:off x="1209675" y="3213100"/>
          <a:ext cx="7486650" cy="2019298"/>
        </p:xfrm>
        <a:graphic>
          <a:graphicData uri="http://schemas.openxmlformats.org/drawingml/2006/table">
            <a:tbl>
              <a:tblPr/>
              <a:tblGrid>
                <a:gridCol w="903888"/>
                <a:gridCol w="1122492"/>
                <a:gridCol w="4502778"/>
                <a:gridCol w="957492"/>
              </a:tblGrid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버전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변경 내용</a:t>
                      </a:r>
                      <a:endParaRPr kumimoji="1" lang="en-US" altLang="ko-KR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</a:tr>
              <a:tr h="3238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2018.1.16</a:t>
                      </a: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최초 작성</a:t>
                      </a: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김종태</a:t>
                      </a: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8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9040" marR="99040" marT="45717" marB="45717" anchor="ctr" horzOverflow="overflow">
                    <a:lnL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모서리가 둥근 직사각형 16"/>
          <p:cNvSpPr/>
          <p:nvPr/>
        </p:nvSpPr>
        <p:spPr bwMode="auto">
          <a:xfrm>
            <a:off x="1221645" y="2924944"/>
            <a:ext cx="1368155" cy="216024"/>
          </a:xfrm>
          <a:prstGeom prst="roundRect">
            <a:avLst/>
          </a:prstGeom>
          <a:gradFill flip="none" rotWithShape="1">
            <a:gsLst>
              <a:gs pos="0">
                <a:srgbClr val="1F497D">
                  <a:lumMod val="20000"/>
                  <a:lumOff val="80000"/>
                </a:srgbClr>
              </a:gs>
              <a:gs pos="0">
                <a:srgbClr val="90BAE8"/>
              </a:gs>
              <a:gs pos="70000">
                <a:srgbClr val="1973BD">
                  <a:alpha val="82000"/>
                </a:srgbClr>
              </a:gs>
            </a:gsLst>
            <a:lin ang="2700000" scaled="1"/>
            <a:tileRect/>
          </a:gradFill>
          <a:ln w="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19050" h="6350" prst="coolSlant"/>
            <a:contourClr>
              <a:srgbClr val="969696"/>
            </a:contourClr>
          </a:sp3d>
        </p:spPr>
        <p:txBody>
          <a:bodyPr lIns="0" tIns="0" rIns="0" bIns="36000" anchor="ctr" anchorCtr="1">
            <a:sp3d/>
          </a:bodyPr>
          <a:lstStyle/>
          <a:p>
            <a:pPr marL="93663" indent="-93663" algn="ctr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kern="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맑은 고딕" pitchFamily="50" charset="-127"/>
                <a:ea typeface="맑은 고딕" pitchFamily="50" charset="-127"/>
              </a:rPr>
              <a:t>문서 개정 이력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919758" y="692696"/>
            <a:ext cx="8280920" cy="1152128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2600" dirty="0" smtClean="0">
                <a:solidFill>
                  <a:srgbClr val="FF0000"/>
                </a:solidFill>
                <a:latin typeface="Arial" pitchFamily="34" charset="0"/>
              </a:rPr>
              <a:t>Mall &amp; POS</a:t>
            </a:r>
            <a:r>
              <a:rPr lang="ko-KR" altLang="en-US" sz="2600" dirty="0" smtClean="0">
                <a:solidFill>
                  <a:srgbClr val="FF0000"/>
                </a:solidFill>
                <a:latin typeface="Arial" pitchFamily="34" charset="0"/>
              </a:rPr>
              <a:t>를 사용하는 대상의 </a:t>
            </a:r>
            <a:endParaRPr lang="en-US" altLang="ko-KR" sz="2600" dirty="0" smtClean="0">
              <a:solidFill>
                <a:srgbClr val="FF0000"/>
              </a:solidFill>
              <a:latin typeface="Arial" pitchFamily="34" charset="0"/>
            </a:endParaRPr>
          </a:p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돋움" pitchFamily="50" charset="-127"/>
              </a:rPr>
              <a:t> 마스터 생성 할 때 주의 할 사항 </a:t>
            </a:r>
            <a:endParaRPr kumimoji="1" lang="en-US" altLang="ko-KR" sz="2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자재</a:t>
            </a: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마스터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4094" y="83671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주요  필드 </a:t>
            </a:r>
            <a:r>
              <a:rPr lang="en-US" altLang="ko-KR" dirty="0" smtClean="0"/>
              <a:t>Check </a:t>
            </a:r>
            <a:r>
              <a:rPr lang="ko-KR" altLang="en-US" dirty="0" smtClean="0"/>
              <a:t>항목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2743" t="7755" r="42730" b="22450"/>
          <a:stretch/>
        </p:blipFill>
        <p:spPr>
          <a:xfrm>
            <a:off x="415702" y="1916832"/>
            <a:ext cx="5400601" cy="388843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 bwMode="auto">
          <a:xfrm>
            <a:off x="6464374" y="1556792"/>
            <a:ext cx="3096344" cy="1944216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 smtClean="0">
                <a:latin typeface="Arial" pitchFamily="34" charset="0"/>
              </a:rPr>
              <a:t>물</a:t>
            </a:r>
            <a:r>
              <a:rPr lang="en-US" altLang="ko-KR" dirty="0" smtClean="0">
                <a:latin typeface="Arial" pitchFamily="34" charset="0"/>
              </a:rPr>
              <a:t>     </a:t>
            </a:r>
            <a:r>
              <a:rPr lang="ko-KR" altLang="en-US" dirty="0" smtClean="0">
                <a:latin typeface="Arial" pitchFamily="34" charset="0"/>
              </a:rPr>
              <a:t>건식 제품은  </a:t>
            </a:r>
            <a:r>
              <a:rPr lang="en-US" altLang="ko-KR" dirty="0">
                <a:latin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</a:rPr>
              <a:t>“1220” </a:t>
            </a:r>
            <a:r>
              <a:rPr lang="ko-KR" altLang="en-US" dirty="0" err="1" smtClean="0">
                <a:latin typeface="Arial" pitchFamily="34" charset="0"/>
              </a:rPr>
              <a:t>백암</a:t>
            </a:r>
            <a:r>
              <a:rPr lang="ko-KR" altLang="en-US" dirty="0" smtClean="0">
                <a:latin typeface="Arial" pitchFamily="34" charset="0"/>
              </a:rPr>
              <a:t> 물류</a:t>
            </a:r>
            <a:endParaRPr lang="en-US" altLang="ko-KR" dirty="0" smtClean="0"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>
                <a:latin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</a:rPr>
              <a:t>    </a:t>
            </a:r>
            <a:r>
              <a:rPr lang="ko-KR" altLang="en-US" dirty="0" smtClean="0">
                <a:latin typeface="Arial" pitchFamily="34" charset="0"/>
              </a:rPr>
              <a:t>신선 식품은   </a:t>
            </a:r>
            <a:r>
              <a:rPr lang="en-US" altLang="ko-KR" dirty="0" smtClean="0">
                <a:latin typeface="Arial" pitchFamily="34" charset="0"/>
              </a:rPr>
              <a:t>“1270” </a:t>
            </a:r>
            <a:r>
              <a:rPr lang="ko-KR" altLang="en-US" dirty="0" smtClean="0">
                <a:latin typeface="Arial" pitchFamily="34" charset="0"/>
              </a:rPr>
              <a:t>진천 신선물류</a:t>
            </a:r>
            <a:endParaRPr lang="en-US" altLang="ko-KR" dirty="0" smtClean="0"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>
                <a:latin typeface="Arial" pitchFamily="34" charset="0"/>
              </a:rPr>
              <a:t>※  </a:t>
            </a:r>
            <a:r>
              <a:rPr lang="ko-KR" altLang="en-US" dirty="0" smtClean="0">
                <a:latin typeface="Arial" pitchFamily="34" charset="0"/>
              </a:rPr>
              <a:t>이것이 잘못되어 있을 경우 </a:t>
            </a:r>
            <a:r>
              <a:rPr lang="en-US" altLang="ko-KR" dirty="0" smtClean="0">
                <a:latin typeface="Arial" pitchFamily="34" charset="0"/>
              </a:rPr>
              <a:t>“</a:t>
            </a:r>
            <a:r>
              <a:rPr lang="ko-KR" altLang="en-US" dirty="0" smtClean="0">
                <a:latin typeface="Arial" pitchFamily="34" charset="0"/>
              </a:rPr>
              <a:t>출하문서</a:t>
            </a:r>
            <a:r>
              <a:rPr lang="en-US" altLang="ko-KR" dirty="0" smtClean="0">
                <a:latin typeface="Arial" pitchFamily="34" charset="0"/>
              </a:rPr>
              <a:t>“</a:t>
            </a: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>
                <a:latin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</a:rPr>
              <a:t>    Error</a:t>
            </a:r>
            <a:r>
              <a:rPr lang="ko-KR" altLang="en-US" dirty="0" smtClean="0">
                <a:latin typeface="Arial" pitchFamily="34" charset="0"/>
              </a:rPr>
              <a:t>가 생김 </a:t>
            </a:r>
            <a:endParaRPr lang="en-US" altLang="ko-KR" dirty="0" smtClean="0"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ko-K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1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자재</a:t>
            </a: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마스터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4094" y="83671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주요  필드 </a:t>
            </a:r>
            <a:r>
              <a:rPr lang="en-US" altLang="ko-KR" dirty="0" smtClean="0"/>
              <a:t>Check </a:t>
            </a:r>
            <a:r>
              <a:rPr lang="ko-KR" altLang="en-US" dirty="0" smtClean="0"/>
              <a:t>항목 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89" t="8640" r="53635" b="20273"/>
          <a:stretch/>
        </p:blipFill>
        <p:spPr>
          <a:xfrm>
            <a:off x="487710" y="1556792"/>
            <a:ext cx="5400600" cy="396044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 bwMode="auto">
          <a:xfrm>
            <a:off x="6032326" y="2204864"/>
            <a:ext cx="3600400" cy="21602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 smtClean="0">
                <a:latin typeface="Arial" pitchFamily="34" charset="0"/>
              </a:rPr>
              <a:t>품목사업 그룹</a:t>
            </a:r>
            <a:endParaRPr lang="en-US" altLang="ko-KR" dirty="0" smtClean="0">
              <a:latin typeface="Arial" pitchFamily="34" charset="0"/>
            </a:endParaRPr>
          </a:p>
          <a:p>
            <a:pPr marL="228600" marR="0" indent="-22860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돋움" pitchFamily="50" charset="-127"/>
              </a:rPr>
              <a:t>품목그룹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  <a:p>
            <a:pPr marL="228600" marR="0" indent="-22860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 smtClean="0">
                <a:latin typeface="Arial" pitchFamily="34" charset="0"/>
              </a:rPr>
              <a:t>품목제어 그룹 </a:t>
            </a:r>
            <a:endParaRPr lang="en-US" altLang="ko-KR" dirty="0" smtClean="0"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>
                <a:latin typeface="Arial" pitchFamily="34" charset="0"/>
              </a:rPr>
              <a:t>F&amp;N </a:t>
            </a:r>
            <a:r>
              <a:rPr lang="ko-KR" altLang="en-US" dirty="0" smtClean="0">
                <a:latin typeface="Arial" pitchFamily="34" charset="0"/>
              </a:rPr>
              <a:t>사업에 해당 되는지 확인</a:t>
            </a:r>
            <a:endParaRPr lang="en-US" altLang="ko-KR" dirty="0" smtClean="0"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※ 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효능 분류  </a:t>
            </a:r>
            <a:endParaRPr lang="en-US" altLang="ko-KR" dirty="0" smtClean="0">
              <a:solidFill>
                <a:srgbClr val="FF0000"/>
              </a:solidFill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960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  :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센터 내 과세 운영제품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( </a:t>
            </a:r>
            <a:r>
              <a:rPr lang="ko-KR" altLang="en-US" dirty="0" err="1" smtClean="0">
                <a:solidFill>
                  <a:srgbClr val="FF0000"/>
                </a:solidFill>
                <a:latin typeface="Arial" pitchFamily="34" charset="0"/>
              </a:rPr>
              <a:t>백암출하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/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건식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961  :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센터  내 면세 운영제품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( </a:t>
            </a:r>
            <a:r>
              <a:rPr lang="ko-KR" altLang="en-US" dirty="0" err="1" smtClean="0">
                <a:solidFill>
                  <a:srgbClr val="FF0000"/>
                </a:solidFill>
                <a:latin typeface="Arial" pitchFamily="34" charset="0"/>
              </a:rPr>
              <a:t>백암출하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/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건식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962  :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센터  외 과세 운영제품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(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진천출하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/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신선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</a:rPr>
              <a:t>)</a:t>
            </a: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963  :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센터 외  면세 운영제품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(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진천출하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/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</a:rPr>
              <a:t>신선 </a:t>
            </a: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1" lang="en-US" altLang="ko-KR" sz="1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돋움" pitchFamily="50" charset="-127"/>
            </a:endParaRPr>
          </a:p>
          <a:p>
            <a:pPr marL="171450" marR="0" indent="-17145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à"/>
              <a:tabLst/>
            </a:pP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  <a:sym typeface="Wingdings" panose="05000000000000000000" pitchFamily="2" charset="2"/>
              </a:rPr>
              <a:t>효능 분류를 반드시 확인  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  <a:sym typeface="Wingdings" panose="05000000000000000000" pitchFamily="2" charset="2"/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  <a:sym typeface="Wingdings" panose="05000000000000000000" pitchFamily="2" charset="2"/>
              </a:rPr>
              <a:t>잘못 입력되면 </a:t>
            </a:r>
            <a:endParaRPr lang="en-US" altLang="ko-KR" dirty="0" smtClean="0">
              <a:solidFill>
                <a:srgbClr val="FF0000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dirty="0" smtClean="0">
                <a:solidFill>
                  <a:srgbClr val="FF0000"/>
                </a:solidFill>
                <a:latin typeface="Arial" pitchFamily="34" charset="0"/>
                <a:sym typeface="Wingdings" panose="05000000000000000000" pitchFamily="2" charset="2"/>
              </a:rPr>
              <a:t>    </a:t>
            </a:r>
            <a:r>
              <a:rPr lang="ko-KR" altLang="en-US" dirty="0" smtClean="0">
                <a:solidFill>
                  <a:srgbClr val="FF0000"/>
                </a:solidFill>
                <a:latin typeface="Arial" pitchFamily="34" charset="0"/>
                <a:sym typeface="Wingdings" panose="05000000000000000000" pitchFamily="2" charset="2"/>
              </a:rPr>
              <a:t>재고보충 및 가맹점 주문의 내역이  혼합되고</a:t>
            </a:r>
            <a:endParaRPr lang="en-US" altLang="ko-KR" dirty="0" smtClean="0">
              <a:solidFill>
                <a:srgbClr val="FF0000"/>
              </a:solidFill>
              <a:latin typeface="Arial" pitchFamily="34" charset="0"/>
              <a:sym typeface="Wingdings" panose="05000000000000000000" pitchFamily="2" charset="2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  <a:sym typeface="Wingdings" panose="05000000000000000000" pitchFamily="2" charset="2"/>
              </a:rPr>
              <a:t> </a:t>
            </a:r>
            <a:r>
              <a:rPr kumimoji="1" lang="en-US" altLang="ko-KR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  <a:sym typeface="Wingdings" panose="05000000000000000000" pitchFamily="2" charset="2"/>
              </a:rPr>
              <a:t>   </a:t>
            </a:r>
            <a:r>
              <a:rPr kumimoji="1" lang="ko-KR" altLang="en-US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돋움" pitchFamily="50" charset="-127"/>
                <a:sym typeface="Wingdings" panose="05000000000000000000" pitchFamily="2" charset="2"/>
              </a:rPr>
              <a:t>출하 혼선 및 매출 기표 처리 오류 발생</a:t>
            </a:r>
            <a:endParaRPr kumimoji="1" lang="en-US" altLang="ko-KR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703734" y="3501008"/>
            <a:ext cx="2160240" cy="36004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856537" y="3501008"/>
            <a:ext cx="2160240" cy="1800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2791966" y="2967917"/>
            <a:ext cx="2160240" cy="18002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17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198813" y="2781301"/>
            <a:ext cx="3611562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8000" tIns="0" rIns="1800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latin typeface="맑은 고딕" pitchFamily="50" charset="-127"/>
                <a:ea typeface="맑은 고딕" pitchFamily="50" charset="-127"/>
              </a:rPr>
              <a:t>End of material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6" name="직사각형 5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POS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Mall   System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사전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Check </a:t>
            </a: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726" y="1484784"/>
            <a:ext cx="84969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ko-KR" altLang="en-US" sz="1400" dirty="0" smtClean="0"/>
              <a:t>자재 마스터의 분류 체계의 </a:t>
            </a:r>
            <a:r>
              <a:rPr lang="en-US" altLang="ko-KR" sz="1400" dirty="0" smtClean="0"/>
              <a:t>Mall </a:t>
            </a:r>
            <a:r>
              <a:rPr lang="ko-KR" altLang="en-US" sz="1400" dirty="0" smtClean="0"/>
              <a:t>과 </a:t>
            </a:r>
            <a:r>
              <a:rPr lang="en-US" altLang="ko-KR" sz="1400" dirty="0" smtClean="0"/>
              <a:t>POS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( </a:t>
            </a:r>
            <a:r>
              <a:rPr lang="ko-KR" altLang="en-US" sz="1400" dirty="0" smtClean="0"/>
              <a:t>대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중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소 </a:t>
            </a:r>
            <a:r>
              <a:rPr lang="en-US" altLang="ko-KR" sz="1400" dirty="0" smtClean="0"/>
              <a:t>) </a:t>
            </a:r>
            <a:r>
              <a:rPr lang="ko-KR" altLang="en-US" sz="1400" dirty="0" smtClean="0"/>
              <a:t>분류의  사전 등록 여부   </a:t>
            </a:r>
            <a:r>
              <a:rPr lang="en-US" altLang="ko-KR" sz="1400" dirty="0" smtClean="0"/>
              <a:t>( </a:t>
            </a:r>
            <a:r>
              <a:rPr lang="ko-KR" altLang="en-US" sz="1400" dirty="0" smtClean="0"/>
              <a:t>자재마스터 전송 前 </a:t>
            </a:r>
            <a:r>
              <a:rPr lang="en-US" altLang="ko-KR" sz="1400" dirty="0" smtClean="0"/>
              <a:t>)</a:t>
            </a:r>
          </a:p>
          <a:p>
            <a:pPr marL="228600" indent="-228600">
              <a:buAutoNum type="arabicPeriod"/>
            </a:pPr>
            <a:endParaRPr lang="en-US" altLang="ko-KR" dirty="0"/>
          </a:p>
          <a:p>
            <a:pPr marL="228600" indent="-228600">
              <a:buAutoNum type="arabicPeriod"/>
            </a:pPr>
            <a:r>
              <a:rPr lang="en-US" altLang="ko-KR" sz="1400" dirty="0" smtClean="0"/>
              <a:t>Mall </a:t>
            </a:r>
            <a:r>
              <a:rPr lang="ko-KR" altLang="en-US" sz="1400" dirty="0" smtClean="0"/>
              <a:t>과 </a:t>
            </a:r>
            <a:r>
              <a:rPr lang="en-US" altLang="ko-KR" sz="1400" dirty="0" smtClean="0"/>
              <a:t>POS</a:t>
            </a:r>
            <a:r>
              <a:rPr lang="ko-KR" altLang="en-US" sz="1400" dirty="0" smtClean="0"/>
              <a:t>에 판가 마스터 전송을 할 때   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판가마스터의 유효기간은 반드시   전송일자 보다 선행 되어 있어야 한다</a:t>
            </a:r>
            <a:endParaRPr lang="en-US" altLang="ko-KR" sz="1400" dirty="0" smtClean="0"/>
          </a:p>
          <a:p>
            <a:pPr marL="228600" indent="-228600">
              <a:buAutoNum type="arabicPeriod"/>
            </a:pPr>
            <a:endParaRPr lang="en-US" altLang="ko-KR" dirty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(  EX :  </a:t>
            </a:r>
            <a:r>
              <a:rPr lang="ko-KR" altLang="en-US" dirty="0" smtClean="0"/>
              <a:t>가격 효력 발생일  </a:t>
            </a:r>
            <a:r>
              <a:rPr lang="en-US" altLang="ko-KR" dirty="0" smtClean="0"/>
              <a:t>:  20180301  </a:t>
            </a:r>
            <a:r>
              <a:rPr lang="ko-KR" altLang="en-US" dirty="0" smtClean="0"/>
              <a:t>인데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전송을 </a:t>
            </a:r>
            <a:r>
              <a:rPr lang="en-US" altLang="ko-KR" dirty="0" smtClean="0"/>
              <a:t>20180309 </a:t>
            </a:r>
            <a:r>
              <a:rPr lang="ko-KR" altLang="en-US" dirty="0" smtClean="0"/>
              <a:t>일 전송 처리 한다면  </a:t>
            </a:r>
            <a:r>
              <a:rPr lang="en-US" altLang="ko-KR" dirty="0" smtClean="0"/>
              <a:t>Error 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  </a:t>
            </a:r>
            <a:r>
              <a:rPr lang="en-US" altLang="ko-KR" dirty="0" smtClean="0">
                <a:sym typeface="Wingdings" panose="05000000000000000000" pitchFamily="2" charset="2"/>
              </a:rPr>
              <a:t> POS </a:t>
            </a:r>
            <a:r>
              <a:rPr lang="ko-KR" altLang="en-US" dirty="0" smtClean="0">
                <a:sym typeface="Wingdings" panose="05000000000000000000" pitchFamily="2" charset="2"/>
              </a:rPr>
              <a:t>와 </a:t>
            </a:r>
            <a:r>
              <a:rPr lang="en-US" altLang="ko-KR" dirty="0" smtClean="0">
                <a:sym typeface="Wingdings" panose="05000000000000000000" pitchFamily="2" charset="2"/>
              </a:rPr>
              <a:t>Mall</a:t>
            </a:r>
            <a:r>
              <a:rPr lang="ko-KR" altLang="en-US" dirty="0" smtClean="0">
                <a:sym typeface="Wingdings" panose="05000000000000000000" pitchFamily="2" charset="2"/>
              </a:rPr>
              <a:t>에서  과거 소급이 안되고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판가 반영 자체도 </a:t>
            </a:r>
            <a:r>
              <a:rPr lang="en-US" altLang="ko-KR" dirty="0" smtClean="0">
                <a:sym typeface="Wingdings" panose="05000000000000000000" pitchFamily="2" charset="2"/>
              </a:rPr>
              <a:t>Up-date </a:t>
            </a:r>
            <a:r>
              <a:rPr lang="ko-KR" altLang="en-US" dirty="0" smtClean="0">
                <a:sym typeface="Wingdings" panose="05000000000000000000" pitchFamily="2" charset="2"/>
              </a:rPr>
              <a:t>안됨 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※  “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판가 전송을 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20180307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일 날 전송하고자 할 경우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, 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판가 마스터에서  대리점가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/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소비자가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 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의 유효기간을  최소  </a:t>
            </a:r>
            <a:endParaRPr lang="en-US" altLang="ko-K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            20180307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일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이후로 적용처리 하여야 함</a:t>
            </a:r>
            <a:endParaRPr lang="en-US" altLang="ko-K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342900" indent="-342900">
              <a:buAutoNum type="arabicPeriod" startAt="3"/>
            </a:pPr>
            <a:r>
              <a:rPr lang="ko-KR" altLang="en-US" sz="1400" dirty="0" smtClean="0">
                <a:sym typeface="Wingdings" panose="05000000000000000000" pitchFamily="2" charset="2"/>
              </a:rPr>
              <a:t>직영점을 신규 개설 때  </a:t>
            </a:r>
            <a:r>
              <a:rPr lang="en-US" altLang="ko-KR" sz="1400" dirty="0" smtClean="0">
                <a:sym typeface="Wingdings" panose="05000000000000000000" pitchFamily="2" charset="2"/>
              </a:rPr>
              <a:t>F&amp;N </a:t>
            </a:r>
            <a:r>
              <a:rPr lang="ko-KR" altLang="en-US" sz="1400" dirty="0" err="1" smtClean="0">
                <a:sym typeface="Wingdings" panose="05000000000000000000" pitchFamily="2" charset="2"/>
              </a:rPr>
              <a:t>영업팀이</a:t>
            </a:r>
            <a:r>
              <a:rPr lang="ko-KR" altLang="en-US" sz="1400" dirty="0" smtClean="0">
                <a:sym typeface="Wingdings" panose="05000000000000000000" pitchFamily="2" charset="2"/>
              </a:rPr>
              <a:t>  고객코드를 생성 후  </a:t>
            </a:r>
            <a:r>
              <a:rPr lang="en-US" altLang="ko-KR" sz="1400" dirty="0" smtClean="0">
                <a:sym typeface="Wingdings" panose="05000000000000000000" pitchFamily="2" charset="2"/>
              </a:rPr>
              <a:t>“ ERP </a:t>
            </a:r>
            <a:r>
              <a:rPr lang="ko-KR" altLang="en-US" sz="1400" dirty="0" err="1" smtClean="0">
                <a:sym typeface="Wingdings" panose="05000000000000000000" pitchFamily="2" charset="2"/>
              </a:rPr>
              <a:t>운영팀</a:t>
            </a:r>
            <a:r>
              <a:rPr lang="en-US" altLang="ko-KR" sz="1400" dirty="0" smtClean="0">
                <a:sym typeface="Wingdings" panose="05000000000000000000" pitchFamily="2" charset="2"/>
              </a:rPr>
              <a:t>” </a:t>
            </a:r>
            <a:r>
              <a:rPr lang="ko-KR" altLang="en-US" sz="1400" dirty="0">
                <a:sym typeface="Wingdings" panose="05000000000000000000" pitchFamily="2" charset="2"/>
              </a:rPr>
              <a:t> </a:t>
            </a:r>
            <a:r>
              <a:rPr lang="ko-KR" altLang="en-US" sz="1400" dirty="0" smtClean="0">
                <a:sym typeface="Wingdings" panose="05000000000000000000" pitchFamily="2" charset="2"/>
              </a:rPr>
              <a:t>저장위치를 신규 생성 요청</a:t>
            </a:r>
            <a:endParaRPr lang="en-US" altLang="ko-KR" sz="1400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 startAt="3"/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marL="342900" indent="-342900">
              <a:buAutoNum type="arabicPeriod" startAt="3"/>
            </a:pPr>
            <a:endParaRPr lang="en-US" altLang="ko-KR" sz="1400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 startAt="3"/>
            </a:pPr>
            <a:r>
              <a:rPr lang="en-US" altLang="ko-KR" sz="1400" dirty="0" smtClean="0">
                <a:sym typeface="Wingdings" panose="05000000000000000000" pitchFamily="2" charset="2"/>
              </a:rPr>
              <a:t>3</a:t>
            </a:r>
            <a:r>
              <a:rPr lang="ko-KR" altLang="en-US" sz="1400" dirty="0" smtClean="0">
                <a:sym typeface="Wingdings" panose="05000000000000000000" pitchFamily="2" charset="2"/>
              </a:rPr>
              <a:t>번 항목을 통해  </a:t>
            </a:r>
            <a:r>
              <a:rPr lang="en-US" altLang="ko-KR" sz="1400" dirty="0" smtClean="0">
                <a:sym typeface="Wingdings" panose="05000000000000000000" pitchFamily="2" charset="2"/>
              </a:rPr>
              <a:t>“ </a:t>
            </a:r>
            <a:r>
              <a:rPr lang="ko-KR" altLang="en-US" sz="1400" dirty="0" smtClean="0">
                <a:sym typeface="Wingdings" panose="05000000000000000000" pitchFamily="2" charset="2"/>
              </a:rPr>
              <a:t>저장위치</a:t>
            </a:r>
            <a:r>
              <a:rPr lang="en-US" altLang="ko-KR" sz="1400" dirty="0" smtClean="0">
                <a:sym typeface="Wingdings" panose="05000000000000000000" pitchFamily="2" charset="2"/>
              </a:rPr>
              <a:t>“ </a:t>
            </a:r>
            <a:r>
              <a:rPr lang="ko-KR" altLang="en-US" sz="1400" dirty="0" smtClean="0">
                <a:sym typeface="Wingdings" panose="05000000000000000000" pitchFamily="2" charset="2"/>
              </a:rPr>
              <a:t>를 생성했으면</a:t>
            </a:r>
            <a:r>
              <a:rPr lang="en-US" altLang="ko-KR" sz="1400" dirty="0" smtClean="0">
                <a:sym typeface="Wingdings" panose="05000000000000000000" pitchFamily="2" charset="2"/>
              </a:rPr>
              <a:t>, ZSD2T0012</a:t>
            </a:r>
            <a:r>
              <a:rPr lang="ko-KR" altLang="en-US" sz="1400" dirty="0" smtClean="0">
                <a:sym typeface="Wingdings" panose="05000000000000000000" pitchFamily="2" charset="2"/>
              </a:rPr>
              <a:t>에   </a:t>
            </a:r>
            <a:r>
              <a:rPr lang="en-US" altLang="ko-KR" sz="1400" dirty="0" smtClean="0">
                <a:sym typeface="Wingdings" panose="05000000000000000000" pitchFamily="2" charset="2"/>
              </a:rPr>
              <a:t>Mapping Table</a:t>
            </a:r>
            <a:r>
              <a:rPr lang="ko-KR" altLang="en-US" sz="1400" dirty="0" smtClean="0">
                <a:sym typeface="Wingdings" panose="05000000000000000000" pitchFamily="2" charset="2"/>
              </a:rPr>
              <a:t>를 등록 처리 함</a:t>
            </a:r>
            <a:endParaRPr lang="en-US" altLang="ko-KR" sz="1400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 startAt="3"/>
            </a:pPr>
            <a:endParaRPr lang="en-US" altLang="ko-KR" sz="1400" dirty="0">
              <a:sym typeface="Wingdings" panose="05000000000000000000" pitchFamily="2" charset="2"/>
            </a:endParaRPr>
          </a:p>
          <a:p>
            <a:pPr marL="342900" indent="-342900">
              <a:buAutoNum type="arabicPeriod" startAt="3"/>
            </a:pPr>
            <a:endParaRPr lang="en-US" altLang="ko-KR" sz="1400" dirty="0" smtClean="0">
              <a:sym typeface="Wingdings" panose="05000000000000000000" pitchFamily="2" charset="2"/>
            </a:endParaRPr>
          </a:p>
          <a:p>
            <a:pPr marL="342900" indent="-342900">
              <a:buAutoNum type="arabicPeriod" startAt="3"/>
            </a:pPr>
            <a:r>
              <a:rPr lang="ko-KR" altLang="en-US" sz="1400" dirty="0" smtClean="0">
                <a:sym typeface="Wingdings" panose="05000000000000000000" pitchFamily="2" charset="2"/>
              </a:rPr>
              <a:t>자재마스터 생성 후   저장위치 확장  </a:t>
            </a:r>
            <a:r>
              <a:rPr lang="en-US" altLang="ko-KR" sz="1400" dirty="0" smtClean="0">
                <a:sym typeface="Wingdings" panose="05000000000000000000" pitchFamily="2" charset="2"/>
              </a:rPr>
              <a:t>( T-CODE : MMSC )   </a:t>
            </a:r>
            <a:r>
              <a:rPr lang="ko-KR" altLang="en-US" sz="1400" dirty="0" smtClean="0">
                <a:sym typeface="Wingdings" panose="05000000000000000000" pitchFamily="2" charset="2"/>
              </a:rPr>
              <a:t>저장위치가 없으면</a:t>
            </a:r>
            <a:r>
              <a:rPr lang="en-US" altLang="ko-KR" sz="1400" dirty="0" smtClean="0">
                <a:sym typeface="Wingdings" panose="05000000000000000000" pitchFamily="2" charset="2"/>
              </a:rPr>
              <a:t>, </a:t>
            </a:r>
            <a:r>
              <a:rPr lang="ko-KR" altLang="en-US" sz="1400" dirty="0" smtClean="0">
                <a:sym typeface="Wingdings" panose="05000000000000000000" pitchFamily="2" charset="2"/>
              </a:rPr>
              <a:t>물류흐름 불가 </a:t>
            </a:r>
            <a:endParaRPr lang="en-US" altLang="ko-KR" sz="1400" dirty="0" smtClean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1) </a:t>
            </a:r>
            <a:r>
              <a:rPr lang="ko-KR" altLang="en-US" dirty="0" smtClean="0">
                <a:sym typeface="Wingdings" panose="05000000000000000000" pitchFamily="2" charset="2"/>
              </a:rPr>
              <a:t>건식 제품은  직영매장 </a:t>
            </a:r>
            <a:r>
              <a:rPr lang="en-US" altLang="ko-KR" dirty="0" smtClean="0">
                <a:sym typeface="Wingdings" panose="05000000000000000000" pitchFamily="2" charset="2"/>
              </a:rPr>
              <a:t>( </a:t>
            </a:r>
            <a:r>
              <a:rPr lang="ko-KR" altLang="en-US" dirty="0" smtClean="0">
                <a:sym typeface="Wingdings" panose="05000000000000000000" pitchFamily="2" charset="2"/>
              </a:rPr>
              <a:t>저장위치 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r>
              <a:rPr lang="ko-KR" altLang="en-US" dirty="0" smtClean="0">
                <a:sym typeface="Wingdings" panose="05000000000000000000" pitchFamily="2" charset="2"/>
              </a:rPr>
              <a:t>및 </a:t>
            </a:r>
            <a:r>
              <a:rPr lang="ko-KR" altLang="en-US" dirty="0" err="1" smtClean="0">
                <a:sym typeface="Wingdings" panose="05000000000000000000" pitchFamily="2" charset="2"/>
              </a:rPr>
              <a:t>오창</a:t>
            </a:r>
            <a:r>
              <a:rPr lang="ko-KR" altLang="en-US" dirty="0" smtClean="0">
                <a:sym typeface="Wingdings" panose="05000000000000000000" pitchFamily="2" charset="2"/>
              </a:rPr>
              <a:t> 반환 창고 </a:t>
            </a:r>
            <a:r>
              <a:rPr lang="en-US" altLang="ko-KR" dirty="0" smtClean="0">
                <a:sym typeface="Wingdings" panose="05000000000000000000" pitchFamily="2" charset="2"/>
              </a:rPr>
              <a:t>( 7000 ), </a:t>
            </a:r>
            <a:r>
              <a:rPr lang="ko-KR" altLang="en-US" dirty="0" err="1" smtClean="0">
                <a:sym typeface="Wingdings" panose="05000000000000000000" pitchFamily="2" charset="2"/>
              </a:rPr>
              <a:t>오창</a:t>
            </a:r>
            <a:r>
              <a:rPr lang="ko-KR" altLang="en-US" dirty="0" smtClean="0">
                <a:sym typeface="Wingdings" panose="05000000000000000000" pitchFamily="2" charset="2"/>
              </a:rPr>
              <a:t> 폐기 대기 창고 </a:t>
            </a:r>
            <a:r>
              <a:rPr lang="en-US" altLang="ko-KR" dirty="0" smtClean="0">
                <a:sym typeface="Wingdings" panose="05000000000000000000" pitchFamily="2" charset="2"/>
              </a:rPr>
              <a:t>( 7010 ) </a:t>
            </a:r>
            <a:r>
              <a:rPr lang="ko-KR" altLang="en-US" dirty="0" smtClean="0">
                <a:sym typeface="Wingdings" panose="05000000000000000000" pitchFamily="2" charset="2"/>
              </a:rPr>
              <a:t>에 대한저장위치 확장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이때는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“6900”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진천 신선 저장창고 은 제외</a:t>
            </a:r>
            <a:endParaRPr lang="en-US" altLang="ko-KR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 smtClean="0">
                <a:sym typeface="Wingdings" panose="05000000000000000000" pitchFamily="2" charset="2"/>
              </a:rPr>
              <a:t>       2) </a:t>
            </a:r>
            <a:r>
              <a:rPr lang="ko-KR" altLang="en-US" dirty="0" smtClean="0">
                <a:sym typeface="Wingdings" panose="05000000000000000000" pitchFamily="2" charset="2"/>
              </a:rPr>
              <a:t>신선 식품 </a:t>
            </a:r>
            <a:r>
              <a:rPr lang="en-US" altLang="ko-KR" dirty="0" smtClean="0">
                <a:sym typeface="Wingdings" panose="05000000000000000000" pitchFamily="2" charset="2"/>
              </a:rPr>
              <a:t>( </a:t>
            </a:r>
            <a:r>
              <a:rPr lang="ko-KR" altLang="en-US" dirty="0" smtClean="0">
                <a:sym typeface="Wingdings" panose="05000000000000000000" pitchFamily="2" charset="2"/>
              </a:rPr>
              <a:t>우유 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  <a:r>
              <a:rPr lang="ko-KR" altLang="en-US" dirty="0" smtClean="0">
                <a:sym typeface="Wingdings" panose="05000000000000000000" pitchFamily="2" charset="2"/>
              </a:rPr>
              <a:t>는  직영매장</a:t>
            </a:r>
            <a:r>
              <a:rPr lang="en-US" altLang="ko-KR" dirty="0" smtClean="0">
                <a:sym typeface="Wingdings" panose="05000000000000000000" pitchFamily="2" charset="2"/>
              </a:rPr>
              <a:t>( </a:t>
            </a:r>
            <a:r>
              <a:rPr lang="ko-KR" altLang="en-US" dirty="0" smtClean="0">
                <a:sym typeface="Wingdings" panose="05000000000000000000" pitchFamily="2" charset="2"/>
              </a:rPr>
              <a:t>저장위치 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  <a:r>
              <a:rPr lang="ko-KR" altLang="en-US" dirty="0" smtClean="0">
                <a:sym typeface="Wingdings" panose="05000000000000000000" pitchFamily="2" charset="2"/>
              </a:rPr>
              <a:t>및 </a:t>
            </a:r>
            <a:r>
              <a:rPr lang="en-US" altLang="ko-KR" dirty="0" smtClean="0">
                <a:sym typeface="Wingdings" panose="05000000000000000000" pitchFamily="2" charset="2"/>
              </a:rPr>
              <a:t>6900 (</a:t>
            </a:r>
            <a:r>
              <a:rPr lang="ko-KR" altLang="en-US" dirty="0" smtClean="0">
                <a:sym typeface="Wingdings" panose="05000000000000000000" pitchFamily="2" charset="2"/>
              </a:rPr>
              <a:t>진천 신선 저장창고 </a:t>
            </a:r>
            <a:r>
              <a:rPr lang="en-US" altLang="ko-KR" dirty="0" smtClean="0">
                <a:sym typeface="Wingdings" panose="05000000000000000000" pitchFamily="2" charset="2"/>
              </a:rPr>
              <a:t>) </a:t>
            </a:r>
            <a:r>
              <a:rPr lang="ko-KR" altLang="en-US" dirty="0" smtClean="0">
                <a:sym typeface="Wingdings" panose="05000000000000000000" pitchFamily="2" charset="2"/>
              </a:rPr>
              <a:t>및  </a:t>
            </a:r>
            <a:r>
              <a:rPr lang="ko-KR" altLang="en-US" dirty="0" err="1" smtClean="0">
                <a:sym typeface="Wingdings" panose="05000000000000000000" pitchFamily="2" charset="2"/>
              </a:rPr>
              <a:t>오창</a:t>
            </a:r>
            <a:r>
              <a:rPr lang="ko-KR" altLang="en-US" dirty="0" smtClean="0">
                <a:sym typeface="Wingdings" panose="05000000000000000000" pitchFamily="2" charset="2"/>
              </a:rPr>
              <a:t>  반환창고 </a:t>
            </a:r>
            <a:r>
              <a:rPr lang="en-US" altLang="ko-KR" dirty="0" smtClean="0">
                <a:sym typeface="Wingdings" panose="05000000000000000000" pitchFamily="2" charset="2"/>
              </a:rPr>
              <a:t>(7000) / 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</a:t>
            </a:r>
            <a:r>
              <a:rPr lang="ko-KR" altLang="en-US" dirty="0" err="1" smtClean="0">
                <a:sym typeface="Wingdings" panose="05000000000000000000" pitchFamily="2" charset="2"/>
              </a:rPr>
              <a:t>오창</a:t>
            </a:r>
            <a:r>
              <a:rPr lang="ko-KR" altLang="en-US" dirty="0" smtClean="0">
                <a:sym typeface="Wingdings" panose="05000000000000000000" pitchFamily="2" charset="2"/>
              </a:rPr>
              <a:t> 폐기 대기 창고 </a:t>
            </a:r>
            <a:r>
              <a:rPr lang="en-US" altLang="ko-KR" dirty="0" smtClean="0">
                <a:sym typeface="Wingdings" panose="05000000000000000000" pitchFamily="2" charset="2"/>
              </a:rPr>
              <a:t>( 7010 ) </a:t>
            </a:r>
            <a:r>
              <a:rPr lang="ko-KR" altLang="en-US" dirty="0" smtClean="0">
                <a:sym typeface="Wingdings" panose="05000000000000000000" pitchFamily="2" charset="2"/>
              </a:rPr>
              <a:t>은 확장 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이때 </a:t>
            </a:r>
            <a:r>
              <a:rPr lang="en-US" altLang="ko-KR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“4500”  </a:t>
            </a:r>
            <a:r>
              <a:rPr lang="ko-KR" altLang="en-US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백암</a:t>
            </a:r>
            <a:r>
              <a:rPr lang="ko-KR" alt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고객 정상창고는 제외 </a:t>
            </a:r>
            <a:endParaRPr lang="ko-KR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83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6" name="직사각형 5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POS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Mall   System </a:t>
            </a: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사전 </a:t>
            </a:r>
            <a:r>
              <a:rPr lang="en-US" altLang="ko-KR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Check </a:t>
            </a: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1726" y="1484784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6. </a:t>
            </a:r>
            <a:r>
              <a:rPr lang="ko-KR" altLang="en-US" sz="1400" dirty="0" smtClean="0"/>
              <a:t>면세 세금 코드  반영  </a:t>
            </a:r>
            <a:r>
              <a:rPr lang="en-US" altLang="ko-KR" sz="1400" dirty="0" smtClean="0"/>
              <a:t>( T-CODE : VK11    </a:t>
            </a:r>
            <a:r>
              <a:rPr lang="ko-KR" altLang="en-US" sz="1400" dirty="0" smtClean="0"/>
              <a:t>조건유형 </a:t>
            </a:r>
            <a:r>
              <a:rPr lang="en-US" altLang="ko-KR" sz="1400" dirty="0" smtClean="0"/>
              <a:t>MWST )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en-US" altLang="ko-KR" sz="1400" dirty="0" smtClean="0">
                <a:sym typeface="Wingdings" panose="05000000000000000000" pitchFamily="2" charset="2"/>
              </a:rPr>
              <a:t> </a:t>
            </a:r>
            <a:r>
              <a:rPr lang="ko-KR" altLang="en-US" sz="1400" dirty="0" smtClean="0">
                <a:sym typeface="Wingdings" panose="05000000000000000000" pitchFamily="2" charset="2"/>
              </a:rPr>
              <a:t>일단 반영처리 되면    인위적 변경이상 살펴 보지 않아도 </a:t>
            </a:r>
            <a:r>
              <a:rPr lang="ko-KR" altLang="en-US" sz="1400" smtClean="0">
                <a:sym typeface="Wingdings" panose="05000000000000000000" pitchFamily="2" charset="2"/>
              </a:rPr>
              <a:t>됨 </a:t>
            </a:r>
            <a:endParaRPr lang="en-US" altLang="ko-KR" sz="1400" dirty="0" smtClean="0">
              <a:sym typeface="Wingdings" panose="05000000000000000000" pitchFamily="2" charset="2"/>
            </a:endParaRPr>
          </a:p>
          <a:p>
            <a:endParaRPr lang="en-US" altLang="ko-KR" sz="1400" dirty="0">
              <a:sym typeface="Wingdings" panose="05000000000000000000" pitchFamily="2" charset="2"/>
            </a:endParaRPr>
          </a:p>
          <a:p>
            <a:r>
              <a:rPr lang="ko-KR" altLang="en-US" sz="1400" dirty="0" smtClean="0">
                <a:sym typeface="Wingdings" panose="05000000000000000000" pitchFamily="2" charset="2"/>
              </a:rPr>
              <a:t> 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11763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고객 마스터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4094" y="83671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주요  필드 </a:t>
            </a:r>
            <a:r>
              <a:rPr lang="en-US" altLang="ko-KR" dirty="0" smtClean="0"/>
              <a:t>Check </a:t>
            </a:r>
            <a:r>
              <a:rPr lang="ko-KR" altLang="en-US" dirty="0" smtClean="0"/>
              <a:t>항목 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1468" t="8641" r="20919" b="26734"/>
          <a:stretch/>
        </p:blipFill>
        <p:spPr>
          <a:xfrm>
            <a:off x="451706" y="2074033"/>
            <a:ext cx="8388932" cy="3600400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 bwMode="auto">
          <a:xfrm>
            <a:off x="2557940" y="3934797"/>
            <a:ext cx="2088232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3734" y="5807005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고객 그룹       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Mall 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과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POS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의 마스터 전송 대상을 확인 하는 기준이  되는 필드 </a:t>
            </a:r>
            <a:endParaRPr lang="en-US" altLang="ko-KR" u="sng" dirty="0" smtClean="0">
              <a:solidFill>
                <a:srgbClr val="FF0000"/>
              </a:solidFill>
            </a:endParaRPr>
          </a:p>
          <a:p>
            <a:r>
              <a:rPr lang="en-US" altLang="ko-KR" dirty="0"/>
              <a:t> </a:t>
            </a:r>
            <a:r>
              <a:rPr lang="en-US" altLang="ko-KR" dirty="0" smtClean="0"/>
              <a:t>F&amp;N </a:t>
            </a:r>
            <a:r>
              <a:rPr lang="ko-KR" altLang="en-US" dirty="0" smtClean="0"/>
              <a:t>그룹</a:t>
            </a:r>
            <a:r>
              <a:rPr lang="en-US" altLang="ko-KR" dirty="0" smtClean="0"/>
              <a:t>1    </a:t>
            </a:r>
            <a:r>
              <a:rPr lang="en-US" altLang="ko-KR" dirty="0" smtClean="0">
                <a:sym typeface="Wingdings" panose="05000000000000000000" pitchFamily="2" charset="2"/>
              </a:rPr>
              <a:t>  </a:t>
            </a:r>
            <a:r>
              <a:rPr lang="ko-KR" altLang="en-US" dirty="0" smtClean="0">
                <a:sym typeface="Wingdings" panose="05000000000000000000" pitchFamily="2" charset="2"/>
              </a:rPr>
              <a:t>실적 분류 체계의 분석 기준</a:t>
            </a:r>
            <a:endParaRPr lang="en-US" altLang="ko-KR" dirty="0" smtClean="0"/>
          </a:p>
          <a:p>
            <a:r>
              <a:rPr lang="en-US" altLang="ko-KR" dirty="0" smtClean="0"/>
              <a:t> F&amp;N </a:t>
            </a:r>
            <a:r>
              <a:rPr lang="ko-KR" altLang="en-US" dirty="0" smtClean="0"/>
              <a:t>그룹</a:t>
            </a:r>
            <a:r>
              <a:rPr lang="en-US" altLang="ko-KR" dirty="0" smtClean="0"/>
              <a:t>2    </a:t>
            </a:r>
            <a:r>
              <a:rPr lang="en-US" altLang="ko-KR" dirty="0" smtClean="0">
                <a:sym typeface="Wingdings" panose="05000000000000000000" pitchFamily="2" charset="2"/>
              </a:rPr>
              <a:t>  </a:t>
            </a:r>
            <a:r>
              <a:rPr lang="ko-KR" altLang="en-US" dirty="0" smtClean="0">
                <a:sym typeface="Wingdings" panose="05000000000000000000" pitchFamily="2" charset="2"/>
              </a:rPr>
              <a:t>실적 분류 체계의 분석 기준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734" y="1556792"/>
            <a:ext cx="489654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 </a:t>
            </a:r>
            <a:r>
              <a:rPr lang="ko-KR" altLang="en-US" dirty="0" smtClean="0"/>
              <a:t>고객마스터의  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일반 </a:t>
            </a:r>
            <a:r>
              <a:rPr lang="en-US" altLang="ko-KR" dirty="0" smtClean="0"/>
              <a:t>Data “   </a:t>
            </a:r>
            <a:r>
              <a:rPr lang="ko-KR" altLang="en-US" dirty="0" smtClean="0"/>
              <a:t>의   고객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추가 데이터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고객 마스터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4094" y="83671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주요  필드 </a:t>
            </a:r>
            <a:r>
              <a:rPr lang="en-US" altLang="ko-KR" dirty="0" smtClean="0"/>
              <a:t>Check </a:t>
            </a:r>
            <a:r>
              <a:rPr lang="ko-KR" altLang="en-US" dirty="0" smtClean="0"/>
              <a:t>항목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3734" y="1556792"/>
            <a:ext cx="489654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 </a:t>
            </a:r>
            <a:r>
              <a:rPr lang="ko-KR" altLang="en-US" dirty="0" smtClean="0"/>
              <a:t>고객마스터의  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일반 </a:t>
            </a:r>
            <a:r>
              <a:rPr lang="en-US" altLang="ko-KR" dirty="0" smtClean="0"/>
              <a:t>Data “  </a:t>
            </a:r>
            <a:r>
              <a:rPr lang="ko-KR" altLang="en-US" dirty="0" smtClean="0"/>
              <a:t>의  </a:t>
            </a:r>
            <a:r>
              <a:rPr lang="en-US" altLang="ko-KR" dirty="0" smtClean="0"/>
              <a:t>ID ( </a:t>
            </a:r>
            <a:r>
              <a:rPr lang="ko-KR" altLang="en-US" dirty="0" smtClean="0"/>
              <a:t>사업자 정보 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27550" t="7755" r="18649" b="24634"/>
          <a:stretch/>
        </p:blipFill>
        <p:spPr>
          <a:xfrm>
            <a:off x="811746" y="2110494"/>
            <a:ext cx="6732748" cy="3766778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 bwMode="auto">
          <a:xfrm>
            <a:off x="797705" y="3284984"/>
            <a:ext cx="208823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750" y="5949280"/>
            <a:ext cx="7992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ym typeface="Wingdings" panose="05000000000000000000" pitchFamily="2" charset="2"/>
              </a:rPr>
              <a:t>거래처 상태 가  </a:t>
            </a:r>
            <a:r>
              <a:rPr lang="en-US" altLang="ko-KR" dirty="0" smtClean="0">
                <a:sym typeface="Wingdings" panose="05000000000000000000" pitchFamily="2" charset="2"/>
              </a:rPr>
              <a:t>“ 02” </a:t>
            </a:r>
            <a:r>
              <a:rPr lang="ko-KR" altLang="en-US" dirty="0" smtClean="0">
                <a:sym typeface="Wingdings" panose="05000000000000000000" pitchFamily="2" charset="2"/>
              </a:rPr>
              <a:t>정상 인지 확인   </a:t>
            </a:r>
            <a:r>
              <a:rPr lang="en-US" altLang="ko-KR" dirty="0" smtClean="0">
                <a:sym typeface="Wingdings" panose="05000000000000000000" pitchFamily="2" charset="2"/>
              </a:rPr>
              <a:t>(  </a:t>
            </a:r>
            <a:r>
              <a:rPr lang="ko-KR" altLang="en-US" dirty="0" err="1" smtClean="0">
                <a:sym typeface="Wingdings" panose="05000000000000000000" pitchFamily="2" charset="2"/>
              </a:rPr>
              <a:t>미승인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01</a:t>
            </a:r>
            <a:r>
              <a:rPr lang="ko-KR" altLang="en-US" dirty="0" smtClean="0">
                <a:sym typeface="Wingdings" panose="05000000000000000000" pitchFamily="2" charset="2"/>
              </a:rPr>
              <a:t>로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남아 있을 경우 주문 </a:t>
            </a:r>
            <a:r>
              <a:rPr lang="en-US" altLang="ko-KR" dirty="0" smtClean="0">
                <a:sym typeface="Wingdings" panose="05000000000000000000" pitchFamily="2" charset="2"/>
              </a:rPr>
              <a:t>ERROR </a:t>
            </a:r>
            <a:r>
              <a:rPr lang="ko-KR" altLang="en-US" dirty="0" smtClean="0">
                <a:sym typeface="Wingdings" panose="05000000000000000000" pitchFamily="2" charset="2"/>
              </a:rPr>
              <a:t>발생 </a:t>
            </a:r>
            <a:r>
              <a:rPr lang="en-US" altLang="ko-KR" dirty="0" smtClean="0">
                <a:sym typeface="Wingdings" panose="05000000000000000000" pitchFamily="2" charset="2"/>
              </a:rPr>
              <a:t>)</a:t>
            </a:r>
            <a:r>
              <a:rPr lang="ko-KR" altLang="en-US" dirty="0" smtClean="0">
                <a:sym typeface="Wingdings" panose="05000000000000000000" pitchFamily="2" charset="2"/>
              </a:rPr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52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고객 마스터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4094" y="836712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고객 마스터 승인 </a:t>
            </a:r>
            <a:r>
              <a:rPr lang="en-US" altLang="ko-KR" dirty="0" smtClean="0"/>
              <a:t>Status </a:t>
            </a:r>
            <a:r>
              <a:rPr lang="ko-KR" altLang="en-US" dirty="0" smtClean="0"/>
              <a:t>확인</a:t>
            </a:r>
            <a:endParaRPr lang="en-US" altLang="ko-KR" dirty="0"/>
          </a:p>
          <a:p>
            <a:r>
              <a:rPr lang="ko-KR" altLang="en-US" dirty="0" smtClean="0"/>
              <a:t> </a:t>
            </a:r>
            <a:r>
              <a:rPr lang="en-US" altLang="ko-KR" dirty="0" smtClean="0"/>
              <a:t>( </a:t>
            </a:r>
            <a:r>
              <a:rPr lang="ko-KR" altLang="en-US" dirty="0" smtClean="0"/>
              <a:t>고객마스터에서 승인 되었다 할 지라도  확인 필요  </a:t>
            </a:r>
            <a:r>
              <a:rPr lang="en-US" altLang="ko-KR" dirty="0" smtClean="0"/>
              <a:t>)</a:t>
            </a:r>
            <a:r>
              <a:rPr lang="ko-KR" altLang="en-US" dirty="0" smtClean="0"/>
              <a:t>   </a:t>
            </a:r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47750" y="1628800"/>
            <a:ext cx="6048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정상 상태 확인 필요</a:t>
            </a:r>
            <a:r>
              <a:rPr lang="en-US" altLang="ko-KR" dirty="0" smtClean="0"/>
              <a:t>-</a:t>
            </a:r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문제시 </a:t>
            </a:r>
            <a:r>
              <a:rPr lang="en-US" altLang="ko-KR" dirty="0" smtClean="0"/>
              <a:t>IT </a:t>
            </a:r>
            <a:r>
              <a:rPr lang="ko-KR" altLang="en-US" dirty="0" smtClean="0"/>
              <a:t>관리자에게 승인 확인 한다</a:t>
            </a:r>
            <a:r>
              <a:rPr lang="en-US" altLang="ko-KR" dirty="0" smtClean="0"/>
              <a:t>.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758" y="1988840"/>
            <a:ext cx="8248229" cy="46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5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359" t="8162" r="14376" b="32791"/>
          <a:stretch/>
        </p:blipFill>
        <p:spPr>
          <a:xfrm>
            <a:off x="991766" y="2060848"/>
            <a:ext cx="7256462" cy="3289672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고객 마스터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4094" y="83671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주요  필드 </a:t>
            </a:r>
            <a:r>
              <a:rPr lang="en-US" altLang="ko-KR" dirty="0" smtClean="0"/>
              <a:t>Check </a:t>
            </a:r>
            <a:r>
              <a:rPr lang="ko-KR" altLang="en-US" dirty="0" smtClean="0"/>
              <a:t>항목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3734" y="1556792"/>
            <a:ext cx="4896544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 </a:t>
            </a:r>
            <a:r>
              <a:rPr lang="ko-KR" altLang="en-US" dirty="0" smtClean="0"/>
              <a:t>고객마스터의  </a:t>
            </a:r>
            <a:r>
              <a:rPr lang="en-US" altLang="ko-KR" dirty="0" smtClean="0"/>
              <a:t>“ </a:t>
            </a:r>
            <a:r>
              <a:rPr lang="ko-KR" altLang="en-US" dirty="0" smtClean="0"/>
              <a:t>판매관리</a:t>
            </a:r>
            <a:r>
              <a:rPr lang="en-US" altLang="ko-KR" dirty="0" smtClean="0"/>
              <a:t> “  </a:t>
            </a:r>
            <a:r>
              <a:rPr lang="ko-KR" altLang="en-US" dirty="0" smtClean="0"/>
              <a:t>의  오더 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 bwMode="auto">
          <a:xfrm>
            <a:off x="2557940" y="4581128"/>
            <a:ext cx="2088232" cy="432048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5742" y="5661248"/>
            <a:ext cx="892899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300" dirty="0" smtClean="0">
                <a:solidFill>
                  <a:srgbClr val="FF0000"/>
                </a:solidFill>
                <a:sym typeface="Wingdings" panose="05000000000000000000" pitchFamily="2" charset="2"/>
              </a:rPr>
              <a:t>꼭 고객 가격 결정 절차  </a:t>
            </a:r>
            <a:r>
              <a:rPr lang="en-US" altLang="ko-KR" sz="1300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“02” </a:t>
            </a:r>
            <a:r>
              <a:rPr lang="ko-KR" altLang="en-US" sz="1300" dirty="0" smtClean="0">
                <a:solidFill>
                  <a:srgbClr val="FF0000"/>
                </a:solidFill>
                <a:sym typeface="Wingdings" panose="05000000000000000000" pitchFamily="2" charset="2"/>
              </a:rPr>
              <a:t>로 입력되어야 함  </a:t>
            </a:r>
            <a:r>
              <a:rPr lang="en-US" altLang="ko-KR" dirty="0" smtClean="0">
                <a:sym typeface="Wingdings" panose="05000000000000000000" pitchFamily="2" charset="2"/>
              </a:rPr>
              <a:t>  “01”</a:t>
            </a:r>
            <a:r>
              <a:rPr lang="ko-KR" altLang="en-US" dirty="0" smtClean="0">
                <a:sym typeface="Wingdings" panose="05000000000000000000" pitchFamily="2" charset="2"/>
              </a:rPr>
              <a:t>로 되어 있다면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ko-KR" altLang="en-US" dirty="0" smtClean="0">
                <a:sym typeface="Wingdings" panose="05000000000000000000" pitchFamily="2" charset="2"/>
              </a:rPr>
              <a:t>주문문서 생성시 판가 결정을 못해  오류 발생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( 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특히 주의 할 것 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)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“01” </a:t>
            </a:r>
            <a:r>
              <a:rPr lang="ko-KR" altLang="en-US" dirty="0" smtClean="0">
                <a:sym typeface="Wingdings" panose="05000000000000000000" pitchFamily="2" charset="2"/>
              </a:rPr>
              <a:t>은    유한의 일반 거래선 임</a:t>
            </a:r>
            <a:r>
              <a:rPr lang="en-US" altLang="ko-KR" dirty="0" smtClean="0">
                <a:sym typeface="Wingdings" panose="05000000000000000000" pitchFamily="2" charset="2"/>
              </a:rPr>
              <a:t>,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F&amp;N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의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Mall 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과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POS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를 사용하는</a:t>
            </a:r>
            <a:endParaRPr lang="en-US" altLang="ko-KR" u="sng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                                                                                     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고객은 반드시 </a:t>
            </a:r>
            <a:r>
              <a:rPr lang="en-US" altLang="ko-KR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“02” </a:t>
            </a:r>
            <a:r>
              <a:rPr lang="ko-KR" altLang="en-US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로 되어 있어야 함 </a:t>
            </a:r>
            <a:endParaRPr lang="ko-KR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74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고객 마스터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4094" y="83671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주요  필드 </a:t>
            </a:r>
            <a:r>
              <a:rPr lang="en-US" altLang="ko-KR" dirty="0" smtClean="0"/>
              <a:t>Check </a:t>
            </a:r>
            <a:r>
              <a:rPr lang="ko-KR" altLang="en-US" dirty="0" smtClean="0"/>
              <a:t>항목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2194" t="7348" r="19464" b="24150"/>
          <a:stretch/>
        </p:blipFill>
        <p:spPr>
          <a:xfrm>
            <a:off x="703734" y="1484784"/>
            <a:ext cx="7776864" cy="3816424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 bwMode="auto">
          <a:xfrm>
            <a:off x="2557940" y="3501008"/>
            <a:ext cx="208823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75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u="sng" dirty="0" smtClean="0">
                <a:solidFill>
                  <a:srgbClr val="FF0000"/>
                </a:solidFill>
              </a:rPr>
              <a:t>출하 조건  </a:t>
            </a:r>
            <a:r>
              <a:rPr lang="en-US" altLang="ko-KR" u="sng" dirty="0" smtClean="0">
                <a:solidFill>
                  <a:srgbClr val="FF0000"/>
                </a:solidFill>
              </a:rPr>
              <a:t>:     1)  </a:t>
            </a:r>
            <a:r>
              <a:rPr lang="ko-KR" altLang="en-US" u="sng" dirty="0" smtClean="0">
                <a:solidFill>
                  <a:srgbClr val="FF0000"/>
                </a:solidFill>
              </a:rPr>
              <a:t>가맹점은   </a:t>
            </a:r>
            <a:r>
              <a:rPr lang="en-US" altLang="ko-KR" u="sng" dirty="0" smtClean="0">
                <a:solidFill>
                  <a:srgbClr val="FF0000"/>
                </a:solidFill>
              </a:rPr>
              <a:t>“10 “  </a:t>
            </a:r>
            <a:r>
              <a:rPr lang="ko-KR" altLang="en-US" u="sng" dirty="0">
                <a:solidFill>
                  <a:srgbClr val="FF0000"/>
                </a:solidFill>
              </a:rPr>
              <a:t> </a:t>
            </a:r>
            <a:r>
              <a:rPr lang="ko-KR" altLang="en-US" u="sng" dirty="0" err="1" smtClean="0">
                <a:solidFill>
                  <a:srgbClr val="FF0000"/>
                </a:solidFill>
              </a:rPr>
              <a:t>오창</a:t>
            </a:r>
            <a:r>
              <a:rPr lang="ko-KR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ko-KR" u="sng" dirty="0" smtClean="0">
                <a:solidFill>
                  <a:srgbClr val="FF0000"/>
                </a:solidFill>
              </a:rPr>
              <a:t>/ </a:t>
            </a:r>
            <a:r>
              <a:rPr lang="ko-KR" altLang="en-US" u="sng" dirty="0" err="1" smtClean="0">
                <a:solidFill>
                  <a:srgbClr val="FF0000"/>
                </a:solidFill>
              </a:rPr>
              <a:t>백암</a:t>
            </a:r>
            <a:r>
              <a:rPr lang="ko-KR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ko-KR" u="sng" dirty="0" smtClean="0">
                <a:solidFill>
                  <a:srgbClr val="FF0000"/>
                </a:solidFill>
              </a:rPr>
              <a:t>/ </a:t>
            </a:r>
            <a:r>
              <a:rPr lang="ko-KR" altLang="en-US" u="sng" dirty="0" smtClean="0">
                <a:solidFill>
                  <a:srgbClr val="FF0000"/>
                </a:solidFill>
              </a:rPr>
              <a:t>대방 출하로 입력</a:t>
            </a:r>
            <a:endParaRPr lang="en-US" altLang="ko-KR" u="sng" dirty="0" smtClean="0">
              <a:solidFill>
                <a:srgbClr val="FF0000"/>
              </a:solidFill>
            </a:endParaRPr>
          </a:p>
          <a:p>
            <a:r>
              <a:rPr lang="en-US" altLang="ko-KR" u="sng" dirty="0">
                <a:solidFill>
                  <a:srgbClr val="FF0000"/>
                </a:solidFill>
              </a:rPr>
              <a:t> </a:t>
            </a:r>
            <a:r>
              <a:rPr lang="en-US" altLang="ko-KR" u="sng" dirty="0" smtClean="0">
                <a:solidFill>
                  <a:srgbClr val="FF0000"/>
                </a:solidFill>
              </a:rPr>
              <a:t>                      2)  </a:t>
            </a:r>
            <a:r>
              <a:rPr lang="ko-KR" altLang="en-US" u="sng" dirty="0" smtClean="0">
                <a:solidFill>
                  <a:srgbClr val="FF0000"/>
                </a:solidFill>
              </a:rPr>
              <a:t>직영점은  </a:t>
            </a:r>
            <a:r>
              <a:rPr lang="en-US" altLang="ko-KR" u="sng" dirty="0" smtClean="0">
                <a:solidFill>
                  <a:srgbClr val="FF0000"/>
                </a:solidFill>
              </a:rPr>
              <a:t>“60”   FN </a:t>
            </a:r>
            <a:r>
              <a:rPr lang="ko-KR" altLang="en-US" u="sng" dirty="0" smtClean="0">
                <a:solidFill>
                  <a:srgbClr val="FF0000"/>
                </a:solidFill>
              </a:rPr>
              <a:t>직매장 출하로 입력</a:t>
            </a:r>
            <a:endParaRPr lang="en-US" altLang="ko-KR" u="sng" dirty="0" smtClean="0">
              <a:solidFill>
                <a:srgbClr val="FF0000"/>
              </a:solidFill>
            </a:endParaRPr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해당 부분이 잘못 입력되어 있을 경우   </a:t>
            </a:r>
            <a:r>
              <a:rPr lang="en-US" altLang="ko-KR" dirty="0" smtClean="0">
                <a:sym typeface="Wingdings" panose="05000000000000000000" pitchFamily="2" charset="2"/>
              </a:rPr>
              <a:t>“</a:t>
            </a:r>
            <a:r>
              <a:rPr lang="ko-KR" altLang="en-US" dirty="0" smtClean="0">
                <a:sym typeface="Wingdings" panose="05000000000000000000" pitchFamily="2" charset="2"/>
              </a:rPr>
              <a:t>출하문서 생성 </a:t>
            </a:r>
            <a:r>
              <a:rPr lang="en-US" altLang="ko-KR" dirty="0" smtClean="0">
                <a:sym typeface="Wingdings" panose="05000000000000000000" pitchFamily="2" charset="2"/>
              </a:rPr>
              <a:t>Error </a:t>
            </a:r>
            <a:r>
              <a:rPr lang="ko-KR" altLang="en-US" dirty="0" smtClean="0">
                <a:sym typeface="Wingdings" panose="05000000000000000000" pitchFamily="2" charset="2"/>
              </a:rPr>
              <a:t>가 발생을 함 </a:t>
            </a:r>
            <a:r>
              <a:rPr lang="en-US" altLang="ko-KR" dirty="0" smtClean="0">
                <a:sym typeface="Wingdings" panose="05000000000000000000" pitchFamily="2" charset="2"/>
              </a:rPr>
              <a:t>“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4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5522927" y="57780"/>
            <a:ext cx="4287063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ko-KR" dirty="0" smtClean="0"/>
              <a:t>ERP </a:t>
            </a:r>
            <a:r>
              <a:rPr lang="ko-KR" altLang="en-US" dirty="0" smtClean="0"/>
              <a:t>시스템 사용자 매뉴얼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415702" y="764704"/>
            <a:ext cx="3384376" cy="50405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o-KR" altLang="en-US" sz="15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자재</a:t>
            </a:r>
            <a:r>
              <a:rPr kumimoji="1" lang="ko-KR" altLang="en-US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 마스터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4094" y="836712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주요  필드 </a:t>
            </a:r>
            <a:r>
              <a:rPr lang="en-US" altLang="ko-KR" dirty="0" smtClean="0"/>
              <a:t>Check </a:t>
            </a:r>
            <a:r>
              <a:rPr lang="ko-KR" altLang="en-US" dirty="0" smtClean="0"/>
              <a:t>항목 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2016" t="8640" r="39821" b="12517"/>
          <a:stretch/>
        </p:blipFill>
        <p:spPr>
          <a:xfrm>
            <a:off x="271686" y="1556792"/>
            <a:ext cx="5760640" cy="4392488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 bwMode="auto">
          <a:xfrm>
            <a:off x="1855862" y="3573016"/>
            <a:ext cx="172819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87710" y="4365104"/>
            <a:ext cx="1728192" cy="21602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돋움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6464374" y="1556792"/>
            <a:ext cx="3096344" cy="1944216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u="sng" dirty="0" smtClean="0">
                <a:solidFill>
                  <a:srgbClr val="FF0000"/>
                </a:solidFill>
                <a:latin typeface="Arial" pitchFamily="34" charset="0"/>
              </a:rPr>
              <a:t>물류센터  </a:t>
            </a:r>
            <a:r>
              <a:rPr lang="en-US" altLang="ko-KR" u="sng" dirty="0" smtClean="0">
                <a:solidFill>
                  <a:srgbClr val="FF0000"/>
                </a:solidFill>
                <a:latin typeface="Arial" pitchFamily="34" charset="0"/>
              </a:rPr>
              <a:t>: </a:t>
            </a: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ko-KR" u="sng" dirty="0" smtClean="0">
                <a:solidFill>
                  <a:srgbClr val="FF0000"/>
                </a:solidFill>
                <a:latin typeface="Arial" pitchFamily="34" charset="0"/>
              </a:rPr>
              <a:t>    </a:t>
            </a:r>
            <a:r>
              <a:rPr lang="ko-KR" altLang="en-US" u="sng" dirty="0" smtClean="0">
                <a:solidFill>
                  <a:srgbClr val="FF0000"/>
                </a:solidFill>
                <a:latin typeface="Arial" pitchFamily="34" charset="0"/>
              </a:rPr>
              <a:t>건식 제품은  </a:t>
            </a:r>
            <a:r>
              <a:rPr lang="en-US" altLang="ko-KR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ko-KR" u="sng" dirty="0" smtClean="0">
                <a:solidFill>
                  <a:srgbClr val="FF0000"/>
                </a:solidFill>
                <a:latin typeface="Arial" pitchFamily="34" charset="0"/>
              </a:rPr>
              <a:t>“1220” </a:t>
            </a:r>
            <a:r>
              <a:rPr lang="ko-KR" altLang="en-US" u="sng" dirty="0" err="1" smtClean="0">
                <a:solidFill>
                  <a:srgbClr val="FF0000"/>
                </a:solidFill>
                <a:latin typeface="Arial" pitchFamily="34" charset="0"/>
              </a:rPr>
              <a:t>백암</a:t>
            </a:r>
            <a:r>
              <a:rPr lang="ko-KR" altLang="en-US" u="sng" dirty="0" smtClean="0">
                <a:solidFill>
                  <a:srgbClr val="FF0000"/>
                </a:solidFill>
                <a:latin typeface="Arial" pitchFamily="34" charset="0"/>
              </a:rPr>
              <a:t> 물류</a:t>
            </a:r>
            <a:endParaRPr lang="en-US" altLang="ko-KR" u="sng" dirty="0" smtClean="0">
              <a:solidFill>
                <a:srgbClr val="FF0000"/>
              </a:solidFill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ko-KR" u="sng" dirty="0" smtClean="0">
                <a:solidFill>
                  <a:srgbClr val="FF0000"/>
                </a:solidFill>
                <a:latin typeface="Arial" pitchFamily="34" charset="0"/>
              </a:rPr>
              <a:t>    </a:t>
            </a:r>
            <a:r>
              <a:rPr lang="ko-KR" altLang="en-US" u="sng" dirty="0" smtClean="0">
                <a:solidFill>
                  <a:srgbClr val="FF0000"/>
                </a:solidFill>
                <a:latin typeface="Arial" pitchFamily="34" charset="0"/>
              </a:rPr>
              <a:t>신선 식품은   </a:t>
            </a:r>
            <a:r>
              <a:rPr lang="en-US" altLang="ko-KR" u="sng" dirty="0" smtClean="0">
                <a:solidFill>
                  <a:srgbClr val="FF0000"/>
                </a:solidFill>
                <a:latin typeface="Arial" pitchFamily="34" charset="0"/>
              </a:rPr>
              <a:t>“1270” </a:t>
            </a:r>
            <a:r>
              <a:rPr lang="ko-KR" altLang="en-US" u="sng" dirty="0" smtClean="0">
                <a:solidFill>
                  <a:srgbClr val="FF0000"/>
                </a:solidFill>
                <a:latin typeface="Arial" pitchFamily="34" charset="0"/>
              </a:rPr>
              <a:t>진천 신선물류</a:t>
            </a:r>
            <a:endParaRPr lang="en-US" altLang="ko-KR" u="sng" dirty="0" smtClean="0">
              <a:solidFill>
                <a:srgbClr val="FF0000"/>
              </a:solidFill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u="sng" dirty="0" smtClean="0">
                <a:solidFill>
                  <a:srgbClr val="FF0000"/>
                </a:solidFill>
                <a:latin typeface="Arial" pitchFamily="34" charset="0"/>
              </a:rPr>
              <a:t>※  </a:t>
            </a:r>
            <a:r>
              <a:rPr lang="ko-KR" altLang="en-US" u="sng" dirty="0" smtClean="0">
                <a:solidFill>
                  <a:srgbClr val="FF0000"/>
                </a:solidFill>
                <a:latin typeface="Arial" pitchFamily="34" charset="0"/>
              </a:rPr>
              <a:t>이것이 잘못되어 있을 경우 </a:t>
            </a:r>
            <a:r>
              <a:rPr lang="en-US" altLang="ko-KR" u="sng" dirty="0" smtClean="0">
                <a:solidFill>
                  <a:srgbClr val="FF0000"/>
                </a:solidFill>
                <a:latin typeface="Arial" pitchFamily="34" charset="0"/>
              </a:rPr>
              <a:t>“</a:t>
            </a:r>
            <a:r>
              <a:rPr lang="ko-KR" altLang="en-US" u="sng" dirty="0" smtClean="0">
                <a:solidFill>
                  <a:srgbClr val="FF0000"/>
                </a:solidFill>
                <a:latin typeface="Arial" pitchFamily="34" charset="0"/>
              </a:rPr>
              <a:t>출하문서</a:t>
            </a:r>
            <a:r>
              <a:rPr lang="en-US" altLang="ko-KR" u="sng" dirty="0" smtClean="0">
                <a:solidFill>
                  <a:srgbClr val="FF0000"/>
                </a:solidFill>
                <a:latin typeface="Arial" pitchFamily="34" charset="0"/>
              </a:rPr>
              <a:t>“</a:t>
            </a: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ko-KR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altLang="ko-KR" u="sng" dirty="0" smtClean="0">
                <a:solidFill>
                  <a:srgbClr val="FF0000"/>
                </a:solidFill>
                <a:latin typeface="Arial" pitchFamily="34" charset="0"/>
              </a:rPr>
              <a:t>    Error</a:t>
            </a:r>
            <a:r>
              <a:rPr lang="ko-KR" altLang="en-US" u="sng" dirty="0" smtClean="0">
                <a:solidFill>
                  <a:srgbClr val="FF0000"/>
                </a:solidFill>
                <a:latin typeface="Arial" pitchFamily="34" charset="0"/>
              </a:rPr>
              <a:t>가 생김 </a:t>
            </a:r>
            <a:endParaRPr lang="en-US" altLang="ko-KR" u="sng" dirty="0" smtClean="0">
              <a:solidFill>
                <a:srgbClr val="FF0000"/>
              </a:solidFill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ko-KR" dirty="0">
              <a:latin typeface="Arial" pitchFamily="34" charset="0"/>
            </a:endParaRPr>
          </a:p>
        </p:txBody>
      </p:sp>
      <p:sp>
        <p:nvSpPr>
          <p:cNvPr id="17" name="직사각형 16"/>
          <p:cNvSpPr/>
          <p:nvPr/>
        </p:nvSpPr>
        <p:spPr bwMode="auto">
          <a:xfrm>
            <a:off x="6464374" y="3525648"/>
            <a:ext cx="3096344" cy="1944216"/>
          </a:xfrm>
          <a:prstGeom prst="rect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28600" marR="0" indent="-22860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ko-KR" altLang="en-US" dirty="0" smtClean="0">
                <a:latin typeface="Arial" pitchFamily="34" charset="0"/>
              </a:rPr>
              <a:t>손익 센터   </a:t>
            </a:r>
            <a:r>
              <a:rPr lang="en-US" altLang="ko-KR" dirty="0" smtClean="0">
                <a:latin typeface="Arial" pitchFamily="34" charset="0"/>
              </a:rPr>
              <a:t>: “5000” </a:t>
            </a:r>
            <a:r>
              <a:rPr lang="ko-KR" altLang="en-US" dirty="0" smtClean="0">
                <a:latin typeface="Arial" pitchFamily="34" charset="0"/>
              </a:rPr>
              <a:t>으로 생성 여부 </a:t>
            </a:r>
            <a:endParaRPr lang="en-US" altLang="ko-KR" dirty="0" smtClean="0">
              <a:latin typeface="Arial" pitchFamily="34" charset="0"/>
            </a:endParaRPr>
          </a:p>
          <a:p>
            <a:pPr marR="0" defTabSz="914400" rtl="0" eaLnBrk="1" fontAlgn="base" latinLnBrk="1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ko-KR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5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Arial"/>
        <a:ea typeface="돋움"/>
        <a:cs typeface=""/>
      </a:majorFont>
      <a:minorFont>
        <a:latin typeface="Arial"/>
        <a:ea typeface="돋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3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돋움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34148</TotalTime>
  <Words>761</Words>
  <Application>Microsoft Office PowerPoint</Application>
  <PresentationFormat>사용자 지정</PresentationFormat>
  <Paragraphs>109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돋움</vt:lpstr>
      <vt:lpstr>맑은 고딕</vt:lpstr>
      <vt:lpstr>Arial</vt:lpstr>
      <vt:lpstr>Lucida Sans Unicode</vt:lpstr>
      <vt:lpstr>Wingdings</vt:lpstr>
      <vt:lpstr>기본 디자인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ERP 시스템 사용자 매뉴얼</vt:lpstr>
      <vt:lpstr>PowerPoint 프레젠테이션</vt:lpstr>
    </vt:vector>
  </TitlesOfParts>
  <Company>BSG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PI_ERP 프로젝트</dc:title>
  <dc:creator>dmyang</dc:creator>
  <cp:lastModifiedBy>김 종태</cp:lastModifiedBy>
  <cp:revision>2487</cp:revision>
  <cp:lastPrinted>2001-03-14T06:43:19Z</cp:lastPrinted>
  <dcterms:created xsi:type="dcterms:W3CDTF">2000-09-28T11:17:09Z</dcterms:created>
  <dcterms:modified xsi:type="dcterms:W3CDTF">2018-04-02T07:08:13Z</dcterms:modified>
</cp:coreProperties>
</file>