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72" r:id="rId2"/>
    <p:sldId id="636" r:id="rId3"/>
    <p:sldId id="637" r:id="rId4"/>
    <p:sldId id="635" r:id="rId5"/>
    <p:sldId id="638" r:id="rId6"/>
    <p:sldId id="644" r:id="rId7"/>
    <p:sldId id="645" r:id="rId8"/>
    <p:sldId id="639" r:id="rId9"/>
    <p:sldId id="640" r:id="rId10"/>
    <p:sldId id="641" r:id="rId11"/>
    <p:sldId id="642" r:id="rId12"/>
    <p:sldId id="643" r:id="rId13"/>
    <p:sldId id="566" r:id="rId14"/>
  </p:sldIdLst>
  <p:sldSz cx="9904413" cy="6858000"/>
  <p:notesSz cx="6662738" cy="98329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158">
          <p15:clr>
            <a:srgbClr val="A4A3A4"/>
          </p15:clr>
        </p15:guide>
        <p15:guide id="4" orient="horz" pos="3294">
          <p15:clr>
            <a:srgbClr val="A4A3A4"/>
          </p15:clr>
        </p15:guide>
        <p15:guide id="5" pos="398">
          <p15:clr>
            <a:srgbClr val="A4A3A4"/>
          </p15:clr>
        </p15:guide>
        <p15:guide id="6" pos="5569">
          <p15:clr>
            <a:srgbClr val="A4A3A4"/>
          </p15:clr>
        </p15:guide>
        <p15:guide id="7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6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793"/>
    <a:srgbClr val="93E3FF"/>
    <a:srgbClr val="E57725"/>
    <a:srgbClr val="CCCCFF"/>
    <a:srgbClr val="DDDDDD"/>
    <a:srgbClr val="C0C0C0"/>
    <a:srgbClr val="2D86A5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3" autoAdjust="0"/>
    <p:restoredTop sz="99652" autoAdjust="0"/>
  </p:normalViewPr>
  <p:slideViewPr>
    <p:cSldViewPr>
      <p:cViewPr varScale="1">
        <p:scale>
          <a:sx n="116" d="100"/>
          <a:sy n="116" d="100"/>
        </p:scale>
        <p:origin x="534" y="108"/>
      </p:cViewPr>
      <p:guideLst>
        <p:guide orient="horz" pos="4065"/>
        <p:guide orient="horz" pos="2160"/>
        <p:guide orient="horz" pos="3158"/>
        <p:guide orient="horz" pos="3294"/>
        <p:guide pos="398"/>
        <p:guide pos="5569"/>
        <p:guide pos="3120"/>
      </p:guideLst>
    </p:cSldViewPr>
  </p:slideViewPr>
  <p:outlineViewPr>
    <p:cViewPr>
      <p:scale>
        <a:sx n="33" d="100"/>
        <a:sy n="33" d="100"/>
      </p:scale>
      <p:origin x="210" y="1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408" y="-90"/>
      </p:cViewPr>
      <p:guideLst>
        <p:guide orient="horz" pos="3096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t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t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b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b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7125140D-058F-4DAF-9564-FAF9FFABD8E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80464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9925" y="736600"/>
            <a:ext cx="5322888" cy="3687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dirty="0" smtClean="0"/>
              <a:t>마스터 텍스트 스타일을 편집합니다</a:t>
            </a:r>
          </a:p>
          <a:p>
            <a:pPr lvl="1"/>
            <a:r>
              <a:rPr lang="ko-KR" altLang="en-US" noProof="0" dirty="0" smtClean="0"/>
              <a:t>둘째 수준</a:t>
            </a:r>
          </a:p>
          <a:p>
            <a:pPr lvl="2"/>
            <a:r>
              <a:rPr lang="ko-KR" altLang="en-US" noProof="0" dirty="0" smtClean="0"/>
              <a:t>셋째 수준</a:t>
            </a:r>
          </a:p>
          <a:p>
            <a:pPr lvl="3"/>
            <a:r>
              <a:rPr lang="ko-KR" altLang="en-US" noProof="0" dirty="0" smtClean="0"/>
              <a:t>넷째 수준</a:t>
            </a:r>
          </a:p>
          <a:p>
            <a:pPr lvl="4"/>
            <a:r>
              <a:rPr lang="ko-KR" altLang="en-US" noProof="0" dirty="0" smtClean="0"/>
              <a:t>다섯째 수준</a:t>
            </a:r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7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FFB1769C-2F4C-4C37-9CD1-A32752D2A82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99064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69925" y="736600"/>
            <a:ext cx="5322888" cy="3687763"/>
          </a:xfrm>
          <a:ln/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3E76A-C7E5-494F-A034-D4AA102AE2E6}" type="slidenum">
              <a:rPr lang="en-US" altLang="ko-KR" smtClean="0"/>
              <a:pPr/>
              <a:t>12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175419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0791" y="765194"/>
            <a:ext cx="9125473" cy="1552733"/>
          </a:xfrm>
        </p:spPr>
        <p:txBody>
          <a:bodyPr/>
          <a:lstStyle>
            <a:lvl1pPr marL="0" indent="0">
              <a:buNone/>
              <a:defRPr sz="1300">
                <a:latin typeface="맑은 고딕" pitchFamily="50" charset="-127"/>
              </a:defRPr>
            </a:lvl1pPr>
            <a:lvl2pPr>
              <a:buNone/>
              <a:defRPr sz="1300">
                <a:latin typeface="맑은 고딕" pitchFamily="50" charset="-127"/>
                <a:ea typeface="맑은 고딕" pitchFamily="50" charset="-127"/>
              </a:defRPr>
            </a:lvl2pPr>
            <a:lvl3pPr>
              <a:buNone/>
              <a:defRPr sz="1300">
                <a:latin typeface="맑은 고딕" pitchFamily="50" charset="-127"/>
                <a:ea typeface="맑은 고딕" pitchFamily="50" charset="-127"/>
              </a:defRPr>
            </a:lvl3pPr>
            <a:lvl4pPr>
              <a:buNone/>
              <a:defRPr sz="1300">
                <a:latin typeface="맑은 고딕" pitchFamily="50" charset="-127"/>
                <a:ea typeface="맑은 고딕" pitchFamily="50" charset="-127"/>
              </a:defRPr>
            </a:lvl4pPr>
            <a:lvl5pPr>
              <a:buNone/>
              <a:defRPr sz="1300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26347" y="857232"/>
            <a:ext cx="369332" cy="9286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1027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765175"/>
            <a:ext cx="91249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697415" y="6626230"/>
            <a:ext cx="511679" cy="23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ko-KR" sz="700" b="0" dirty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t>- P</a:t>
            </a:r>
            <a:fld id="{05FDF7DF-D36E-46CC-9165-8D1E595FCB6E}" type="slidenum">
              <a:rPr lang="en-US" altLang="ko-KR" sz="700" b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pPr>
                <a:lnSpc>
                  <a:spcPct val="130000"/>
                </a:lnSpc>
                <a:defRPr/>
              </a:pPr>
              <a:t>‹#›</a:t>
            </a:fld>
            <a:r>
              <a:rPr lang="en-US" altLang="ko-KR" sz="700" b="0" dirty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t> -</a:t>
            </a:r>
          </a:p>
        </p:txBody>
      </p:sp>
      <p:cxnSp>
        <p:nvCxnSpPr>
          <p:cNvPr id="7" name="직선 연결선 6"/>
          <p:cNvCxnSpPr/>
          <p:nvPr userDrawn="1"/>
        </p:nvCxnSpPr>
        <p:spPr bwMode="auto">
          <a:xfrm>
            <a:off x="0" y="357166"/>
            <a:ext cx="9904413" cy="1588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71414"/>
            <a:ext cx="9540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transition>
    <p:split orient="vert"/>
  </p:transition>
  <p:txStyles>
    <p:titleStyle>
      <a:lvl1pPr algn="r" rtl="0" eaLnBrk="0" fontAlgn="base" latinLnBrk="1" hangingPunct="0">
        <a:spcBef>
          <a:spcPct val="0"/>
        </a:spcBef>
        <a:spcAft>
          <a:spcPct val="0"/>
        </a:spcAft>
        <a:defRPr kumimoji="1" sz="1000" b="1" baseline="0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9pPr>
    </p:titleStyle>
    <p:bodyStyle>
      <a:lvl1pPr marL="342900" indent="-3429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defRPr kumimoji="1" lang="ko-KR" altLang="en-US" sz="1300" b="1" dirty="0">
          <a:solidFill>
            <a:srgbClr val="11111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19150" indent="-28575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kumimoji="1" sz="1400" b="1">
          <a:solidFill>
            <a:srgbClr val="111111"/>
          </a:solidFill>
          <a:latin typeface="+mn-lt"/>
          <a:ea typeface="+mn-ea"/>
        </a:defRPr>
      </a:lvl2pPr>
      <a:lvl3pPr marL="1227138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 kumimoji="1" sz="1400" b="1">
          <a:solidFill>
            <a:srgbClr val="111111"/>
          </a:solidFill>
          <a:latin typeface="+mn-lt"/>
          <a:ea typeface="+mn-ea"/>
        </a:defRPr>
      </a:lvl3pPr>
      <a:lvl4pPr marL="1635125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kumimoji="1" sz="1400" b="1">
          <a:solidFill>
            <a:srgbClr val="11111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kumimoji="1" sz="1400" b="1">
          <a:solidFill>
            <a:srgbClr val="111111"/>
          </a:solidFill>
          <a:latin typeface="+mn-lt"/>
          <a:ea typeface="+mn-ea"/>
        </a:defRPr>
      </a:lvl5pPr>
      <a:lvl6pPr marL="25146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6pPr>
      <a:lvl7pPr marL="29718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7pPr>
      <a:lvl8pPr marL="34290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8pPr>
      <a:lvl9pPr marL="38862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graphicFrame>
        <p:nvGraphicFramePr>
          <p:cNvPr id="16" name="Group 6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439327"/>
              </p:ext>
            </p:extLst>
          </p:nvPr>
        </p:nvGraphicFramePr>
        <p:xfrm>
          <a:off x="1209675" y="3213100"/>
          <a:ext cx="7486650" cy="2019298"/>
        </p:xfrm>
        <a:graphic>
          <a:graphicData uri="http://schemas.openxmlformats.org/drawingml/2006/table">
            <a:tbl>
              <a:tblPr/>
              <a:tblGrid>
                <a:gridCol w="903888"/>
                <a:gridCol w="1122492"/>
                <a:gridCol w="4502778"/>
                <a:gridCol w="957492"/>
              </a:tblGrid>
              <a:tr h="32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버전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변경 내용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2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1.0</a:t>
                      </a: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2018.4.30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최초 작성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김종태</a:t>
                      </a: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모서리가 둥근 직사각형 16"/>
          <p:cNvSpPr/>
          <p:nvPr/>
        </p:nvSpPr>
        <p:spPr bwMode="auto">
          <a:xfrm>
            <a:off x="1221645" y="2924944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문서 개정 이력</a:t>
            </a:r>
          </a:p>
        </p:txBody>
      </p:sp>
      <p:sp>
        <p:nvSpPr>
          <p:cNvPr id="2" name="직사각형 1"/>
          <p:cNvSpPr/>
          <p:nvPr/>
        </p:nvSpPr>
        <p:spPr bwMode="auto">
          <a:xfrm>
            <a:off x="919758" y="692696"/>
            <a:ext cx="8280920" cy="1152128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600" dirty="0" smtClean="0">
                <a:solidFill>
                  <a:srgbClr val="FF0000"/>
                </a:solidFill>
                <a:latin typeface="Arial" pitchFamily="34" charset="0"/>
              </a:rPr>
              <a:t>Mall &amp; POS</a:t>
            </a:r>
            <a:r>
              <a:rPr lang="ko-KR" altLang="en-US" sz="2600" dirty="0" smtClean="0">
                <a:solidFill>
                  <a:srgbClr val="FF0000"/>
                </a:solidFill>
                <a:latin typeface="Arial" pitchFamily="34" charset="0"/>
              </a:rPr>
              <a:t>를 사용대상의</a:t>
            </a:r>
            <a:endParaRPr lang="en-US" altLang="ko-KR" sz="2600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돋움" pitchFamily="50" charset="-127"/>
              </a:rPr>
              <a:t>결산 절차</a:t>
            </a:r>
            <a:r>
              <a:rPr kumimoji="1" lang="ko-KR" alt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돋움" pitchFamily="50" charset="-127"/>
              </a:rPr>
              <a:t> </a:t>
            </a:r>
            <a:endParaRPr kumimoji="1" lang="en-US" altLang="ko-KR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18" name="Rectangle 131"/>
          <p:cNvSpPr>
            <a:spLocks noChangeArrowheads="1"/>
          </p:cNvSpPr>
          <p:nvPr/>
        </p:nvSpPr>
        <p:spPr bwMode="auto">
          <a:xfrm>
            <a:off x="415924" y="764704"/>
            <a:ext cx="1079897" cy="238497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점검항목</a:t>
            </a: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Rectangle 131"/>
          <p:cNvSpPr>
            <a:spLocks noChangeArrowheads="1"/>
          </p:cNvSpPr>
          <p:nvPr/>
        </p:nvSpPr>
        <p:spPr bwMode="auto">
          <a:xfrm>
            <a:off x="1783854" y="764704"/>
            <a:ext cx="6480720" cy="23849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POS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직매장 식 음료 매출 점검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9918" y="1527175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1]    POS </a:t>
            </a:r>
            <a:r>
              <a:rPr lang="ko-KR" altLang="en-US" dirty="0" smtClean="0"/>
              <a:t>직매장 </a:t>
            </a:r>
            <a:r>
              <a:rPr lang="ko-KR" altLang="en-US" dirty="0" err="1" smtClean="0"/>
              <a:t>식음료</a:t>
            </a:r>
            <a:r>
              <a:rPr lang="ko-KR" altLang="en-US" dirty="0" smtClean="0"/>
              <a:t> 매출 처리   </a:t>
            </a:r>
            <a:r>
              <a:rPr lang="en-US" altLang="ko-KR" dirty="0" smtClean="0"/>
              <a:t>( Transaction code : ZSD2M0070 ) </a:t>
            </a:r>
            <a:r>
              <a:rPr lang="ko-KR" altLang="en-US" dirty="0" smtClean="0"/>
              <a:t>    </a:t>
            </a:r>
            <a:endParaRPr lang="en-US" altLang="ko-KR" dirty="0" smtClean="0"/>
          </a:p>
          <a:p>
            <a:endParaRPr lang="en-US" altLang="ko-KR" dirty="0"/>
          </a:p>
        </p:txBody>
      </p:sp>
      <p:sp>
        <p:nvSpPr>
          <p:cNvPr id="16" name="Rectangle 131"/>
          <p:cNvSpPr>
            <a:spLocks noChangeArrowheads="1"/>
          </p:cNvSpPr>
          <p:nvPr/>
        </p:nvSpPr>
        <p:spPr bwMode="auto">
          <a:xfrm>
            <a:off x="1783854" y="1357856"/>
            <a:ext cx="503560" cy="63098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세부</a:t>
            </a:r>
            <a:endParaRPr lang="en-US" altLang="ko-KR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latinLnBrk="1" hangingPunct="1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항목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r="48546" b="50000"/>
          <a:stretch/>
        </p:blipFill>
        <p:spPr>
          <a:xfrm>
            <a:off x="1787166" y="2132856"/>
            <a:ext cx="5096223" cy="2785616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 bwMode="auto">
          <a:xfrm>
            <a:off x="4227264" y="3789040"/>
            <a:ext cx="364901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4434537" y="353077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3854" y="5301208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 1 ] </a:t>
            </a:r>
            <a:r>
              <a:rPr lang="ko-KR" altLang="en-US" dirty="0" smtClean="0"/>
              <a:t>전체를 선택하여  해당  내역의 총 금액의 전표 처리 여부를 검증하고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금액을</a:t>
            </a:r>
            <a:r>
              <a:rPr lang="en-US" altLang="ko-KR" dirty="0"/>
              <a:t> </a:t>
            </a:r>
            <a:r>
              <a:rPr lang="ko-KR" altLang="en-US" dirty="0" smtClean="0"/>
              <a:t>확인하여 </a:t>
            </a:r>
            <a:r>
              <a:rPr lang="en-US" altLang="ko-KR" dirty="0" smtClean="0"/>
              <a:t>POS Data</a:t>
            </a:r>
            <a:r>
              <a:rPr lang="ko-KR" altLang="en-US" dirty="0" smtClean="0"/>
              <a:t>와 일치 여부를 확인 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 smtClean="0"/>
              <a:t>STEP2] </a:t>
            </a:r>
            <a:r>
              <a:rPr lang="ko-KR" altLang="en-US" dirty="0" smtClean="0"/>
              <a:t>틀릴 경우 해당 </a:t>
            </a:r>
            <a:r>
              <a:rPr lang="ko-KR" altLang="en-US" dirty="0" err="1" smtClean="0"/>
              <a:t>일자별</a:t>
            </a:r>
            <a:r>
              <a:rPr lang="ko-KR" altLang="en-US" dirty="0" smtClean="0"/>
              <a:t> 숫자를 검증한다</a:t>
            </a:r>
            <a:r>
              <a:rPr lang="en-US" altLang="ko-KR" dirty="0" smtClean="0"/>
              <a:t>.   </a:t>
            </a:r>
            <a:r>
              <a:rPr lang="ko-KR" altLang="en-US" dirty="0" smtClean="0"/>
              <a:t>틀린 일자부분을 재 전송 받는다</a:t>
            </a:r>
            <a:r>
              <a:rPr lang="en-US" altLang="ko-KR" dirty="0" smtClean="0"/>
              <a:t>.</a:t>
            </a:r>
          </a:p>
        </p:txBody>
      </p:sp>
      <p:sp>
        <p:nvSpPr>
          <p:cNvPr id="12" name="직사각형 11"/>
          <p:cNvSpPr/>
          <p:nvPr/>
        </p:nvSpPr>
        <p:spPr bwMode="auto">
          <a:xfrm>
            <a:off x="1922513" y="3789040"/>
            <a:ext cx="364901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2064499" y="353077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4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18" name="Rectangle 131"/>
          <p:cNvSpPr>
            <a:spLocks noChangeArrowheads="1"/>
          </p:cNvSpPr>
          <p:nvPr/>
        </p:nvSpPr>
        <p:spPr bwMode="auto">
          <a:xfrm>
            <a:off x="415924" y="764704"/>
            <a:ext cx="1079897" cy="238497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점검항목</a:t>
            </a:r>
            <a:r>
              <a:rPr lang="en-US" altLang="ko-KR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Rectangle 131"/>
          <p:cNvSpPr>
            <a:spLocks noChangeArrowheads="1"/>
          </p:cNvSpPr>
          <p:nvPr/>
        </p:nvSpPr>
        <p:spPr bwMode="auto">
          <a:xfrm>
            <a:off x="1783854" y="764704"/>
            <a:ext cx="6480720" cy="23849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기타 출고 점검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9918" y="1527175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1]    POS </a:t>
            </a:r>
            <a:r>
              <a:rPr lang="ko-KR" altLang="en-US" dirty="0" smtClean="0"/>
              <a:t>직매장 기타 출고 완료 여부 확인   </a:t>
            </a:r>
            <a:r>
              <a:rPr lang="en-US" altLang="ko-KR" dirty="0" smtClean="0"/>
              <a:t>( Transaction code : ZSD2M00120 ) </a:t>
            </a:r>
            <a:r>
              <a:rPr lang="ko-KR" altLang="en-US" dirty="0" smtClean="0"/>
              <a:t>    </a:t>
            </a:r>
            <a:endParaRPr lang="en-US" altLang="ko-KR" dirty="0" smtClean="0"/>
          </a:p>
          <a:p>
            <a:endParaRPr lang="en-US" altLang="ko-KR" dirty="0"/>
          </a:p>
        </p:txBody>
      </p:sp>
      <p:sp>
        <p:nvSpPr>
          <p:cNvPr id="6" name="Rectangle 131"/>
          <p:cNvSpPr>
            <a:spLocks noChangeArrowheads="1"/>
          </p:cNvSpPr>
          <p:nvPr/>
        </p:nvSpPr>
        <p:spPr bwMode="auto">
          <a:xfrm>
            <a:off x="1783854" y="1357856"/>
            <a:ext cx="503560" cy="63098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세부</a:t>
            </a:r>
            <a:endParaRPr lang="en-US" altLang="ko-KR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latinLnBrk="1" hangingPunct="1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항목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6463" r="50727" b="61225"/>
          <a:stretch/>
        </p:blipFill>
        <p:spPr>
          <a:xfrm>
            <a:off x="2215902" y="2348880"/>
            <a:ext cx="6048672" cy="2341222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 bwMode="auto">
          <a:xfrm>
            <a:off x="3939233" y="3573016"/>
            <a:ext cx="2165101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3854" y="5301208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 1 ] </a:t>
            </a:r>
            <a:r>
              <a:rPr lang="ko-KR" altLang="en-US" dirty="0"/>
              <a:t> </a:t>
            </a:r>
            <a:r>
              <a:rPr lang="ko-KR" altLang="en-US" dirty="0" smtClean="0"/>
              <a:t>기타 출고 결과의 미처리 내역을 확인 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기타 출고 처리가 완료 되면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POS </a:t>
            </a:r>
            <a:r>
              <a:rPr lang="ko-KR" altLang="en-US" dirty="0" smtClean="0"/>
              <a:t>기타 출고  요청 수량 과  비교하여  확인 한다</a:t>
            </a:r>
            <a:r>
              <a:rPr lang="en-US" altLang="ko-KR" dirty="0" smtClean="0"/>
              <a:t>.</a:t>
            </a: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4722569" y="338676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5240238" y="3012100"/>
            <a:ext cx="2165101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62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18" name="Rectangle 131"/>
          <p:cNvSpPr>
            <a:spLocks noChangeArrowheads="1"/>
          </p:cNvSpPr>
          <p:nvPr/>
        </p:nvSpPr>
        <p:spPr bwMode="auto">
          <a:xfrm>
            <a:off x="415924" y="764704"/>
            <a:ext cx="1079897" cy="238497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점검항목</a:t>
            </a: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Rectangle 131"/>
          <p:cNvSpPr>
            <a:spLocks noChangeArrowheads="1"/>
          </p:cNvSpPr>
          <p:nvPr/>
        </p:nvSpPr>
        <p:spPr bwMode="auto">
          <a:xfrm>
            <a:off x="1783854" y="764704"/>
            <a:ext cx="6480720" cy="23849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재고 보충 완료 여부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ZSD2M0050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6462" r="49186" b="41838"/>
          <a:stretch/>
        </p:blipFill>
        <p:spPr>
          <a:xfrm>
            <a:off x="1675842" y="1628800"/>
            <a:ext cx="6408712" cy="331236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 bwMode="auto">
          <a:xfrm>
            <a:off x="4880198" y="2276872"/>
            <a:ext cx="1152128" cy="1440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5010601" y="4322865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6032326" y="4581128"/>
            <a:ext cx="1152128" cy="1440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6529575" y="4322865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5023347" y="4322865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1806" y="537321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r>
              <a:rPr lang="en-US" altLang="ko-KR" dirty="0" smtClean="0"/>
              <a:t>STEP1]  </a:t>
            </a:r>
            <a:r>
              <a:rPr lang="ko-KR" altLang="en-US" dirty="0" smtClean="0"/>
              <a:t>출고 수신 </a:t>
            </a:r>
            <a:r>
              <a:rPr lang="en-US" altLang="ko-KR" dirty="0" smtClean="0"/>
              <a:t>( CJ </a:t>
            </a:r>
            <a:r>
              <a:rPr lang="en-US" altLang="ko-KR" dirty="0" smtClean="0">
                <a:sym typeface="Wingdings" panose="05000000000000000000" pitchFamily="2" charset="2"/>
              </a:rPr>
              <a:t> SAP ) </a:t>
            </a:r>
            <a:r>
              <a:rPr lang="ko-KR" altLang="en-US" dirty="0" smtClean="0">
                <a:sym typeface="Wingdings" panose="05000000000000000000" pitchFamily="2" charset="2"/>
              </a:rPr>
              <a:t>를 </a:t>
            </a:r>
            <a:r>
              <a:rPr lang="en-US" altLang="ko-KR" dirty="0" smtClean="0">
                <a:sym typeface="Wingdings" panose="05000000000000000000" pitchFamily="2" charset="2"/>
              </a:rPr>
              <a:t>DISPLAY </a:t>
            </a:r>
            <a:r>
              <a:rPr lang="ko-KR" altLang="en-US" dirty="0" smtClean="0">
                <a:sym typeface="Wingdings" panose="05000000000000000000" pitchFamily="2" charset="2"/>
              </a:rPr>
              <a:t>하여   </a:t>
            </a:r>
            <a:r>
              <a:rPr lang="en-US" altLang="ko-KR" dirty="0" smtClean="0">
                <a:sym typeface="Wingdings" panose="05000000000000000000" pitchFamily="2" charset="2"/>
              </a:rPr>
              <a:t>( </a:t>
            </a:r>
            <a:r>
              <a:rPr lang="ko-KR" altLang="en-US" dirty="0" smtClean="0">
                <a:sym typeface="Wingdings" panose="05000000000000000000" pitchFamily="2" charset="2"/>
              </a:rPr>
              <a:t>기간은 한달 </a:t>
            </a:r>
            <a:r>
              <a:rPr lang="en-US" altLang="ko-KR" dirty="0" smtClean="0">
                <a:sym typeface="Wingdings" panose="05000000000000000000" pitchFamily="2" charset="2"/>
              </a:rPr>
              <a:t>) 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       </a:t>
            </a:r>
            <a:r>
              <a:rPr lang="ko-KR" altLang="en-US" dirty="0" smtClean="0">
                <a:sym typeface="Wingdings" panose="05000000000000000000" pitchFamily="2" charset="2"/>
              </a:rPr>
              <a:t>출고 문서 생성 </a:t>
            </a:r>
            <a:r>
              <a:rPr lang="ko-KR" altLang="en-US" dirty="0" err="1" smtClean="0">
                <a:sym typeface="Wingdings" panose="05000000000000000000" pitchFamily="2" charset="2"/>
              </a:rPr>
              <a:t>안된것</a:t>
            </a:r>
            <a:r>
              <a:rPr lang="en-US" altLang="ko-KR" dirty="0" smtClean="0">
                <a:sym typeface="Wingdings" panose="05000000000000000000" pitchFamily="2" charset="2"/>
              </a:rPr>
              <a:t>,  </a:t>
            </a:r>
            <a:r>
              <a:rPr lang="ko-KR" altLang="en-US" dirty="0" smtClean="0">
                <a:sym typeface="Wingdings" panose="05000000000000000000" pitchFamily="2" charset="2"/>
              </a:rPr>
              <a:t>입고 문서 생성 안된 내역을 확인 한다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STEP2]   </a:t>
            </a:r>
            <a:r>
              <a:rPr lang="ko-KR" altLang="en-US" dirty="0" smtClean="0">
                <a:sym typeface="Wingdings" panose="05000000000000000000" pitchFamily="2" charset="2"/>
              </a:rPr>
              <a:t>입고 완료 된 내역이  </a:t>
            </a:r>
            <a:r>
              <a:rPr lang="en-US" altLang="ko-KR" dirty="0" smtClean="0">
                <a:sym typeface="Wingdings" panose="05000000000000000000" pitchFamily="2" charset="2"/>
              </a:rPr>
              <a:t>POS</a:t>
            </a:r>
            <a:r>
              <a:rPr lang="ko-KR" altLang="en-US" dirty="0" smtClean="0">
                <a:sym typeface="Wingdings" panose="05000000000000000000" pitchFamily="2" charset="2"/>
              </a:rPr>
              <a:t>에 전송 된 까지 완료 되었는지 확인 한다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6509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198813" y="2781301"/>
            <a:ext cx="3611562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0" rIns="1800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latin typeface="맑은 고딕" pitchFamily="50" charset="-127"/>
                <a:ea typeface="맑은 고딕" pitchFamily="50" charset="-127"/>
              </a:rPr>
              <a:t>End of material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5" name="Rectangle 131"/>
          <p:cNvSpPr>
            <a:spLocks noChangeArrowheads="1"/>
          </p:cNvSpPr>
          <p:nvPr/>
        </p:nvSpPr>
        <p:spPr bwMode="auto">
          <a:xfrm>
            <a:off x="415925" y="476672"/>
            <a:ext cx="2808288" cy="3095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6350" algn="ctr">
            <a:solidFill>
              <a:schemeClr val="bg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buClr>
                <a:srgbClr val="DDDDDD"/>
              </a:buClr>
              <a:buFont typeface="Wingdings" pitchFamily="2" charset="2"/>
              <a:buNone/>
              <a:defRPr/>
            </a:pPr>
            <a:r>
              <a:rPr kumimoji="0" lang="ko-KR" altLang="en-US" dirty="0" smtClean="0">
                <a:solidFill>
                  <a:srgbClr val="FFFFFF"/>
                </a:solidFill>
                <a:ea typeface="맑은 고딕" pitchFamily="50" charset="-127"/>
              </a:rPr>
              <a:t> 결산 </a:t>
            </a:r>
            <a:r>
              <a:rPr kumimoji="0" lang="en-US" altLang="ko-KR" dirty="0" smtClean="0">
                <a:solidFill>
                  <a:srgbClr val="FFFFFF"/>
                </a:solidFill>
                <a:ea typeface="맑은 고딕" pitchFamily="50" charset="-127"/>
              </a:rPr>
              <a:t>Data </a:t>
            </a:r>
            <a:r>
              <a:rPr kumimoji="0" lang="ko-KR" altLang="en-US" dirty="0" smtClean="0">
                <a:solidFill>
                  <a:srgbClr val="FFFFFF"/>
                </a:solidFill>
                <a:ea typeface="맑은 고딕" pitchFamily="50" charset="-127"/>
              </a:rPr>
              <a:t>검증 절차</a:t>
            </a:r>
            <a:endParaRPr kumimoji="0" lang="ko-KR" altLang="en-US" dirty="0">
              <a:solidFill>
                <a:srgbClr val="FFFFFF"/>
              </a:solidFill>
              <a:ea typeface="맑은 고딕" pitchFamily="50" charset="-127"/>
            </a:endParaRPr>
          </a:p>
        </p:txBody>
      </p:sp>
      <p:sp>
        <p:nvSpPr>
          <p:cNvPr id="9" name="Rectangle 131"/>
          <p:cNvSpPr>
            <a:spLocks noChangeArrowheads="1"/>
          </p:cNvSpPr>
          <p:nvPr/>
        </p:nvSpPr>
        <p:spPr bwMode="auto">
          <a:xfrm>
            <a:off x="415924" y="1196281"/>
            <a:ext cx="1079897" cy="238497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점검항목</a:t>
            </a: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Rectangle 131"/>
          <p:cNvSpPr>
            <a:spLocks noChangeArrowheads="1"/>
          </p:cNvSpPr>
          <p:nvPr/>
        </p:nvSpPr>
        <p:spPr bwMode="auto">
          <a:xfrm>
            <a:off x="1783854" y="1196281"/>
            <a:ext cx="6480720" cy="23849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직영점 매출 및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Mall 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매출 점검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9918" y="1556321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1]    POS </a:t>
            </a:r>
            <a:r>
              <a:rPr lang="ko-KR" altLang="en-US" dirty="0" smtClean="0"/>
              <a:t>건식 제품 매출 점검   </a:t>
            </a:r>
            <a:r>
              <a:rPr lang="en-US" altLang="ko-KR" dirty="0" smtClean="0"/>
              <a:t>( Transaction code : ZSD2M0010 ) </a:t>
            </a:r>
            <a:r>
              <a:rPr lang="ko-KR" altLang="en-US" dirty="0" smtClean="0"/>
              <a:t>   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2]    POS </a:t>
            </a:r>
            <a:r>
              <a:rPr lang="ko-KR" altLang="en-US" dirty="0" smtClean="0"/>
              <a:t>식 음료 매출 점검   </a:t>
            </a:r>
            <a:r>
              <a:rPr lang="en-US" altLang="ko-KR" dirty="0" smtClean="0"/>
              <a:t>( Transaction code : ZSD2M0070 )</a:t>
            </a:r>
          </a:p>
          <a:p>
            <a:endParaRPr lang="en-US" altLang="ko-KR" dirty="0"/>
          </a:p>
          <a:p>
            <a:r>
              <a:rPr lang="en-US" altLang="ko-KR" dirty="0" smtClean="0"/>
              <a:t>3]    Mall  </a:t>
            </a:r>
            <a:r>
              <a:rPr lang="ko-KR" altLang="en-US" dirty="0" smtClean="0"/>
              <a:t>판매 실적 점검      </a:t>
            </a:r>
            <a:r>
              <a:rPr lang="en-US" altLang="ko-KR" dirty="0" smtClean="0"/>
              <a:t>( Transaction Code : ZSD2M0011 )</a:t>
            </a:r>
          </a:p>
          <a:p>
            <a:endParaRPr lang="en-US" altLang="ko-KR" dirty="0"/>
          </a:p>
        </p:txBody>
      </p:sp>
      <p:sp>
        <p:nvSpPr>
          <p:cNvPr id="21" name="Rectangle 131"/>
          <p:cNvSpPr>
            <a:spLocks noChangeArrowheads="1"/>
          </p:cNvSpPr>
          <p:nvPr/>
        </p:nvSpPr>
        <p:spPr bwMode="auto">
          <a:xfrm>
            <a:off x="1783854" y="1606978"/>
            <a:ext cx="503560" cy="88544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세부</a:t>
            </a:r>
            <a:endParaRPr lang="en-US" altLang="ko-KR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latinLnBrk="1" hangingPunct="1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항목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l="1" t="7755" r="62226" b="53470"/>
          <a:stretch/>
        </p:blipFill>
        <p:spPr>
          <a:xfrm>
            <a:off x="1352055" y="3580477"/>
            <a:ext cx="3888184" cy="2160240"/>
          </a:xfrm>
          <a:prstGeom prst="rect">
            <a:avLst/>
          </a:prstGeom>
        </p:spPr>
      </p:pic>
      <p:sp>
        <p:nvSpPr>
          <p:cNvPr id="22" name="Rectangle 131"/>
          <p:cNvSpPr>
            <a:spLocks noChangeArrowheads="1"/>
          </p:cNvSpPr>
          <p:nvPr/>
        </p:nvSpPr>
        <p:spPr bwMode="auto">
          <a:xfrm>
            <a:off x="1352054" y="2852936"/>
            <a:ext cx="863600" cy="238497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STEP1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타원 7"/>
          <p:cNvSpPr/>
          <p:nvPr/>
        </p:nvSpPr>
        <p:spPr bwMode="auto">
          <a:xfrm>
            <a:off x="3872086" y="4480577"/>
            <a:ext cx="432048" cy="360040"/>
          </a:xfrm>
          <a:prstGeom prst="ellipse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52054" y="3220437"/>
            <a:ext cx="424822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ym typeface="Wingdings" panose="05000000000000000000" pitchFamily="2" charset="2"/>
              </a:rPr>
              <a:t> Mall &amp; POS</a:t>
            </a:r>
            <a:r>
              <a:rPr lang="ko-KR" altLang="en-US" dirty="0" smtClean="0">
                <a:sym typeface="Wingdings" panose="05000000000000000000" pitchFamily="2" charset="2"/>
              </a:rPr>
              <a:t>의 건식제품 </a:t>
            </a:r>
            <a:r>
              <a:rPr lang="en-US" altLang="ko-KR" dirty="0" smtClean="0">
                <a:sym typeface="Wingdings" panose="05000000000000000000" pitchFamily="2" charset="2"/>
              </a:rPr>
              <a:t>Check ( ZSD2M0010/11 )</a:t>
            </a:r>
            <a:endParaRPr lang="ko-KR" altLang="en-US" dirty="0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3"/>
          <a:srcRect t="7347" r="60178" b="57755"/>
          <a:stretch/>
        </p:blipFill>
        <p:spPr>
          <a:xfrm>
            <a:off x="5522927" y="3602021"/>
            <a:ext cx="3944095" cy="213869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52867" y="3220437"/>
            <a:ext cx="424822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ym typeface="Wingdings" panose="05000000000000000000" pitchFamily="2" charset="2"/>
              </a:rPr>
              <a:t> POS</a:t>
            </a:r>
            <a:r>
              <a:rPr lang="ko-KR" altLang="en-US" dirty="0" smtClean="0">
                <a:sym typeface="Wingdings" panose="05000000000000000000" pitchFamily="2" charset="2"/>
              </a:rPr>
              <a:t>의 식 음료 </a:t>
            </a:r>
            <a:r>
              <a:rPr lang="en-US" altLang="ko-KR" dirty="0" smtClean="0">
                <a:sym typeface="Wingdings" panose="05000000000000000000" pitchFamily="2" charset="2"/>
              </a:rPr>
              <a:t>Check ( ZSD2M0070 )</a:t>
            </a:r>
            <a:endParaRPr lang="ko-KR" altLang="en-US" dirty="0"/>
          </a:p>
        </p:txBody>
      </p:sp>
      <p:sp>
        <p:nvSpPr>
          <p:cNvPr id="28" name="타원 27"/>
          <p:cNvSpPr/>
          <p:nvPr/>
        </p:nvSpPr>
        <p:spPr bwMode="auto">
          <a:xfrm>
            <a:off x="8048550" y="4840617"/>
            <a:ext cx="432048" cy="360040"/>
          </a:xfrm>
          <a:prstGeom prst="ellipse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87920" y="5783622"/>
            <a:ext cx="9036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 1-1 &gt;&gt;  </a:t>
            </a:r>
            <a:r>
              <a:rPr lang="ko-KR" altLang="en-US" dirty="0" smtClean="0"/>
              <a:t>해당 프로그램의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전체</a:t>
            </a:r>
            <a:r>
              <a:rPr lang="en-US" altLang="ko-KR" dirty="0" smtClean="0"/>
              <a:t>“ </a:t>
            </a:r>
            <a:r>
              <a:rPr lang="ko-KR" altLang="en-US" dirty="0" smtClean="0"/>
              <a:t>라디오 </a:t>
            </a:r>
            <a:r>
              <a:rPr lang="en-US" altLang="ko-KR" dirty="0" smtClean="0"/>
              <a:t>Button</a:t>
            </a:r>
            <a:r>
              <a:rPr lang="ko-KR" altLang="en-US" dirty="0" smtClean="0"/>
              <a:t>을 선택 하고  해당 내역을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검증함  </a:t>
            </a:r>
            <a:r>
              <a:rPr lang="en-US" altLang="ko-KR" dirty="0" smtClean="0"/>
              <a:t>( </a:t>
            </a:r>
            <a:r>
              <a:rPr lang="ko-KR" altLang="en-US" dirty="0" smtClean="0"/>
              <a:t>녹색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빨간색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미결항목</a:t>
            </a:r>
            <a:r>
              <a:rPr lang="en-US" altLang="ko-KR" dirty="0"/>
              <a:t> </a:t>
            </a:r>
            <a:r>
              <a:rPr lang="ko-KR" altLang="en-US" dirty="0" smtClean="0"/>
              <a:t>존재 여부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r>
              <a:rPr lang="en-US" altLang="ko-KR" dirty="0" smtClean="0"/>
              <a:t>Step  1-2 &gt;&gt; </a:t>
            </a:r>
            <a:r>
              <a:rPr lang="ko-KR" altLang="en-US" dirty="0" smtClean="0"/>
              <a:t>해당 매출 내역과  </a:t>
            </a:r>
            <a:r>
              <a:rPr lang="en-US" altLang="ko-KR" dirty="0" smtClean="0"/>
              <a:t>Mall 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POS </a:t>
            </a:r>
            <a:r>
              <a:rPr lang="ko-KR" altLang="en-US" dirty="0" smtClean="0"/>
              <a:t>시스템과  실적의 상호 비교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23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5" name="Rectangle 131"/>
          <p:cNvSpPr>
            <a:spLocks noChangeArrowheads="1"/>
          </p:cNvSpPr>
          <p:nvPr/>
        </p:nvSpPr>
        <p:spPr bwMode="auto">
          <a:xfrm>
            <a:off x="415925" y="476672"/>
            <a:ext cx="2808288" cy="3095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6350" algn="ctr">
            <a:solidFill>
              <a:schemeClr val="bg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buClr>
                <a:srgbClr val="DDDDDD"/>
              </a:buClr>
              <a:buFont typeface="Wingdings" pitchFamily="2" charset="2"/>
              <a:buNone/>
              <a:defRPr/>
            </a:pPr>
            <a:r>
              <a:rPr kumimoji="0" lang="ko-KR" altLang="en-US" dirty="0" smtClean="0">
                <a:solidFill>
                  <a:srgbClr val="FFFFFF"/>
                </a:solidFill>
                <a:ea typeface="맑은 고딕" pitchFamily="50" charset="-127"/>
              </a:rPr>
              <a:t> 결산 </a:t>
            </a:r>
            <a:r>
              <a:rPr kumimoji="0" lang="en-US" altLang="ko-KR" dirty="0" smtClean="0">
                <a:solidFill>
                  <a:srgbClr val="FFFFFF"/>
                </a:solidFill>
                <a:ea typeface="맑은 고딕" pitchFamily="50" charset="-127"/>
              </a:rPr>
              <a:t>Data </a:t>
            </a:r>
            <a:r>
              <a:rPr kumimoji="0" lang="ko-KR" altLang="en-US" dirty="0" smtClean="0">
                <a:solidFill>
                  <a:srgbClr val="FFFFFF"/>
                </a:solidFill>
                <a:ea typeface="맑은 고딕" pitchFamily="50" charset="-127"/>
              </a:rPr>
              <a:t>검증 절차</a:t>
            </a:r>
            <a:endParaRPr kumimoji="0" lang="ko-KR" altLang="en-US" dirty="0">
              <a:solidFill>
                <a:srgbClr val="FFFFFF"/>
              </a:solidFill>
              <a:ea typeface="맑은 고딕" pitchFamily="50" charset="-127"/>
            </a:endParaRPr>
          </a:p>
        </p:txBody>
      </p:sp>
      <p:sp>
        <p:nvSpPr>
          <p:cNvPr id="9" name="Rectangle 131"/>
          <p:cNvSpPr>
            <a:spLocks noChangeArrowheads="1"/>
          </p:cNvSpPr>
          <p:nvPr/>
        </p:nvSpPr>
        <p:spPr bwMode="auto">
          <a:xfrm>
            <a:off x="415924" y="1196281"/>
            <a:ext cx="1079897" cy="238497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점검항목</a:t>
            </a:r>
            <a:r>
              <a:rPr lang="en-US" altLang="ko-KR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Rectangle 131"/>
          <p:cNvSpPr>
            <a:spLocks noChangeArrowheads="1"/>
          </p:cNvSpPr>
          <p:nvPr/>
        </p:nvSpPr>
        <p:spPr bwMode="auto">
          <a:xfrm>
            <a:off x="1783854" y="1196281"/>
            <a:ext cx="6480720" cy="23849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가맹점 매출 점검 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신선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건식을 나누어 점검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9918" y="1589891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1]    </a:t>
            </a:r>
            <a:r>
              <a:rPr lang="ko-KR" altLang="en-US" dirty="0" smtClean="0"/>
              <a:t>가맹점 매출 점검   </a:t>
            </a:r>
            <a:r>
              <a:rPr lang="en-US" altLang="ko-KR" dirty="0" smtClean="0"/>
              <a:t>( Transaction code : ZSD2M0010 ) </a:t>
            </a:r>
            <a:r>
              <a:rPr lang="ko-KR" altLang="en-US" dirty="0" smtClean="0"/>
              <a:t>   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2]    </a:t>
            </a:r>
            <a:r>
              <a:rPr lang="ko-KR" altLang="en-US" dirty="0" smtClean="0"/>
              <a:t>신선식품</a:t>
            </a:r>
            <a:r>
              <a:rPr lang="en-US" altLang="ko-KR" dirty="0" smtClean="0"/>
              <a:t>(</a:t>
            </a:r>
            <a:r>
              <a:rPr lang="ko-KR" altLang="en-US" dirty="0" smtClean="0"/>
              <a:t>가맹점판매분 </a:t>
            </a:r>
            <a:r>
              <a:rPr lang="en-US" altLang="ko-KR" dirty="0" smtClean="0"/>
              <a:t>) </a:t>
            </a:r>
            <a:r>
              <a:rPr lang="ko-KR" altLang="en-US" dirty="0" smtClean="0"/>
              <a:t>매출 점검   </a:t>
            </a:r>
            <a:r>
              <a:rPr lang="en-US" altLang="ko-KR" dirty="0" smtClean="0"/>
              <a:t>( Transaction code : ZSD2M0070 )</a:t>
            </a:r>
          </a:p>
          <a:p>
            <a:endParaRPr lang="en-US" altLang="ko-KR" dirty="0"/>
          </a:p>
        </p:txBody>
      </p:sp>
      <p:sp>
        <p:nvSpPr>
          <p:cNvPr id="21" name="Rectangle 131"/>
          <p:cNvSpPr>
            <a:spLocks noChangeArrowheads="1"/>
          </p:cNvSpPr>
          <p:nvPr/>
        </p:nvSpPr>
        <p:spPr bwMode="auto">
          <a:xfrm>
            <a:off x="1783854" y="1606979"/>
            <a:ext cx="503560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세부</a:t>
            </a:r>
            <a:endParaRPr lang="en-US" altLang="ko-KR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latinLnBrk="1" hangingPunct="1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항목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131"/>
          <p:cNvSpPr>
            <a:spLocks noChangeArrowheads="1"/>
          </p:cNvSpPr>
          <p:nvPr/>
        </p:nvSpPr>
        <p:spPr bwMode="auto">
          <a:xfrm>
            <a:off x="1352054" y="2708920"/>
            <a:ext cx="863600" cy="238497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STEP2-1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r="49920" b="54763"/>
          <a:stretch/>
        </p:blipFill>
        <p:spPr>
          <a:xfrm>
            <a:off x="1372718" y="3681577"/>
            <a:ext cx="4960082" cy="2520280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 bwMode="auto">
          <a:xfrm>
            <a:off x="3214145" y="4487667"/>
            <a:ext cx="432048" cy="360040"/>
          </a:xfrm>
          <a:prstGeom prst="ellipse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4664174" y="5589240"/>
            <a:ext cx="432048" cy="360040"/>
          </a:xfrm>
          <a:prstGeom prst="ellipse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2054" y="3284984"/>
            <a:ext cx="6552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ym typeface="Wingdings" panose="05000000000000000000" pitchFamily="2" charset="2"/>
              </a:rPr>
              <a:t> Mall &amp; POS</a:t>
            </a:r>
            <a:r>
              <a:rPr lang="ko-KR" altLang="en-US" dirty="0" smtClean="0">
                <a:sym typeface="Wingdings" panose="05000000000000000000" pitchFamily="2" charset="2"/>
              </a:rPr>
              <a:t>의 건식제품 </a:t>
            </a:r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정상판매 매출 점검 </a:t>
            </a:r>
            <a:r>
              <a:rPr lang="en-US" altLang="ko-KR" dirty="0" smtClean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en-US" altLang="ko-KR" dirty="0" smtClean="0">
                <a:sym typeface="Wingdings" panose="05000000000000000000" pitchFamily="2" charset="2"/>
              </a:rPr>
              <a:t> ZSD2M0090/99 )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64374" y="3681577"/>
            <a:ext cx="3345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STEP1 &gt;&gt; </a:t>
            </a:r>
            <a:r>
              <a:rPr lang="ko-KR" altLang="en-US" dirty="0" smtClean="0"/>
              <a:t>가맹점 주문 진행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입고 내역 전송 </a:t>
            </a:r>
            <a:endParaRPr lang="en-US" altLang="ko-KR" dirty="0" smtClean="0"/>
          </a:p>
          <a:p>
            <a:r>
              <a:rPr lang="ko-KR" altLang="en-US" dirty="0" smtClean="0"/>
              <a:t>                      화면에서  전체 점검을 실시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464374" y="4480052"/>
            <a:ext cx="3345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STEP2 &gt;&gt; </a:t>
            </a:r>
            <a:r>
              <a:rPr lang="ko-KR" altLang="en-US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출하 내역 수신 </a:t>
            </a:r>
            <a:r>
              <a:rPr lang="en-US" altLang="ko-KR" dirty="0" smtClean="0"/>
              <a:t>( CJ </a:t>
            </a:r>
            <a:r>
              <a:rPr lang="en-US" altLang="ko-KR" dirty="0" smtClean="0">
                <a:sym typeface="Wingdings" panose="05000000000000000000" pitchFamily="2" charset="2"/>
              </a:rPr>
              <a:t> SAP )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               </a:t>
            </a:r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에서 </a:t>
            </a:r>
            <a:r>
              <a:rPr lang="en-US" altLang="ko-KR" dirty="0" smtClean="0">
                <a:solidFill>
                  <a:srgbClr val="FF0000"/>
                </a:solidFill>
                <a:sym typeface="Wingdings" panose="05000000000000000000" pitchFamily="2" charset="2"/>
              </a:rPr>
              <a:t>“</a:t>
            </a:r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미처리</a:t>
            </a:r>
            <a:r>
              <a:rPr lang="en-US" altLang="ko-KR" dirty="0" smtClean="0">
                <a:solidFill>
                  <a:srgbClr val="FF0000"/>
                </a:solidFill>
                <a:sym typeface="Wingdings" panose="05000000000000000000" pitchFamily="2" charset="2"/>
              </a:rPr>
              <a:t>“ </a:t>
            </a:r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내역을 확인 </a:t>
            </a:r>
            <a:endParaRPr lang="en-US" altLang="ko-KR" dirty="0" smtClean="0">
              <a:solidFill>
                <a:srgbClr val="FF0000"/>
              </a:solidFill>
            </a:endParaRPr>
          </a:p>
        </p:txBody>
      </p:sp>
      <p:sp>
        <p:nvSpPr>
          <p:cNvPr id="31" name="타원 30"/>
          <p:cNvSpPr/>
          <p:nvPr/>
        </p:nvSpPr>
        <p:spPr bwMode="auto">
          <a:xfrm>
            <a:off x="3646193" y="5589240"/>
            <a:ext cx="432048" cy="360040"/>
          </a:xfrm>
          <a:prstGeom prst="ellipse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0" name="오른쪽 화살표 9"/>
          <p:cNvSpPr/>
          <p:nvPr/>
        </p:nvSpPr>
        <p:spPr bwMode="auto">
          <a:xfrm rot="10800000">
            <a:off x="4078241" y="5877270"/>
            <a:ext cx="585933" cy="72009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6382" y="515719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※ IF]  SAP 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CJ </a:t>
            </a:r>
            <a:r>
              <a:rPr lang="ko-KR" altLang="en-US" dirty="0" smtClean="0"/>
              <a:t>의 재고 수불이 차이가 </a:t>
            </a:r>
            <a:endParaRPr lang="en-US" altLang="ko-KR" dirty="0" smtClean="0"/>
          </a:p>
          <a:p>
            <a:r>
              <a:rPr lang="ko-KR" altLang="en-US" dirty="0" smtClean="0"/>
              <a:t>난 다면</a:t>
            </a:r>
            <a:r>
              <a:rPr lang="en-US" altLang="ko-KR" dirty="0" smtClean="0"/>
              <a:t>, </a:t>
            </a:r>
          </a:p>
          <a:p>
            <a:endParaRPr lang="en-US" altLang="ko-KR" dirty="0"/>
          </a:p>
          <a:p>
            <a:r>
              <a:rPr lang="en-US" altLang="ko-KR" dirty="0" smtClean="0"/>
              <a:t>“</a:t>
            </a:r>
            <a:r>
              <a:rPr lang="ko-KR" altLang="en-US" dirty="0" smtClean="0"/>
              <a:t>출하요청 전송</a:t>
            </a:r>
            <a:r>
              <a:rPr lang="en-US" altLang="ko-KR" dirty="0" smtClean="0"/>
              <a:t>(SAP</a:t>
            </a:r>
            <a:r>
              <a:rPr lang="en-US" altLang="ko-KR" dirty="0" smtClean="0">
                <a:sym typeface="Wingdings" panose="05000000000000000000" pitchFamily="2" charset="2"/>
              </a:rPr>
              <a:t>CJ) </a:t>
            </a:r>
            <a:r>
              <a:rPr lang="ko-KR" altLang="en-US" dirty="0" smtClean="0"/>
              <a:t> </a:t>
            </a:r>
            <a:r>
              <a:rPr lang="en-US" altLang="ko-KR" dirty="0" smtClean="0"/>
              <a:t> VS 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출하내역 수신 </a:t>
            </a:r>
            <a:r>
              <a:rPr lang="en-US" altLang="ko-KR" dirty="0" smtClean="0"/>
              <a:t>(CJ</a:t>
            </a:r>
            <a:r>
              <a:rPr lang="en-US" altLang="ko-KR" dirty="0" smtClean="0">
                <a:sym typeface="Wingdings" panose="05000000000000000000" pitchFamily="2" charset="2"/>
              </a:rPr>
              <a:t>SAP)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현황을 </a:t>
            </a:r>
            <a:r>
              <a:rPr lang="en-US" altLang="ko-KR" dirty="0" smtClean="0"/>
              <a:t>Excel</a:t>
            </a:r>
            <a:r>
              <a:rPr lang="ko-KR" altLang="en-US" dirty="0" smtClean="0"/>
              <a:t>로 </a:t>
            </a:r>
            <a:r>
              <a:rPr lang="en-US" altLang="ko-KR" dirty="0" smtClean="0"/>
              <a:t>Down Load </a:t>
            </a:r>
            <a:r>
              <a:rPr lang="ko-KR" altLang="en-US" dirty="0" smtClean="0"/>
              <a:t>받아 체크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48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5" name="Rectangle 131"/>
          <p:cNvSpPr>
            <a:spLocks noChangeArrowheads="1"/>
          </p:cNvSpPr>
          <p:nvPr/>
        </p:nvSpPr>
        <p:spPr bwMode="auto">
          <a:xfrm>
            <a:off x="1424310" y="1340768"/>
            <a:ext cx="863600" cy="238497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STEP2-2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4062" y="1662306"/>
            <a:ext cx="6552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ym typeface="Wingdings" panose="05000000000000000000" pitchFamily="2" charset="2"/>
              </a:rPr>
              <a:t> Mall &amp; POS</a:t>
            </a:r>
            <a:r>
              <a:rPr lang="ko-KR" altLang="en-US" dirty="0" smtClean="0">
                <a:sym typeface="Wingdings" panose="05000000000000000000" pitchFamily="2" charset="2"/>
              </a:rPr>
              <a:t>의 건식제품 </a:t>
            </a:r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반품처리 매출 점검 </a:t>
            </a:r>
            <a:r>
              <a:rPr lang="en-US" altLang="ko-KR" dirty="0" smtClean="0">
                <a:sym typeface="Wingdings" panose="05000000000000000000" pitchFamily="2" charset="2"/>
              </a:rPr>
              <a:t>( ZSD2M0090/99 )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6883" r="51700" b="59512"/>
          <a:stretch/>
        </p:blipFill>
        <p:spPr>
          <a:xfrm>
            <a:off x="1464505" y="2227336"/>
            <a:ext cx="4783845" cy="2592289"/>
          </a:xfrm>
          <a:prstGeom prst="rect">
            <a:avLst/>
          </a:prstGeom>
        </p:spPr>
      </p:pic>
      <p:sp>
        <p:nvSpPr>
          <p:cNvPr id="16" name="타원 15"/>
          <p:cNvSpPr/>
          <p:nvPr/>
        </p:nvSpPr>
        <p:spPr bwMode="auto">
          <a:xfrm>
            <a:off x="4776873" y="2803401"/>
            <a:ext cx="432048" cy="360040"/>
          </a:xfrm>
          <a:prstGeom prst="ellipse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7" name="타원 16"/>
          <p:cNvSpPr/>
          <p:nvPr/>
        </p:nvSpPr>
        <p:spPr bwMode="auto">
          <a:xfrm>
            <a:off x="4776873" y="4233284"/>
            <a:ext cx="432048" cy="360040"/>
          </a:xfrm>
          <a:prstGeom prst="ellipse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8" name="Rectangle 131"/>
          <p:cNvSpPr>
            <a:spLocks noChangeArrowheads="1"/>
          </p:cNvSpPr>
          <p:nvPr/>
        </p:nvSpPr>
        <p:spPr bwMode="auto">
          <a:xfrm>
            <a:off x="415924" y="764704"/>
            <a:ext cx="1079897" cy="238497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점검항목</a:t>
            </a:r>
            <a:r>
              <a:rPr lang="en-US" altLang="ko-KR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Rectangle 131"/>
          <p:cNvSpPr>
            <a:spLocks noChangeArrowheads="1"/>
          </p:cNvSpPr>
          <p:nvPr/>
        </p:nvSpPr>
        <p:spPr bwMode="auto">
          <a:xfrm>
            <a:off x="1783854" y="764704"/>
            <a:ext cx="6480720" cy="23849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가맹점 매출 점검 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신선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건식을 나누어 점검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4374" y="2175247"/>
            <a:ext cx="3345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STEP1 &gt;&gt; </a:t>
            </a:r>
            <a:r>
              <a:rPr lang="ko-KR" altLang="en-US" dirty="0" smtClean="0"/>
              <a:t>가맹점 반품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입고내역 전송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</a:t>
            </a:r>
            <a:r>
              <a:rPr lang="ko-KR" altLang="en-US" dirty="0" smtClean="0"/>
              <a:t>에서 확인을 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 smtClean="0"/>
              <a:t>STEP2 &gt;&gt;  Billing </a:t>
            </a:r>
            <a:r>
              <a:rPr lang="ko-KR" altLang="en-US" dirty="0" smtClean="0"/>
              <a:t>처리 여부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출고전기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</a:t>
            </a:r>
            <a:r>
              <a:rPr lang="ko-KR" altLang="en-US" dirty="0" smtClean="0"/>
              <a:t>완료 여부를 확인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STEP3 &gt;&gt; POS </a:t>
            </a:r>
            <a:r>
              <a:rPr lang="ko-KR" altLang="en-US" dirty="0" smtClean="0"/>
              <a:t>內  </a:t>
            </a:r>
            <a:r>
              <a:rPr lang="ko-KR" altLang="en-US" dirty="0" err="1" smtClean="0"/>
              <a:t>가맹점별</a:t>
            </a:r>
            <a:r>
              <a:rPr lang="ko-KR" altLang="en-US" dirty="0" smtClean="0"/>
              <a:t> 매출 실적과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Cross </a:t>
            </a:r>
            <a:r>
              <a:rPr lang="ko-KR" altLang="en-US" dirty="0" smtClean="0"/>
              <a:t>확인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STEP4 &gt;&gt;  </a:t>
            </a:r>
            <a:r>
              <a:rPr lang="ko-KR" altLang="en-US" dirty="0" smtClean="0"/>
              <a:t>본사 표준 </a:t>
            </a:r>
            <a:r>
              <a:rPr lang="en-US" altLang="ko-KR" dirty="0" smtClean="0"/>
              <a:t>Report </a:t>
            </a:r>
            <a:r>
              <a:rPr lang="ko-KR" altLang="en-US" dirty="0" smtClean="0"/>
              <a:t>와  가맹점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</a:t>
            </a:r>
            <a:r>
              <a:rPr lang="ko-KR" altLang="en-US" dirty="0" smtClean="0"/>
              <a:t>거래선 별 매출 실적을 </a:t>
            </a:r>
            <a:r>
              <a:rPr lang="en-US" altLang="ko-KR" dirty="0" smtClean="0"/>
              <a:t>Cross</a:t>
            </a:r>
            <a:r>
              <a:rPr lang="ko-KR" altLang="en-US" dirty="0" smtClean="0"/>
              <a:t>확인</a:t>
            </a:r>
            <a:endParaRPr lang="en-US" altLang="ko-K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47750" y="508518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※  </a:t>
            </a:r>
            <a:r>
              <a:rPr lang="ko-KR" altLang="en-US" dirty="0" smtClean="0"/>
              <a:t>가맹점의 매출총액은    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정상매출 처리 금액 </a:t>
            </a:r>
            <a:r>
              <a:rPr lang="en-US" altLang="ko-KR" dirty="0" smtClean="0"/>
              <a:t>“  - “ </a:t>
            </a:r>
            <a:r>
              <a:rPr lang="ko-KR" altLang="en-US" dirty="0" smtClean="0"/>
              <a:t>가맹점 반품</a:t>
            </a:r>
            <a:r>
              <a:rPr lang="en-US" altLang="ko-KR" dirty="0" smtClean="0"/>
              <a:t>“ </a:t>
            </a:r>
            <a:r>
              <a:rPr lang="ko-KR" altLang="en-US" dirty="0" smtClean="0"/>
              <a:t>매출 금액 임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※   </a:t>
            </a:r>
            <a:r>
              <a:rPr lang="ko-KR" altLang="en-US" dirty="0" smtClean="0"/>
              <a:t>전사 표준 </a:t>
            </a:r>
            <a:r>
              <a:rPr lang="en-US" altLang="ko-KR" dirty="0" smtClean="0"/>
              <a:t>Report</a:t>
            </a:r>
            <a:r>
              <a:rPr lang="ko-KR" altLang="en-US" dirty="0" smtClean="0"/>
              <a:t>에서  가맹점  매출 실적과 </a:t>
            </a:r>
            <a:r>
              <a:rPr lang="en-US" altLang="ko-KR" dirty="0" smtClean="0"/>
              <a:t>Cross </a:t>
            </a:r>
            <a:r>
              <a:rPr lang="ko-KR" altLang="en-US" dirty="0" smtClean="0"/>
              <a:t>확인 처리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63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5" name="Rectangle 131"/>
          <p:cNvSpPr>
            <a:spLocks noChangeArrowheads="1"/>
          </p:cNvSpPr>
          <p:nvPr/>
        </p:nvSpPr>
        <p:spPr bwMode="auto">
          <a:xfrm>
            <a:off x="1424310" y="1340768"/>
            <a:ext cx="863600" cy="238497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STEP3-1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4062" y="1662306"/>
            <a:ext cx="7776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ym typeface="Wingdings" panose="05000000000000000000" pitchFamily="2" charset="2"/>
              </a:rPr>
              <a:t> Mall &amp; POS</a:t>
            </a:r>
            <a:r>
              <a:rPr lang="ko-KR" altLang="en-US" dirty="0" smtClean="0">
                <a:sym typeface="Wingdings" panose="05000000000000000000" pitchFamily="2" charset="2"/>
              </a:rPr>
              <a:t>의 </a:t>
            </a:r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신선식품 처리 매출 점검 </a:t>
            </a:r>
            <a:r>
              <a:rPr lang="en-US" altLang="ko-KR" dirty="0" smtClean="0">
                <a:sym typeface="Wingdings" panose="05000000000000000000" pitchFamily="2" charset="2"/>
              </a:rPr>
              <a:t>( ZSD2M0091 )   </a:t>
            </a:r>
            <a:r>
              <a:rPr lang="ko-KR" altLang="en-US" dirty="0" smtClean="0">
                <a:sym typeface="Wingdings" panose="05000000000000000000" pitchFamily="2" charset="2"/>
              </a:rPr>
              <a:t>신선 식품은 반품 </a:t>
            </a:r>
            <a:r>
              <a:rPr lang="en-US" altLang="ko-KR" dirty="0" smtClean="0">
                <a:sym typeface="Wingdings" panose="05000000000000000000" pitchFamily="2" charset="2"/>
              </a:rPr>
              <a:t>/ </a:t>
            </a:r>
            <a:r>
              <a:rPr lang="ko-KR" altLang="en-US" dirty="0" smtClean="0">
                <a:sym typeface="Wingdings" panose="05000000000000000000" pitchFamily="2" charset="2"/>
              </a:rPr>
              <a:t>정상 처리가 같이 나타나 있음 </a:t>
            </a:r>
            <a:r>
              <a:rPr lang="en-US" altLang="ko-KR" dirty="0" smtClean="0">
                <a:sym typeface="Wingdings" panose="05000000000000000000" pitchFamily="2" charset="2"/>
              </a:rPr>
              <a:t>( </a:t>
            </a:r>
            <a:r>
              <a:rPr lang="ko-KR" altLang="en-US" dirty="0" smtClean="0">
                <a:sym typeface="Wingdings" panose="05000000000000000000" pitchFamily="2" charset="2"/>
              </a:rPr>
              <a:t>프로세스가 동일함 </a:t>
            </a:r>
            <a:r>
              <a:rPr lang="en-US" altLang="ko-KR" dirty="0" smtClean="0">
                <a:sym typeface="Wingdings" panose="05000000000000000000" pitchFamily="2" charset="2"/>
              </a:rPr>
              <a:t>)</a:t>
            </a:r>
            <a:endParaRPr lang="ko-KR" altLang="en-US" dirty="0"/>
          </a:p>
        </p:txBody>
      </p:sp>
      <p:sp>
        <p:nvSpPr>
          <p:cNvPr id="18" name="Rectangle 131"/>
          <p:cNvSpPr>
            <a:spLocks noChangeArrowheads="1"/>
          </p:cNvSpPr>
          <p:nvPr/>
        </p:nvSpPr>
        <p:spPr bwMode="auto">
          <a:xfrm>
            <a:off x="415924" y="764704"/>
            <a:ext cx="1079897" cy="238497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점검항목</a:t>
            </a:r>
            <a:r>
              <a:rPr lang="en-US" altLang="ko-KR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Rectangle 131"/>
          <p:cNvSpPr>
            <a:spLocks noChangeArrowheads="1"/>
          </p:cNvSpPr>
          <p:nvPr/>
        </p:nvSpPr>
        <p:spPr bwMode="auto">
          <a:xfrm>
            <a:off x="1783854" y="764704"/>
            <a:ext cx="6480720" cy="23849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가맹점 매출 점검 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신선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건식을 나누어 점검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t="6055" r="51454" b="59048"/>
          <a:stretch/>
        </p:blipFill>
        <p:spPr>
          <a:xfrm>
            <a:off x="1495821" y="2238370"/>
            <a:ext cx="4808191" cy="19442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95822" y="4401686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STEP1 &gt;&gt; </a:t>
            </a:r>
            <a:r>
              <a:rPr lang="ko-KR" altLang="en-US" dirty="0"/>
              <a:t> </a:t>
            </a:r>
            <a:r>
              <a:rPr lang="ko-KR" altLang="en-US" dirty="0" smtClean="0"/>
              <a:t>신선 식품 매출 </a:t>
            </a:r>
            <a:r>
              <a:rPr lang="en-US" altLang="ko-KR" dirty="0" smtClean="0"/>
              <a:t>POS </a:t>
            </a:r>
            <a:r>
              <a:rPr lang="ko-KR" altLang="en-US" dirty="0" smtClean="0"/>
              <a:t>전송  </a:t>
            </a:r>
            <a:r>
              <a:rPr lang="en-US" altLang="ko-KR" dirty="0"/>
              <a:t> </a:t>
            </a:r>
            <a:r>
              <a:rPr lang="en-US" altLang="ko-KR" dirty="0" smtClean="0"/>
              <a:t>Radio </a:t>
            </a:r>
            <a:r>
              <a:rPr lang="ko-KR" altLang="en-US" dirty="0" smtClean="0"/>
              <a:t>버튼을 선택한 다음    해당 내역을 확인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※  IF &gt;&gt; </a:t>
            </a:r>
            <a:r>
              <a:rPr lang="ko-KR" altLang="en-US" dirty="0" smtClean="0"/>
              <a:t>가맹점이  건식 </a:t>
            </a:r>
            <a:r>
              <a:rPr lang="en-US" altLang="ko-KR" dirty="0" smtClean="0"/>
              <a:t>+ </a:t>
            </a:r>
            <a:r>
              <a:rPr lang="ko-KR" altLang="en-US" dirty="0" smtClean="0"/>
              <a:t>신선을 같이 취급 한다면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건식 정상 </a:t>
            </a:r>
            <a:r>
              <a:rPr lang="en-US" altLang="ko-KR" dirty="0" smtClean="0"/>
              <a:t>+  </a:t>
            </a:r>
            <a:r>
              <a:rPr lang="ko-KR" altLang="en-US" dirty="0" smtClean="0"/>
              <a:t>건식반품 </a:t>
            </a:r>
            <a:r>
              <a:rPr lang="en-US" altLang="ko-KR" dirty="0" smtClean="0"/>
              <a:t>+ </a:t>
            </a:r>
            <a:r>
              <a:rPr lang="ko-KR" altLang="en-US" dirty="0" smtClean="0"/>
              <a:t>신선식품 매출    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개가지를 점검해야 함</a:t>
            </a:r>
            <a:endParaRPr lang="en-US" altLang="ko-KR" dirty="0" smtClean="0"/>
          </a:p>
          <a:p>
            <a:endParaRPr lang="en-US" altLang="ko-KR" dirty="0"/>
          </a:p>
        </p:txBody>
      </p:sp>
      <p:sp>
        <p:nvSpPr>
          <p:cNvPr id="14" name="타원 13"/>
          <p:cNvSpPr/>
          <p:nvPr/>
        </p:nvSpPr>
        <p:spPr bwMode="auto">
          <a:xfrm>
            <a:off x="3296022" y="2636912"/>
            <a:ext cx="432048" cy="360040"/>
          </a:xfrm>
          <a:prstGeom prst="ellipse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4808190" y="3730007"/>
            <a:ext cx="432048" cy="360040"/>
          </a:xfrm>
          <a:prstGeom prst="ellipse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369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5" name="Rectangle 131"/>
          <p:cNvSpPr>
            <a:spLocks noChangeArrowheads="1"/>
          </p:cNvSpPr>
          <p:nvPr/>
        </p:nvSpPr>
        <p:spPr bwMode="auto">
          <a:xfrm>
            <a:off x="1424310" y="1340768"/>
            <a:ext cx="863600" cy="238497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STEP3-1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Rectangle 131"/>
          <p:cNvSpPr>
            <a:spLocks noChangeArrowheads="1"/>
          </p:cNvSpPr>
          <p:nvPr/>
        </p:nvSpPr>
        <p:spPr bwMode="auto">
          <a:xfrm>
            <a:off x="415924" y="764704"/>
            <a:ext cx="1079897" cy="238497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점검항목</a:t>
            </a:r>
            <a:r>
              <a:rPr lang="en-US" altLang="ko-KR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Rectangle 131"/>
          <p:cNvSpPr>
            <a:spLocks noChangeArrowheads="1"/>
          </p:cNvSpPr>
          <p:nvPr/>
        </p:nvSpPr>
        <p:spPr bwMode="auto">
          <a:xfrm>
            <a:off x="1783854" y="764704"/>
            <a:ext cx="6480720" cy="23849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Billing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대상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LIST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를 파악함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정상적인 경우 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가맹점 및 직영점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, Mall</a:t>
            </a:r>
            <a:r>
              <a:rPr lang="ko-KR" altLang="en-US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은 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없어야 함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9918" y="1307579"/>
            <a:ext cx="655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ym typeface="Wingdings" panose="05000000000000000000" pitchFamily="2" charset="2"/>
              </a:rPr>
              <a:t> Billing 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대상 </a:t>
            </a:r>
            <a:r>
              <a:rPr lang="ko-KR" altLang="en-US" dirty="0" smtClean="0">
                <a:sym typeface="Wingdings" panose="05000000000000000000" pitchFamily="2" charset="2"/>
              </a:rPr>
              <a:t>점검 </a:t>
            </a:r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( </a:t>
            </a:r>
            <a:r>
              <a:rPr lang="en-US" altLang="ko-KR" dirty="0" smtClean="0">
                <a:sym typeface="Wingdings" panose="05000000000000000000" pitchFamily="2" charset="2"/>
              </a:rPr>
              <a:t>VF04 )   </a:t>
            </a:r>
            <a:r>
              <a:rPr lang="ko-KR" altLang="en-US" dirty="0" smtClean="0">
                <a:sym typeface="Wingdings" panose="05000000000000000000" pitchFamily="2" charset="2"/>
              </a:rPr>
              <a:t>없어야 되는데</a:t>
            </a:r>
            <a:r>
              <a:rPr lang="en-US" altLang="ko-KR" dirty="0" smtClean="0">
                <a:sym typeface="Wingdings" panose="05000000000000000000" pitchFamily="2" charset="2"/>
              </a:rPr>
              <a:t>, </a:t>
            </a:r>
            <a:r>
              <a:rPr lang="ko-KR" altLang="en-US" dirty="0" smtClean="0">
                <a:sym typeface="Wingdings" panose="05000000000000000000" pitchFamily="2" charset="2"/>
              </a:rPr>
              <a:t>만약 있다면</a:t>
            </a:r>
            <a:r>
              <a:rPr lang="en-US" altLang="ko-KR" dirty="0" smtClean="0">
                <a:sym typeface="Wingdings" panose="05000000000000000000" pitchFamily="2" charset="2"/>
              </a:rPr>
              <a:t>, Billing</a:t>
            </a:r>
            <a:r>
              <a:rPr lang="ko-KR" altLang="en-US" dirty="0" smtClean="0">
                <a:sym typeface="Wingdings" panose="05000000000000000000" pitchFamily="2" charset="2"/>
              </a:rPr>
              <a:t>을 하지 말고</a:t>
            </a:r>
            <a:r>
              <a:rPr lang="en-US" altLang="ko-KR" dirty="0" smtClean="0">
                <a:sym typeface="Wingdings" panose="05000000000000000000" pitchFamily="2" charset="2"/>
              </a:rPr>
              <a:t>, </a:t>
            </a:r>
            <a:r>
              <a:rPr lang="ko-KR" altLang="en-US" dirty="0" smtClean="0">
                <a:sym typeface="Wingdings" panose="05000000000000000000" pitchFamily="2" charset="2"/>
              </a:rPr>
              <a:t>반드시 그 원인을 파악해야 </a:t>
            </a:r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함  </a:t>
            </a:r>
            <a:r>
              <a:rPr lang="en-US" altLang="ko-KR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( </a:t>
            </a:r>
            <a:r>
              <a:rPr lang="ko-KR" altLang="en-US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삭제를 해야 하는 것인지</a:t>
            </a:r>
            <a:r>
              <a:rPr lang="en-US" altLang="ko-KR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, Billing</a:t>
            </a:r>
            <a:r>
              <a:rPr lang="ko-KR" altLang="en-US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을 해야 하는 것인지를 판단 해야 함 </a:t>
            </a:r>
            <a:r>
              <a:rPr lang="en-US" altLang="ko-KR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ko-KR" altLang="en-US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0381" y="6340044"/>
            <a:ext cx="70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※  </a:t>
            </a:r>
            <a:r>
              <a:rPr lang="ko-KR" altLang="en-US" dirty="0" smtClean="0"/>
              <a:t>완벽하게 처리 되었다면 </a:t>
            </a: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en-US" altLang="ko-KR" dirty="0" smtClean="0"/>
              <a:t>Billing </a:t>
            </a:r>
            <a:r>
              <a:rPr lang="en-US" altLang="ko-KR" dirty="0"/>
              <a:t> </a:t>
            </a:r>
            <a:r>
              <a:rPr lang="ko-KR" altLang="en-US" dirty="0" smtClean="0"/>
              <a:t>대상 </a:t>
            </a:r>
            <a:r>
              <a:rPr lang="en-US" altLang="ko-KR" dirty="0" smtClean="0"/>
              <a:t>LIST</a:t>
            </a:r>
            <a:r>
              <a:rPr lang="ko-KR" altLang="en-US" dirty="0" smtClean="0"/>
              <a:t> </a:t>
            </a:r>
            <a:r>
              <a:rPr lang="en-US" altLang="ko-KR" dirty="0" smtClean="0"/>
              <a:t>Selection</a:t>
            </a:r>
            <a:r>
              <a:rPr lang="ko-KR" altLang="en-US" dirty="0" smtClean="0"/>
              <a:t>  </a:t>
            </a:r>
            <a:r>
              <a:rPr lang="en-US" altLang="ko-KR" dirty="0" smtClean="0"/>
              <a:t>Data</a:t>
            </a:r>
            <a:r>
              <a:rPr lang="ko-KR" altLang="en-US" dirty="0" smtClean="0"/>
              <a:t>가 나타나지 않아야 함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381" y="1819828"/>
            <a:ext cx="7735004" cy="4279653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 bwMode="auto">
          <a:xfrm>
            <a:off x="1366234" y="5013176"/>
            <a:ext cx="1137700" cy="432048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1215004" y="2764763"/>
            <a:ext cx="5033346" cy="160181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2503934" y="2772822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2503934" y="5047309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1338193" y="302672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1490593" y="317912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00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5" name="Rectangle 131"/>
          <p:cNvSpPr>
            <a:spLocks noChangeArrowheads="1"/>
          </p:cNvSpPr>
          <p:nvPr/>
        </p:nvSpPr>
        <p:spPr bwMode="auto">
          <a:xfrm>
            <a:off x="1424310" y="1340768"/>
            <a:ext cx="863600" cy="238497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STEP3-2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Rectangle 131"/>
          <p:cNvSpPr>
            <a:spLocks noChangeArrowheads="1"/>
          </p:cNvSpPr>
          <p:nvPr/>
        </p:nvSpPr>
        <p:spPr bwMode="auto">
          <a:xfrm>
            <a:off x="415924" y="764704"/>
            <a:ext cx="1079897" cy="238497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점검항목</a:t>
            </a:r>
            <a:r>
              <a:rPr lang="en-US" altLang="ko-KR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Rectangle 131"/>
          <p:cNvSpPr>
            <a:spLocks noChangeArrowheads="1"/>
          </p:cNvSpPr>
          <p:nvPr/>
        </p:nvSpPr>
        <p:spPr bwMode="auto">
          <a:xfrm>
            <a:off x="1783854" y="764704"/>
            <a:ext cx="6480720" cy="23849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Billing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대상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LIST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를 파악함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정상적인 경우 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가맹점 및 직영점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, Mall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은  없어야 함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9918" y="1307579"/>
            <a:ext cx="6552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ym typeface="Wingdings" panose="05000000000000000000" pitchFamily="2" charset="2"/>
              </a:rPr>
              <a:t> Billing 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처리 대상 </a:t>
            </a:r>
            <a:r>
              <a:rPr lang="en-US" altLang="ko-KR" dirty="0" smtClean="0">
                <a:sym typeface="Wingdings" panose="05000000000000000000" pitchFamily="2" charset="2"/>
              </a:rPr>
              <a:t>LIST</a:t>
            </a:r>
            <a:r>
              <a:rPr lang="ko-KR" altLang="en-US" dirty="0" smtClean="0">
                <a:sym typeface="Wingdings" panose="05000000000000000000" pitchFamily="2" charset="2"/>
              </a:rPr>
              <a:t>를 점검하여 대상이 있는지 확인  </a:t>
            </a:r>
            <a:r>
              <a:rPr lang="en-US" altLang="ko-KR" dirty="0" smtClean="0">
                <a:sym typeface="Wingdings" panose="05000000000000000000" pitchFamily="2" charset="2"/>
              </a:rPr>
              <a:t>( Billing type : YOR1/YRE1/YRE2)</a:t>
            </a:r>
            <a:endParaRPr lang="ko-KR" altLang="en-US" u="sng" dirty="0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b="40550"/>
          <a:stretch/>
        </p:blipFill>
        <p:spPr>
          <a:xfrm>
            <a:off x="703734" y="1772816"/>
            <a:ext cx="8701257" cy="3240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9718" y="5250080"/>
            <a:ext cx="9145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Step1]   Mall &amp; POS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사용 고객은  시스템에서 처리 하기 때문에   해당 내역에 존재하지 않아야 완벽하게 처리된 것임 </a:t>
            </a:r>
            <a:endParaRPr lang="en-US" altLang="ko-KR" sz="11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1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해당 노란색 부분에   </a:t>
            </a:r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“YOR1” “YRE1” “YRE2” </a:t>
            </a:r>
            <a:r>
              <a:rPr lang="ko-KR" altLang="en-US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에 해당 되는 문건이 있는지 확인</a:t>
            </a:r>
            <a:endParaRPr lang="en-US" altLang="ko-KR" sz="1100" b="0" dirty="0" smtClean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endParaRPr lang="en-US" altLang="ko-KR" sz="1100" b="0" dirty="0" smtClean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r>
              <a:rPr lang="en-US" altLang="ko-KR" sz="1100" b="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Step2]  </a:t>
            </a:r>
            <a:r>
              <a:rPr lang="ko-KR" altLang="en-US" sz="1100" b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만약 대상 </a:t>
            </a:r>
            <a:r>
              <a:rPr lang="en-US" altLang="ko-KR" sz="1100" b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LIST</a:t>
            </a:r>
            <a:r>
              <a:rPr lang="ko-KR" altLang="en-US" sz="1100" b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가 있다면   </a:t>
            </a:r>
            <a:r>
              <a:rPr lang="en-US" altLang="ko-KR" sz="1100" b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( Mall , </a:t>
            </a:r>
            <a:r>
              <a:rPr lang="ko-KR" altLang="en-US" sz="1100" b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직영점 </a:t>
            </a:r>
            <a:r>
              <a:rPr lang="en-US" altLang="ko-KR" sz="1100" b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POS, </a:t>
            </a:r>
            <a:r>
              <a:rPr lang="ko-KR" altLang="en-US" sz="1100" b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가맹점 및 신선식품</a:t>
            </a:r>
            <a:r>
              <a:rPr lang="en-US" altLang="ko-KR" sz="1100" b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POS </a:t>
            </a:r>
            <a:r>
              <a:rPr lang="ko-KR" altLang="en-US" sz="1100" b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매출 처리 시스템에 해당 날짜 기준으로  </a:t>
            </a:r>
            <a:r>
              <a:rPr lang="en-US" altLang="ko-KR" sz="1100" b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Billing</a:t>
            </a:r>
            <a:r>
              <a:rPr lang="ko-KR" altLang="en-US" sz="1100" b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ko-KR" altLang="en-US" sz="1100" b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과 출고 </a:t>
            </a:r>
            <a:endParaRPr lang="en-US" altLang="ko-KR" sz="1100" b="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r>
              <a:rPr lang="en-US" altLang="ko-KR" sz="1100" b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100" b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          </a:t>
            </a:r>
            <a:r>
              <a:rPr lang="ko-KR" altLang="en-US" sz="1100" b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처리 된 내역이 있는지 반드시 확인 해야 함</a:t>
            </a:r>
            <a:r>
              <a:rPr lang="en-US" altLang="ko-KR" sz="1100" b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.</a:t>
            </a:r>
          </a:p>
          <a:p>
            <a:endParaRPr lang="en-US" altLang="ko-KR" sz="1100" b="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r>
              <a:rPr lang="en-US" altLang="ko-KR" sz="1100" b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Step3]  </a:t>
            </a:r>
            <a:r>
              <a:rPr lang="ko-KR" altLang="en-US" sz="1100" b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만약  매출처리 시스템 </a:t>
            </a:r>
            <a:r>
              <a:rPr lang="en-US" altLang="ko-KR" sz="1100" b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( Mall &amp; POS ) </a:t>
            </a:r>
            <a:r>
              <a:rPr lang="ko-KR" altLang="en-US" sz="1100" b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에 성공적으로 처리 되었다면 </a:t>
            </a:r>
            <a:r>
              <a:rPr lang="en-US" altLang="ko-KR" sz="1100" b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100" b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ko-KR" altLang="en-US" sz="1100" b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해당 문건은 </a:t>
            </a:r>
            <a:r>
              <a:rPr lang="en-US" altLang="ko-KR" sz="1100" b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Billing </a:t>
            </a:r>
            <a:r>
              <a:rPr lang="ko-KR" altLang="en-US" sz="1100" b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처리 대상이 아닌</a:t>
            </a:r>
            <a:r>
              <a:rPr lang="en-US" altLang="ko-KR" sz="1100" b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100" b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출고 처리 문서를 삭제 </a:t>
            </a:r>
            <a:endParaRPr lang="en-US" altLang="ko-KR" sz="1100" b="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r>
              <a:rPr lang="en-US" altLang="ko-KR" sz="1100" b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100" b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            VL09   VL02N   VA02 </a:t>
            </a:r>
            <a:r>
              <a:rPr lang="ko-KR" altLang="en-US" sz="1100" b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순으로 처리함  </a:t>
            </a:r>
            <a:endParaRPr lang="ko-KR" altLang="en-US" sz="1100" b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36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5" name="Rectangle 131"/>
          <p:cNvSpPr>
            <a:spLocks noChangeArrowheads="1"/>
          </p:cNvSpPr>
          <p:nvPr/>
        </p:nvSpPr>
        <p:spPr bwMode="auto">
          <a:xfrm>
            <a:off x="1424310" y="1340768"/>
            <a:ext cx="863600" cy="238497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STEP4-1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Rectangle 131"/>
          <p:cNvSpPr>
            <a:spLocks noChangeArrowheads="1"/>
          </p:cNvSpPr>
          <p:nvPr/>
        </p:nvSpPr>
        <p:spPr bwMode="auto">
          <a:xfrm>
            <a:off x="415924" y="764704"/>
            <a:ext cx="1079897" cy="238497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점검항목</a:t>
            </a: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Rectangle 131"/>
          <p:cNvSpPr>
            <a:spLocks noChangeArrowheads="1"/>
          </p:cNvSpPr>
          <p:nvPr/>
        </p:nvSpPr>
        <p:spPr bwMode="auto">
          <a:xfrm>
            <a:off x="1783854" y="764704"/>
            <a:ext cx="6480720" cy="23849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Billing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오류 내역 점검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4062" y="1844824"/>
            <a:ext cx="6552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ym typeface="Wingdings" panose="05000000000000000000" pitchFamily="2" charset="2"/>
              </a:rPr>
              <a:t> Billing </a:t>
            </a:r>
            <a:r>
              <a:rPr lang="ko-KR" altLang="en-US" dirty="0" smtClean="0">
                <a:sym typeface="Wingdings" panose="05000000000000000000" pitchFamily="2" charset="2"/>
              </a:rPr>
              <a:t>오류 점검 </a:t>
            </a:r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( VFX3 )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6055" r="32551" b="44830"/>
          <a:stretch/>
        </p:blipFill>
        <p:spPr>
          <a:xfrm>
            <a:off x="1424062" y="2204864"/>
            <a:ext cx="6680399" cy="273630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 bwMode="auto">
          <a:xfrm>
            <a:off x="1495820" y="3933056"/>
            <a:ext cx="1728193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1495820" y="3008189"/>
            <a:ext cx="1728193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1495820" y="3473840"/>
            <a:ext cx="2952330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338193" y="302672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338193" y="3473840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1338193" y="3987645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4448151" y="3552083"/>
            <a:ext cx="432048" cy="38740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4542673" y="3304710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1806" y="5086925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STEP1 &gt;&gt; </a:t>
            </a:r>
            <a:r>
              <a:rPr lang="ko-KR" altLang="en-US" dirty="0" smtClean="0"/>
              <a:t>영업조직 </a:t>
            </a:r>
            <a:r>
              <a:rPr lang="en-US" altLang="ko-KR" dirty="0" smtClean="0"/>
              <a:t>“1000”</a:t>
            </a:r>
            <a:r>
              <a:rPr lang="ko-KR" altLang="en-US" dirty="0" smtClean="0"/>
              <a:t>을 입력</a:t>
            </a:r>
            <a:endParaRPr lang="en-US" altLang="ko-KR" dirty="0" smtClean="0"/>
          </a:p>
          <a:p>
            <a:r>
              <a:rPr lang="en-US" altLang="ko-KR" dirty="0" smtClean="0"/>
              <a:t>STEP2 &gt;&gt;  </a:t>
            </a:r>
            <a:r>
              <a:rPr lang="ko-KR" altLang="en-US" dirty="0" smtClean="0"/>
              <a:t>생성일 </a:t>
            </a:r>
            <a:r>
              <a:rPr lang="en-US" altLang="ko-KR" dirty="0" smtClean="0"/>
              <a:t>=</a:t>
            </a:r>
            <a:r>
              <a:rPr lang="ko-KR" altLang="en-US" dirty="0" smtClean="0"/>
              <a:t> 대금 청구 일이므로  해당 월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~ </a:t>
            </a:r>
            <a:r>
              <a:rPr lang="ko-KR" altLang="en-US" dirty="0" smtClean="0"/>
              <a:t>말일 까지 입력</a:t>
            </a:r>
            <a:endParaRPr lang="en-US" altLang="ko-KR" dirty="0" smtClean="0"/>
          </a:p>
          <a:p>
            <a:r>
              <a:rPr lang="en-US" altLang="ko-KR" dirty="0" smtClean="0"/>
              <a:t>STEP3 &gt;&gt;  </a:t>
            </a:r>
            <a:r>
              <a:rPr lang="ko-KR" altLang="en-US" dirty="0" smtClean="0"/>
              <a:t>대금청구 유형은  </a:t>
            </a:r>
            <a:r>
              <a:rPr lang="en-US" altLang="ko-KR" dirty="0" smtClean="0"/>
              <a:t>“YOR1”  “YRE1” YRE2” </a:t>
            </a:r>
            <a:r>
              <a:rPr lang="ko-KR" altLang="en-US" dirty="0" smtClean="0"/>
              <a:t>를 입력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7790" y="6093296"/>
            <a:ext cx="70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※  </a:t>
            </a:r>
            <a:r>
              <a:rPr lang="ko-KR" altLang="en-US" dirty="0" smtClean="0"/>
              <a:t>완벽하게 처리 되었다면 </a:t>
            </a:r>
            <a:r>
              <a:rPr lang="en-US" altLang="ko-KR" dirty="0" smtClean="0"/>
              <a:t>( Billing )  </a:t>
            </a:r>
            <a:r>
              <a:rPr lang="ko-KR" altLang="en-US" dirty="0" smtClean="0"/>
              <a:t>해당 </a:t>
            </a:r>
            <a:r>
              <a:rPr lang="en-US" altLang="ko-KR" dirty="0" smtClean="0"/>
              <a:t>Selection</a:t>
            </a:r>
            <a:r>
              <a:rPr lang="ko-KR" altLang="en-US" dirty="0" smtClean="0"/>
              <a:t>을 통해   </a:t>
            </a:r>
            <a:r>
              <a:rPr lang="en-US" altLang="ko-KR" dirty="0" smtClean="0"/>
              <a:t>Data</a:t>
            </a:r>
            <a:r>
              <a:rPr lang="ko-KR" altLang="en-US" dirty="0" smtClean="0"/>
              <a:t>가 나타나지 않아야 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35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5" name="Rectangle 131"/>
          <p:cNvSpPr>
            <a:spLocks noChangeArrowheads="1"/>
          </p:cNvSpPr>
          <p:nvPr/>
        </p:nvSpPr>
        <p:spPr bwMode="auto">
          <a:xfrm>
            <a:off x="1424310" y="1340768"/>
            <a:ext cx="863600" cy="238497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예시 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Rectangle 131"/>
          <p:cNvSpPr>
            <a:spLocks noChangeArrowheads="1"/>
          </p:cNvSpPr>
          <p:nvPr/>
        </p:nvSpPr>
        <p:spPr bwMode="auto">
          <a:xfrm>
            <a:off x="415924" y="764704"/>
            <a:ext cx="1079897" cy="238497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점검항목</a:t>
            </a:r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Rectangle 131"/>
          <p:cNvSpPr>
            <a:spLocks noChangeArrowheads="1"/>
          </p:cNvSpPr>
          <p:nvPr/>
        </p:nvSpPr>
        <p:spPr bwMode="auto">
          <a:xfrm>
            <a:off x="1783854" y="764704"/>
            <a:ext cx="6480720" cy="23849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Billing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오류 내역 점검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24062" y="1844824"/>
            <a:ext cx="6552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ym typeface="Wingdings" panose="05000000000000000000" pitchFamily="2" charset="2"/>
              </a:rPr>
              <a:t> Billing </a:t>
            </a:r>
            <a:r>
              <a:rPr lang="ko-KR" altLang="en-US" dirty="0" smtClean="0">
                <a:sym typeface="Wingdings" panose="05000000000000000000" pitchFamily="2" charset="2"/>
              </a:rPr>
              <a:t>오류 점검 </a:t>
            </a:r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( VFX3 )  </a:t>
            </a:r>
            <a:r>
              <a:rPr lang="ko-KR" altLang="en-US" dirty="0" smtClean="0">
                <a:sym typeface="Wingdings" panose="05000000000000000000" pitchFamily="2" charset="2"/>
              </a:rPr>
              <a:t>에서  오류가 나타났을 때 현상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r="42003" b="69388"/>
          <a:stretch/>
        </p:blipFill>
        <p:spPr>
          <a:xfrm>
            <a:off x="1567830" y="2348880"/>
            <a:ext cx="7560840" cy="2232248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 bwMode="auto">
          <a:xfrm>
            <a:off x="1711846" y="3356992"/>
            <a:ext cx="7488832" cy="9361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3728070" y="3068960"/>
            <a:ext cx="216024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1770241" y="338676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3786465" y="2805276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3854" y="4797152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만약  </a:t>
            </a:r>
            <a:r>
              <a:rPr lang="en-US" altLang="ko-KR" dirty="0" smtClean="0"/>
              <a:t>FI</a:t>
            </a:r>
            <a:r>
              <a:rPr lang="ko-KR" altLang="en-US" dirty="0" smtClean="0"/>
              <a:t>에  넘어가지 않은 </a:t>
            </a:r>
            <a:r>
              <a:rPr lang="en-US" altLang="ko-KR" dirty="0" smtClean="0"/>
              <a:t>Billing</a:t>
            </a:r>
            <a:r>
              <a:rPr lang="ko-KR" altLang="en-US" dirty="0" smtClean="0"/>
              <a:t>이 존재할 경우   상단의 화면에 그 </a:t>
            </a:r>
            <a:r>
              <a:rPr lang="en-US" altLang="ko-KR" dirty="0" smtClean="0"/>
              <a:t>List</a:t>
            </a:r>
            <a:r>
              <a:rPr lang="ko-KR" altLang="en-US" dirty="0" smtClean="0"/>
              <a:t>가 나타남</a:t>
            </a:r>
            <a:endParaRPr lang="en-US" altLang="ko-KR" dirty="0"/>
          </a:p>
          <a:p>
            <a:endParaRPr lang="en-US" altLang="ko-KR" dirty="0" smtClean="0"/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ko-KR" altLang="en-US" dirty="0" err="1" smtClean="0">
                <a:sym typeface="Wingdings" panose="05000000000000000000" pitchFamily="2" charset="2"/>
              </a:rPr>
              <a:t>이경우</a:t>
            </a:r>
            <a:r>
              <a:rPr lang="ko-KR" altLang="en-US" dirty="0" smtClean="0">
                <a:sym typeface="Wingdings" panose="05000000000000000000" pitchFamily="2" charset="2"/>
              </a:rPr>
              <a:t>   </a:t>
            </a:r>
            <a:r>
              <a:rPr lang="en-US" altLang="ko-KR" dirty="0" smtClean="0">
                <a:sym typeface="Wingdings" panose="05000000000000000000" pitchFamily="2" charset="2"/>
              </a:rPr>
              <a:t>“2”</a:t>
            </a:r>
            <a:r>
              <a:rPr lang="ko-KR" altLang="en-US" dirty="0" smtClean="0">
                <a:sym typeface="Wingdings" panose="05000000000000000000" pitchFamily="2" charset="2"/>
              </a:rPr>
              <a:t>번   깃 발 표시를 선택하여   </a:t>
            </a:r>
            <a:r>
              <a:rPr lang="en-US" altLang="ko-KR" dirty="0" smtClean="0">
                <a:sym typeface="Wingdings" panose="05000000000000000000" pitchFamily="2" charset="2"/>
              </a:rPr>
              <a:t>Released </a:t>
            </a:r>
            <a:r>
              <a:rPr lang="ko-KR" altLang="en-US" dirty="0" smtClean="0">
                <a:sym typeface="Wingdings" panose="05000000000000000000" pitchFamily="2" charset="2"/>
              </a:rPr>
              <a:t>해야 함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그래도 안될 경우  </a:t>
            </a:r>
            <a:r>
              <a:rPr lang="en-US" altLang="ko-KR" dirty="0" smtClean="0">
                <a:sym typeface="Wingdings" panose="05000000000000000000" pitchFamily="2" charset="2"/>
              </a:rPr>
              <a:t>“</a:t>
            </a:r>
            <a:r>
              <a:rPr lang="ko-KR" altLang="en-US" dirty="0" smtClean="0">
                <a:sym typeface="Wingdings" panose="05000000000000000000" pitchFamily="2" charset="2"/>
              </a:rPr>
              <a:t>운영담당자</a:t>
            </a:r>
            <a:r>
              <a:rPr lang="en-US" altLang="ko-KR" dirty="0" smtClean="0">
                <a:sym typeface="Wingdings" panose="05000000000000000000" pitchFamily="2" charset="2"/>
              </a:rPr>
              <a:t>＂</a:t>
            </a:r>
            <a:r>
              <a:rPr lang="ko-KR" altLang="en-US" dirty="0" smtClean="0">
                <a:sym typeface="Wingdings" panose="05000000000000000000" pitchFamily="2" charset="2"/>
              </a:rPr>
              <a:t>에게   문의 후 조치 필요 </a:t>
            </a:r>
            <a:endParaRPr lang="ko-KR" altLang="en-US" dirty="0"/>
          </a:p>
        </p:txBody>
      </p:sp>
      <p:sp>
        <p:nvSpPr>
          <p:cNvPr id="27" name="Rectangle 131"/>
          <p:cNvSpPr>
            <a:spLocks noChangeArrowheads="1"/>
          </p:cNvSpPr>
          <p:nvPr/>
        </p:nvSpPr>
        <p:spPr bwMode="auto">
          <a:xfrm>
            <a:off x="1423814" y="5999937"/>
            <a:ext cx="503560" cy="4533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latinLnBrk="1" hangingPunct="1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오류</a:t>
            </a:r>
            <a:endParaRPr lang="en-US" altLang="ko-KR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latinLnBrk="1" hangingPunct="1">
              <a:lnSpc>
                <a:spcPct val="130000"/>
              </a:lnSpc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원인</a:t>
            </a:r>
            <a:endParaRPr lang="en-US" altLang="ko-KR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894" y="5999937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판가 미등록</a:t>
            </a:r>
            <a:r>
              <a:rPr lang="en-US" altLang="ko-KR" dirty="0" smtClean="0"/>
              <a:t>,  </a:t>
            </a:r>
            <a:r>
              <a:rPr lang="ko-KR" altLang="en-US" dirty="0" smtClean="0"/>
              <a:t>매출계정 오류  </a:t>
            </a:r>
            <a:r>
              <a:rPr lang="en-US" altLang="ko-KR" dirty="0" smtClean="0"/>
              <a:t>( </a:t>
            </a:r>
            <a:r>
              <a:rPr lang="ko-KR" altLang="en-US" dirty="0" smtClean="0"/>
              <a:t>특히 </a:t>
            </a:r>
            <a:r>
              <a:rPr lang="en-US" altLang="ko-KR" dirty="0" smtClean="0"/>
              <a:t>F&amp;H </a:t>
            </a:r>
            <a:r>
              <a:rPr lang="ko-KR" altLang="en-US" dirty="0" smtClean="0"/>
              <a:t>의 경유 유료회원 매출 주의 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원재료</a:t>
            </a:r>
            <a:r>
              <a:rPr lang="en-US" altLang="ko-KR" dirty="0" smtClean="0"/>
              <a:t>/ </a:t>
            </a:r>
            <a:r>
              <a:rPr lang="ko-KR" altLang="en-US" dirty="0" smtClean="0"/>
              <a:t>반제품 매출 처리 </a:t>
            </a:r>
            <a:endParaRPr lang="en-US" altLang="ko-KR" dirty="0" smtClean="0"/>
          </a:p>
          <a:p>
            <a:r>
              <a:rPr lang="ko-KR" altLang="en-US" dirty="0" smtClean="0"/>
              <a:t>과정에서의 매출 계정미결정</a:t>
            </a:r>
            <a:r>
              <a:rPr lang="en-US" altLang="ko-KR" dirty="0" smtClean="0"/>
              <a:t>,  </a:t>
            </a:r>
            <a:r>
              <a:rPr lang="ko-KR" altLang="en-US" dirty="0" smtClean="0"/>
              <a:t>세금결정 오류 등이 있음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764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Arial"/>
        <a:ea typeface="돋움"/>
        <a:cs typeface=""/>
      </a:majorFont>
      <a:minorFont>
        <a:latin typeface="Arial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돋움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34817</TotalTime>
  <Words>1030</Words>
  <Application>Microsoft Office PowerPoint</Application>
  <PresentationFormat>사용자 지정</PresentationFormat>
  <Paragraphs>167</Paragraphs>
  <Slides>13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돋움</vt:lpstr>
      <vt:lpstr>맑은 고딕</vt:lpstr>
      <vt:lpstr>Arial</vt:lpstr>
      <vt:lpstr>Lucida Sans Unicode</vt:lpstr>
      <vt:lpstr>Wingdings</vt:lpstr>
      <vt:lpstr>기본 디자인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PowerPoint 프레젠테이션</vt:lpstr>
    </vt:vector>
  </TitlesOfParts>
  <Company>BSG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PI_ERP 프로젝트</dc:title>
  <dc:creator>dmyang</dc:creator>
  <cp:lastModifiedBy>SEODOSEOK</cp:lastModifiedBy>
  <cp:revision>2516</cp:revision>
  <cp:lastPrinted>2001-03-14T06:43:19Z</cp:lastPrinted>
  <dcterms:created xsi:type="dcterms:W3CDTF">2000-09-28T11:17:09Z</dcterms:created>
  <dcterms:modified xsi:type="dcterms:W3CDTF">2018-05-11T06:54:37Z</dcterms:modified>
</cp:coreProperties>
</file>