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13" r:id="rId2"/>
    <p:sldId id="514" r:id="rId3"/>
    <p:sldId id="515" r:id="rId4"/>
    <p:sldId id="524" r:id="rId5"/>
    <p:sldId id="517" r:id="rId6"/>
    <p:sldId id="518" r:id="rId7"/>
    <p:sldId id="519" r:id="rId8"/>
  </p:sldIdLst>
  <p:sldSz cx="9904413" cy="6858000"/>
  <p:notesSz cx="6662738" cy="9832975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EA5B31BD-0F4B-49EA-86C0-66909D4F4B02}">
          <p14:sldIdLst/>
        </p14:section>
        <p14:section name="제목 없는 구역" id="{6E5F4BBB-7F4C-43DD-86AA-3A7E67F88F37}">
          <p14:sldIdLst>
            <p14:sldId id="513"/>
            <p14:sldId id="514"/>
            <p14:sldId id="515"/>
            <p14:sldId id="524"/>
            <p14:sldId id="517"/>
            <p14:sldId id="518"/>
            <p14:sldId id="51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065">
          <p15:clr>
            <a:srgbClr val="A4A3A4"/>
          </p15:clr>
        </p15:guide>
        <p15:guide id="2" orient="horz" pos="482">
          <p15:clr>
            <a:srgbClr val="A4A3A4"/>
          </p15:clr>
        </p15:guide>
        <p15:guide id="3" orient="horz" pos="3203">
          <p15:clr>
            <a:srgbClr val="A4A3A4"/>
          </p15:clr>
        </p15:guide>
        <p15:guide id="4" orient="horz" pos="3884">
          <p15:clr>
            <a:srgbClr val="A4A3A4"/>
          </p15:clr>
        </p15:guide>
        <p15:guide id="5" pos="171">
          <p15:clr>
            <a:srgbClr val="A4A3A4"/>
          </p15:clr>
        </p15:guide>
        <p15:guide id="6" pos="6068">
          <p15:clr>
            <a:srgbClr val="A4A3A4"/>
          </p15:clr>
        </p15:guide>
        <p15:guide id="7" pos="3120">
          <p15:clr>
            <a:srgbClr val="A4A3A4"/>
          </p15:clr>
        </p15:guide>
        <p15:guide id="8" orient="horz" pos="754">
          <p15:clr>
            <a:srgbClr val="A4A3A4"/>
          </p15:clr>
        </p15:guide>
        <p15:guide id="9" orient="horz" pos="1071" userDrawn="1">
          <p15:clr>
            <a:srgbClr val="A4A3A4"/>
          </p15:clr>
        </p15:guide>
        <p15:guide id="10" orient="horz" pos="8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6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D56A19"/>
    <a:srgbClr val="E57725"/>
    <a:srgbClr val="DDDDDD"/>
    <a:srgbClr val="0000FF"/>
    <a:srgbClr val="93E3FF"/>
    <a:srgbClr val="C0C0C0"/>
    <a:srgbClr val="297793"/>
    <a:srgbClr val="2D86A5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15" autoAdjust="0"/>
    <p:restoredTop sz="96429" autoAdjust="0"/>
  </p:normalViewPr>
  <p:slideViewPr>
    <p:cSldViewPr showGuides="1">
      <p:cViewPr varScale="1">
        <p:scale>
          <a:sx n="111" d="100"/>
          <a:sy n="111" d="100"/>
        </p:scale>
        <p:origin x="1662" y="96"/>
      </p:cViewPr>
      <p:guideLst>
        <p:guide orient="horz" pos="4065"/>
        <p:guide orient="horz" pos="482"/>
        <p:guide orient="horz" pos="3203"/>
        <p:guide orient="horz" pos="3884"/>
        <p:guide pos="171"/>
        <p:guide pos="6068"/>
        <p:guide pos="3120"/>
        <p:guide orient="horz" pos="754"/>
        <p:guide orient="horz" pos="1071"/>
        <p:guide orient="horz" pos="8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4" d="100"/>
          <a:sy n="74" d="100"/>
        </p:scale>
        <p:origin x="-3408" y="-90"/>
      </p:cViewPr>
      <p:guideLst>
        <p:guide orient="horz" pos="3096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l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r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l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r" defTabSz="912813" eaLnBrk="1" latinLnBrk="1" hangingPunct="1">
              <a:lnSpc>
                <a:spcPct val="100000"/>
              </a:lnSpc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AF78F08D-03A6-4530-A11C-16A10DEBF2C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16925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69925" y="736600"/>
            <a:ext cx="5322888" cy="3687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7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70425"/>
            <a:ext cx="5329238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dirty="0" smtClean="0"/>
              <a:t>마스터 텍스트 스타일을 편집합니다</a:t>
            </a:r>
          </a:p>
          <a:p>
            <a:pPr lvl="1"/>
            <a:r>
              <a:rPr lang="ko-KR" altLang="en-US" noProof="0" dirty="0" smtClean="0"/>
              <a:t>둘째 수준</a:t>
            </a:r>
          </a:p>
          <a:p>
            <a:pPr lvl="2"/>
            <a:r>
              <a:rPr lang="ko-KR" altLang="en-US" noProof="0" dirty="0" smtClean="0"/>
              <a:t>셋째 수준</a:t>
            </a:r>
          </a:p>
          <a:p>
            <a:pPr lvl="3"/>
            <a:r>
              <a:rPr lang="ko-KR" altLang="en-US" noProof="0" dirty="0" smtClean="0"/>
              <a:t>넷째 수준</a:t>
            </a:r>
          </a:p>
          <a:p>
            <a:pPr lvl="4"/>
            <a:r>
              <a:rPr lang="ko-KR" altLang="en-US" noProof="0" dirty="0" smtClean="0"/>
              <a:t>다섯째 수준</a:t>
            </a:r>
          </a:p>
        </p:txBody>
      </p:sp>
      <p:sp>
        <p:nvSpPr>
          <p:cNvPr id="397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6DA808C9-ECF7-4A0B-8E0D-91D483EF221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044058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614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33D6B7BB-90FF-4B95-8EE9-D69C528B6AE2}" type="slidenum">
              <a:rPr lang="en-US" altLang="ko-KR" smtClean="0"/>
              <a:pPr>
                <a:spcBef>
                  <a:spcPct val="0"/>
                </a:spcBef>
              </a:pPr>
              <a:t>0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3346238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819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FCF2FB2E-2616-4555-B085-715D25F47398}" type="slidenum">
              <a:rPr lang="en-US" altLang="ko-KR" smtClean="0"/>
              <a:pPr>
                <a:spcBef>
                  <a:spcPct val="0"/>
                </a:spcBef>
              </a:pPr>
              <a:t>1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3079023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792FAFD8-BE84-4F3E-A496-763DBF603957}" type="slidenum">
              <a:rPr lang="en-US" altLang="ko-KR" smtClean="0"/>
              <a:pPr>
                <a:spcBef>
                  <a:spcPct val="0"/>
                </a:spcBef>
              </a:pPr>
              <a:t>2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4166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229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B4EC9AF-CF31-459B-9451-E150C06AD598}" type="slidenum">
              <a:rPr lang="en-US" altLang="ko-KR" smtClean="0"/>
              <a:pPr>
                <a:spcBef>
                  <a:spcPct val="0"/>
                </a:spcBef>
              </a:pPr>
              <a:t>3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0686130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434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91289ADE-8FA5-4A51-9F3D-99A4D7E38D1F}" type="slidenum">
              <a:rPr lang="en-US" altLang="ko-KR" smtClean="0"/>
              <a:pPr>
                <a:spcBef>
                  <a:spcPct val="0"/>
                </a:spcBef>
              </a:pPr>
              <a:t>4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9940399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638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08FF617-68A1-4A33-BF1E-D731C49FC3F2}" type="slidenum">
              <a:rPr lang="en-US" altLang="ko-KR" smtClean="0"/>
              <a:pPr>
                <a:spcBef>
                  <a:spcPct val="0"/>
                </a:spcBef>
              </a:pPr>
              <a:t>5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41162438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84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A93AD376-EDDE-469C-BDCB-B49DCD9F3D86}" type="slidenum">
              <a:rPr lang="en-US" altLang="ko-KR" smtClean="0"/>
              <a:pPr>
                <a:spcBef>
                  <a:spcPct val="0"/>
                </a:spcBef>
              </a:pPr>
              <a:t>6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2038060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 userDrawn="1"/>
        </p:nvSpPr>
        <p:spPr bwMode="auto">
          <a:xfrm>
            <a:off x="0" y="3429000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grpSp>
        <p:nvGrpSpPr>
          <p:cNvPr id="5" name="그룹 12"/>
          <p:cNvGrpSpPr>
            <a:grpSpLocks/>
          </p:cNvGrpSpPr>
          <p:nvPr userDrawn="1"/>
        </p:nvGrpSpPr>
        <p:grpSpPr bwMode="auto">
          <a:xfrm>
            <a:off x="790575" y="511175"/>
            <a:ext cx="2455863" cy="657225"/>
            <a:chOff x="790267" y="511048"/>
            <a:chExt cx="2455626" cy="657479"/>
          </a:xfrm>
        </p:grpSpPr>
        <p:grpSp>
          <p:nvGrpSpPr>
            <p:cNvPr id="6" name="그룹 14"/>
            <p:cNvGrpSpPr>
              <a:grpSpLocks/>
            </p:cNvGrpSpPr>
            <p:nvPr userDrawn="1"/>
          </p:nvGrpSpPr>
          <p:grpSpPr bwMode="auto">
            <a:xfrm>
              <a:off x="790267" y="511048"/>
              <a:ext cx="2455626" cy="657479"/>
              <a:chOff x="661988" y="498454"/>
              <a:chExt cx="2004202" cy="603256"/>
            </a:xfrm>
          </p:grpSpPr>
          <p:cxnSp>
            <p:nvCxnSpPr>
              <p:cNvPr id="9" name="직선 연결선 8"/>
              <p:cNvCxnSpPr/>
              <p:nvPr userDrawn="1"/>
            </p:nvCxnSpPr>
            <p:spPr bwMode="auto">
              <a:xfrm>
                <a:off x="661988" y="498454"/>
                <a:ext cx="2004202" cy="1458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" name="직선 연결선 9"/>
              <p:cNvCxnSpPr/>
              <p:nvPr userDrawn="1"/>
            </p:nvCxnSpPr>
            <p:spPr bwMode="auto">
              <a:xfrm>
                <a:off x="661988" y="1100253"/>
                <a:ext cx="2004202" cy="1457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pic>
          <p:nvPicPr>
            <p:cNvPr id="7" name="그림 14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5966" y="538364"/>
              <a:ext cx="2247428" cy="610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" name="그림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" y="6477000"/>
            <a:ext cx="104933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그림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4138" y="6453188"/>
            <a:ext cx="658812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2"/>
          <p:cNvSpPr>
            <a:spLocks noGrp="1"/>
          </p:cNvSpPr>
          <p:nvPr>
            <p:ph type="ctrTitle"/>
          </p:nvPr>
        </p:nvSpPr>
        <p:spPr>
          <a:xfrm>
            <a:off x="665928" y="2000240"/>
            <a:ext cx="7280297" cy="523220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38025" y="4029076"/>
            <a:ext cx="3857653" cy="352404"/>
          </a:xfrm>
        </p:spPr>
        <p:txBody>
          <a:bodyPr/>
          <a:lstStyle>
            <a:lvl1pPr algn="l">
              <a:buNone/>
              <a:defRPr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/>
              <a:t>마스터 부제목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1721511761"/>
      </p:ext>
    </p:extLst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맑은 고딕" pitchFamily="50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0788" y="765188"/>
            <a:ext cx="9125473" cy="1665071"/>
          </a:xfrm>
        </p:spPr>
        <p:txBody>
          <a:bodyPr/>
          <a:lstStyle>
            <a:lvl1pPr marL="0" indent="0">
              <a:buNone/>
              <a:defRPr>
                <a:latin typeface="맑은 고딕" pitchFamily="50" charset="-127"/>
              </a:defRPr>
            </a:lvl1pPr>
            <a:lvl2pPr>
              <a:buNone/>
              <a:defRPr>
                <a:latin typeface="맑은 고딕" pitchFamily="50" charset="-127"/>
                <a:ea typeface="맑은 고딕" pitchFamily="50" charset="-127"/>
              </a:defRPr>
            </a:lvl2pPr>
            <a:lvl3pPr>
              <a:buNone/>
              <a:defRPr>
                <a:latin typeface="맑은 고딕" pitchFamily="50" charset="-127"/>
                <a:ea typeface="맑은 고딕" pitchFamily="50" charset="-127"/>
              </a:defRPr>
            </a:lvl3pPr>
            <a:lvl4pPr>
              <a:buNone/>
              <a:defRPr>
                <a:latin typeface="맑은 고딕" pitchFamily="50" charset="-127"/>
                <a:ea typeface="맑은 고딕" pitchFamily="50" charset="-127"/>
              </a:defRPr>
            </a:lvl4pPr>
            <a:lvl5pPr>
              <a:buNone/>
              <a:defRPr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4784714"/>
      </p:ext>
    </p:extLst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78091" y="155575"/>
            <a:ext cx="7098163" cy="33655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350782" y="765175"/>
            <a:ext cx="9125473" cy="352404"/>
          </a:xfrm>
        </p:spPr>
        <p:txBody>
          <a:bodyPr/>
          <a:lstStyle/>
          <a:p>
            <a:pPr lvl="0"/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847996050"/>
      </p:ext>
    </p:extLst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/>
          </p:nvPr>
        </p:nvSpPr>
        <p:spPr>
          <a:xfrm>
            <a:off x="350782" y="155575"/>
            <a:ext cx="9125473" cy="16450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2185378"/>
      </p:ext>
    </p:extLst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306388" y="142875"/>
            <a:ext cx="6503987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765175"/>
            <a:ext cx="91249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1" name="Line 6"/>
          <p:cNvSpPr>
            <a:spLocks noChangeShapeType="1"/>
          </p:cNvSpPr>
          <p:nvPr userDrawn="1"/>
        </p:nvSpPr>
        <p:spPr bwMode="auto">
          <a:xfrm>
            <a:off x="0" y="642938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sp>
        <p:nvSpPr>
          <p:cNvPr id="6" name="Rectangle 15"/>
          <p:cNvSpPr>
            <a:spLocks noChangeArrowheads="1"/>
          </p:cNvSpPr>
          <p:nvPr userDrawn="1"/>
        </p:nvSpPr>
        <p:spPr bwMode="auto">
          <a:xfrm>
            <a:off x="4697413" y="6626225"/>
            <a:ext cx="5111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1" hangingPunct="1">
              <a:lnSpc>
                <a:spcPct val="130000"/>
              </a:lnSpc>
              <a:defRPr/>
            </a:pPr>
            <a:r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- P</a:t>
            </a:r>
            <a:fld id="{4B1B095A-CBB3-428F-8709-75D1EFEF3700}" type="slidenum"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pPr eaLnBrk="1" latinLnBrk="1" hangingPunct="1">
                <a:lnSpc>
                  <a:spcPct val="130000"/>
                </a:lnSpc>
                <a:defRPr/>
              </a:pPr>
              <a:t>‹#›</a:t>
            </a:fld>
            <a:r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 -</a:t>
            </a:r>
          </a:p>
        </p:txBody>
      </p:sp>
      <p:cxnSp>
        <p:nvCxnSpPr>
          <p:cNvPr id="7" name="직선 연결선 6"/>
          <p:cNvCxnSpPr/>
          <p:nvPr userDrawn="1"/>
        </p:nvCxnSpPr>
        <p:spPr bwMode="auto">
          <a:xfrm>
            <a:off x="0" y="6381750"/>
            <a:ext cx="9904413" cy="1588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</p:cxnSp>
      <p:pic>
        <p:nvPicPr>
          <p:cNvPr id="1031" name="그림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6515100"/>
            <a:ext cx="95408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그림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0800" y="6480175"/>
            <a:ext cx="598488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29" r:id="rId2"/>
    <p:sldLayoutId id="2147483830" r:id="rId3"/>
    <p:sldLayoutId id="2147483831" r:id="rId4"/>
  </p:sldLayoutIdLst>
  <p:transition>
    <p:split orient="vert"/>
  </p:transition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9pPr>
    </p:titleStyle>
    <p:bodyStyle>
      <a:lvl1pPr marL="342900" indent="-3429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lang="ko-KR" altLang="en-US" sz="1300" b="1" dirty="0">
          <a:solidFill>
            <a:srgbClr val="11111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819150" indent="-28575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2pPr>
      <a:lvl3pPr marL="1227138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sz="1400" b="1">
          <a:solidFill>
            <a:srgbClr val="111111"/>
          </a:solidFill>
          <a:latin typeface="+mn-lt"/>
          <a:ea typeface="+mn-ea"/>
        </a:defRPr>
      </a:lvl3pPr>
      <a:lvl4pPr marL="1635125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»"/>
        <a:defRPr kumimoji="1" sz="1400" b="1">
          <a:solidFill>
            <a:srgbClr val="111111"/>
          </a:solidFill>
          <a:latin typeface="+mn-lt"/>
          <a:ea typeface="+mn-ea"/>
        </a:defRPr>
      </a:lvl5pPr>
      <a:lvl6pPr marL="25146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6pPr>
      <a:lvl7pPr marL="29718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7pPr>
      <a:lvl8pPr marL="34290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8pPr>
      <a:lvl9pPr marL="38862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 bwMode="auto">
          <a:xfrm>
            <a:off x="665163" y="1905000"/>
            <a:ext cx="7280275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5pPr>
            <a:lvl6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6pPr>
            <a:lvl7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7pPr>
            <a:lvl8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8pPr>
            <a:lvl9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9pPr>
          </a:lstStyle>
          <a:p>
            <a:r>
              <a:rPr lang="en-US" altLang="ko-KR" kern="0" dirty="0" smtClean="0"/>
              <a:t>TO-BE Process </a:t>
            </a:r>
            <a:r>
              <a:rPr lang="ko-KR" altLang="en-US" kern="0" dirty="0" smtClean="0"/>
              <a:t>정의서</a:t>
            </a:r>
            <a:r>
              <a:rPr lang="en-US" altLang="ko-KR" kern="0" dirty="0" smtClean="0"/>
              <a:t/>
            </a:r>
            <a:br>
              <a:rPr lang="en-US" altLang="ko-KR" kern="0" dirty="0" smtClean="0"/>
            </a:br>
            <a:r>
              <a:rPr lang="en-US" altLang="ko-KR" kern="0" dirty="0" smtClean="0"/>
              <a:t/>
            </a:r>
            <a:br>
              <a:rPr lang="en-US" altLang="ko-KR" kern="0" dirty="0" smtClean="0"/>
            </a:br>
            <a:r>
              <a:rPr lang="en-US" altLang="ko-KR" sz="2000" kern="0" dirty="0"/>
              <a:t>[</a:t>
            </a:r>
            <a:r>
              <a:rPr lang="en-US" altLang="ko-KR" sz="2000" kern="0" dirty="0" smtClean="0"/>
              <a:t>SD1.3.2 </a:t>
            </a:r>
            <a:r>
              <a:rPr lang="ko-KR" altLang="en-US" sz="2000" kern="0" dirty="0" smtClean="0"/>
              <a:t>가맹점 및 </a:t>
            </a:r>
            <a:r>
              <a:rPr lang="en-US" altLang="ko-KR" sz="2000" kern="0" dirty="0" smtClean="0"/>
              <a:t>SIS </a:t>
            </a:r>
            <a:r>
              <a:rPr lang="ko-KR" altLang="en-US" sz="2000" kern="0" dirty="0" smtClean="0"/>
              <a:t>판가 마스터 관리 </a:t>
            </a:r>
            <a:r>
              <a:rPr lang="en-US" altLang="ko-KR" sz="2000" kern="0" dirty="0" smtClean="0"/>
              <a:t>]</a:t>
            </a:r>
            <a:endParaRPr lang="ko-KR" altLang="en-US" kern="0" dirty="0" smtClean="0"/>
          </a:p>
        </p:txBody>
      </p:sp>
      <p:sp>
        <p:nvSpPr>
          <p:cNvPr id="8" name="부제목 2"/>
          <p:cNvSpPr txBox="1">
            <a:spLocks/>
          </p:cNvSpPr>
          <p:nvPr/>
        </p:nvSpPr>
        <p:spPr bwMode="auto">
          <a:xfrm>
            <a:off x="5738813" y="4029075"/>
            <a:ext cx="3857625" cy="372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r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None/>
              <a:defRPr kumimoji="1" lang="ko-KR" altLang="en-US" sz="14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819150" indent="-28575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2pPr>
            <a:lvl3pPr marL="1227138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3pPr>
            <a:lvl4pPr marL="1635125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9pPr>
          </a:lstStyle>
          <a:p>
            <a:r>
              <a:rPr lang="en-US" altLang="ko-KR" kern="0" dirty="0" smtClean="0"/>
              <a:t>Created by SD</a:t>
            </a:r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182621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79580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6550283"/>
              </p:ext>
            </p:extLst>
          </p:nvPr>
        </p:nvGraphicFramePr>
        <p:xfrm>
          <a:off x="278947" y="1151278"/>
          <a:ext cx="9361487" cy="4889764"/>
        </p:xfrm>
        <a:graphic>
          <a:graphicData uri="http://schemas.openxmlformats.org/drawingml/2006/table">
            <a:tbl>
              <a:tblPr/>
              <a:tblGrid>
                <a:gridCol w="589680"/>
                <a:gridCol w="987117"/>
                <a:gridCol w="6557281"/>
                <a:gridCol w="1227409"/>
              </a:tblGrid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버전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일자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내 용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1.0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2017.09.19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최초 작성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서도석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1.1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2017.10.18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수정 작성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(POS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소비자가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공급가격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가맹점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변경정보는 최소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D-2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일 이전에 입력하여 인터페이스 실행한다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.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이때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적용시점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년월일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을 함께 입력한다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.)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김종태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Rectangle 175"/>
          <p:cNvSpPr>
            <a:spLocks noGrp="1" noChangeArrowheads="1"/>
          </p:cNvSpPr>
          <p:nvPr>
            <p:ph type="title"/>
          </p:nvPr>
        </p:nvSpPr>
        <p:spPr>
          <a:xfrm>
            <a:off x="306388" y="142875"/>
            <a:ext cx="6503987" cy="344488"/>
          </a:xfrm>
        </p:spPr>
        <p:txBody>
          <a:bodyPr/>
          <a:lstStyle/>
          <a:p>
            <a:r>
              <a:rPr lang="ko-KR" altLang="en-US" dirty="0"/>
              <a:t>문서 개정 이력 관리</a:t>
            </a:r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765175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en-US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문서 개정 이력 관리</a:t>
            </a:r>
            <a:endParaRPr lang="en-US" altLang="ko-KR" sz="14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99038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69"/>
          <p:cNvSpPr>
            <a:spLocks noChangeArrowheads="1"/>
          </p:cNvSpPr>
          <p:nvPr/>
        </p:nvSpPr>
        <p:spPr bwMode="auto">
          <a:xfrm>
            <a:off x="271463" y="1428750"/>
            <a:ext cx="46053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marL="88900" indent="-889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프로세스 정의 및 목적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 smtClean="0">
              <a:solidFill>
                <a:schemeClr val="tx1"/>
              </a:solidFill>
            </a:endParaRPr>
          </a:p>
          <a:p>
            <a:pPr marL="228600" indent="-228600">
              <a:buFontTx/>
              <a:buAutoNum type="arabicPeriod"/>
              <a:defRPr/>
            </a:pPr>
            <a:r>
              <a:rPr lang="ko-KR" altLang="en-US" sz="1200" b="0" dirty="0" smtClean="0"/>
              <a:t>가맹점 및 </a:t>
            </a:r>
            <a:r>
              <a:rPr lang="en-US" altLang="ko-KR" sz="1200" b="0" dirty="0" smtClean="0"/>
              <a:t>SIS </a:t>
            </a:r>
            <a:r>
              <a:rPr lang="ko-KR" altLang="en-US" sz="1200" b="0" dirty="0" smtClean="0"/>
              <a:t>판매실적 분석을 위하여  </a:t>
            </a:r>
            <a:r>
              <a:rPr lang="en-US" altLang="ko-KR" sz="1200" b="0" dirty="0" smtClean="0"/>
              <a:t>“</a:t>
            </a:r>
            <a:r>
              <a:rPr lang="ko-KR" altLang="en-US" sz="1200" b="0" dirty="0" smtClean="0"/>
              <a:t>기준판가</a:t>
            </a:r>
            <a:r>
              <a:rPr lang="en-US" altLang="ko-KR" sz="1200" b="0" dirty="0" smtClean="0"/>
              <a:t>“</a:t>
            </a:r>
            <a:r>
              <a:rPr lang="ko-KR" altLang="en-US" sz="1200" b="0" dirty="0" smtClean="0"/>
              <a:t>을 </a:t>
            </a:r>
            <a:r>
              <a:rPr lang="en-US" altLang="ko-KR" sz="1200" b="0" dirty="0" smtClean="0"/>
              <a:t> </a:t>
            </a:r>
          </a:p>
          <a:p>
            <a:pPr marL="0" indent="0">
              <a:buNone/>
              <a:defRPr/>
            </a:pPr>
            <a:r>
              <a:rPr lang="en-US" altLang="ko-KR" sz="1200" b="0" dirty="0"/>
              <a:t> </a:t>
            </a:r>
            <a:r>
              <a:rPr lang="en-US" altLang="ko-KR" sz="1200" b="0" dirty="0" smtClean="0"/>
              <a:t>   </a:t>
            </a:r>
            <a:r>
              <a:rPr lang="ko-KR" altLang="en-US" sz="1200" b="0" dirty="0" smtClean="0"/>
              <a:t>운영한다</a:t>
            </a:r>
            <a:r>
              <a:rPr lang="en-US" altLang="ko-KR" sz="1200" b="0" dirty="0" smtClean="0"/>
              <a:t>.</a:t>
            </a:r>
          </a:p>
          <a:p>
            <a:pPr marL="0" indent="0">
              <a:buNone/>
              <a:defRPr/>
            </a:pPr>
            <a:r>
              <a:rPr lang="en-US" altLang="ko-KR" sz="1200" b="0" dirty="0" smtClean="0"/>
              <a:t>2. </a:t>
            </a:r>
            <a:r>
              <a:rPr lang="ko-KR" altLang="en-US" sz="1200" b="0" dirty="0" smtClean="0"/>
              <a:t>향후  기준판가 대비  가맹점 및 </a:t>
            </a:r>
            <a:r>
              <a:rPr lang="en-US" altLang="ko-KR" sz="1200" b="0" dirty="0" smtClean="0"/>
              <a:t>SIS </a:t>
            </a:r>
            <a:r>
              <a:rPr lang="ko-KR" altLang="en-US" sz="1200" b="0" dirty="0" smtClean="0"/>
              <a:t>판매실적에 대한 할인</a:t>
            </a:r>
            <a:endParaRPr lang="en-US" altLang="ko-KR" sz="1200" b="0" dirty="0" smtClean="0"/>
          </a:p>
          <a:p>
            <a:pPr marL="0" indent="0">
              <a:buNone/>
              <a:defRPr/>
            </a:pPr>
            <a:r>
              <a:rPr lang="en-US" altLang="ko-KR" sz="1200" b="0" dirty="0"/>
              <a:t> </a:t>
            </a:r>
            <a:r>
              <a:rPr lang="en-US" altLang="ko-KR" sz="1200" b="0" dirty="0" smtClean="0"/>
              <a:t>  </a:t>
            </a:r>
            <a:r>
              <a:rPr lang="ko-KR" altLang="en-US" sz="1200" b="0" dirty="0" smtClean="0"/>
              <a:t>과 할증내역을 분석하기 위함이다</a:t>
            </a:r>
            <a:r>
              <a:rPr lang="en-US" altLang="ko-KR" sz="1200" b="0" dirty="0" smtClean="0"/>
              <a:t>.</a:t>
            </a:r>
            <a:endParaRPr lang="en-US" altLang="ko-KR" sz="1200" b="0" dirty="0"/>
          </a:p>
        </p:txBody>
      </p:sp>
      <p:sp>
        <p:nvSpPr>
          <p:cNvPr id="11267" name="Rectangle 170"/>
          <p:cNvSpPr>
            <a:spLocks noChangeArrowheads="1"/>
          </p:cNvSpPr>
          <p:nvPr/>
        </p:nvSpPr>
        <p:spPr bwMode="auto">
          <a:xfrm>
            <a:off x="4989513" y="1428750"/>
            <a:ext cx="46434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선행요건 및 </a:t>
            </a:r>
            <a:r>
              <a:rPr lang="en-US" altLang="ko-KR" sz="1200" dirty="0" smtClean="0">
                <a:solidFill>
                  <a:schemeClr val="tx1"/>
                </a:solidFill>
              </a:rPr>
              <a:t>Barriers	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ko-KR" sz="800" dirty="0" smtClean="0">
              <a:solidFill>
                <a:schemeClr val="tx1"/>
              </a:solidFill>
            </a:endParaRPr>
          </a:p>
          <a:p>
            <a:pPr marL="182563" indent="-182563">
              <a:buFontTx/>
              <a:buAutoNum type="arabicPeriod"/>
              <a:defRPr/>
            </a:pPr>
            <a:r>
              <a:rPr lang="ko-KR" altLang="en-US" sz="1200" b="0" dirty="0" smtClean="0"/>
              <a:t>가격유형</a:t>
            </a:r>
            <a:r>
              <a:rPr lang="en-US" altLang="ko-KR" sz="1200" b="0" dirty="0" smtClean="0"/>
              <a:t>(</a:t>
            </a:r>
            <a:r>
              <a:rPr lang="ko-KR" altLang="en-US" sz="1200" b="0" dirty="0" smtClean="0"/>
              <a:t>조건유형</a:t>
            </a:r>
            <a:r>
              <a:rPr lang="en-US" altLang="ko-KR" sz="1200" b="0" dirty="0" smtClean="0"/>
              <a:t>)</a:t>
            </a:r>
            <a:r>
              <a:rPr lang="ko-KR" altLang="en-US" sz="1200" b="0" dirty="0" smtClean="0"/>
              <a:t>정의 및 등록된 가격을 주문가격에 적용될 기준 마련 </a:t>
            </a:r>
            <a:r>
              <a:rPr lang="en-US" altLang="ko-KR" sz="1200" b="0" dirty="0" smtClean="0">
                <a:solidFill>
                  <a:srgbClr val="FF0000"/>
                </a:solidFill>
              </a:rPr>
              <a:t>(BP</a:t>
            </a:r>
            <a:r>
              <a:rPr lang="ko-KR" altLang="en-US" sz="1200" b="0" dirty="0" smtClean="0">
                <a:solidFill>
                  <a:srgbClr val="FF0000"/>
                </a:solidFill>
              </a:rPr>
              <a:t>마스터의 직영</a:t>
            </a:r>
            <a:r>
              <a:rPr lang="en-US" altLang="ko-KR" sz="1200" b="0" dirty="0" smtClean="0">
                <a:solidFill>
                  <a:srgbClr val="FF0000"/>
                </a:solidFill>
              </a:rPr>
              <a:t>/</a:t>
            </a:r>
            <a:r>
              <a:rPr lang="ko-KR" altLang="en-US" sz="1200" b="0" dirty="0" smtClean="0">
                <a:solidFill>
                  <a:srgbClr val="FF0000"/>
                </a:solidFill>
              </a:rPr>
              <a:t>가맹</a:t>
            </a:r>
            <a:r>
              <a:rPr lang="en-US" altLang="ko-KR" sz="1200" b="0" dirty="0" smtClean="0">
                <a:solidFill>
                  <a:srgbClr val="FF0000"/>
                </a:solidFill>
              </a:rPr>
              <a:t>/SIS </a:t>
            </a:r>
            <a:r>
              <a:rPr lang="ko-KR" altLang="en-US" sz="1200" b="0" dirty="0" smtClean="0">
                <a:solidFill>
                  <a:srgbClr val="FF0000"/>
                </a:solidFill>
              </a:rPr>
              <a:t>그룹 기준</a:t>
            </a:r>
            <a:r>
              <a:rPr lang="en-US" altLang="ko-KR" sz="1200" b="0" dirty="0" smtClean="0">
                <a:solidFill>
                  <a:srgbClr val="FF0000"/>
                </a:solidFill>
              </a:rPr>
              <a:t>)</a:t>
            </a:r>
          </a:p>
          <a:p>
            <a:pPr>
              <a:buNone/>
              <a:defRPr/>
            </a:pPr>
            <a:endParaRPr lang="en-US" altLang="ko-KR" sz="1200" b="0" dirty="0" smtClean="0">
              <a:solidFill>
                <a:srgbClr val="FF0000"/>
              </a:solidFill>
            </a:endParaRPr>
          </a:p>
          <a:p>
            <a:pPr marL="182563" indent="-182563">
              <a:buNone/>
              <a:defRPr/>
            </a:pPr>
            <a:endParaRPr lang="en-US" altLang="ko-KR" sz="1200" b="0" dirty="0" smtClean="0"/>
          </a:p>
        </p:txBody>
      </p:sp>
      <p:sp>
        <p:nvSpPr>
          <p:cNvPr id="9222" name="Rectangle 17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SD1.3.2 </a:t>
            </a:r>
            <a:r>
              <a:rPr lang="ko-KR" altLang="en-US" dirty="0" smtClean="0"/>
              <a:t>가맹점 및 </a:t>
            </a:r>
            <a:r>
              <a:rPr lang="en-US" altLang="ko-KR" dirty="0" smtClean="0"/>
              <a:t>SIS </a:t>
            </a:r>
            <a:r>
              <a:rPr lang="ko-KR" altLang="en-US" dirty="0" smtClean="0"/>
              <a:t>판가 마스터 관리 </a:t>
            </a:r>
          </a:p>
        </p:txBody>
      </p:sp>
      <p:graphicFrame>
        <p:nvGraphicFramePr>
          <p:cNvPr id="8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0515889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기준정보관리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SD1.3.2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가맹점 및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SIS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판가마스터 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SD1.3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판가마스터관리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2017.09.19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171"/>
          <p:cNvSpPr>
            <a:spLocks noChangeArrowheads="1"/>
          </p:cNvSpPr>
          <p:nvPr/>
        </p:nvSpPr>
        <p:spPr bwMode="auto">
          <a:xfrm>
            <a:off x="271463" y="3929063"/>
            <a:ext cx="4605337" cy="2246312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변화 사항 요약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ko-KR" altLang="en-US" sz="1400" dirty="0" smtClean="0">
                <a:solidFill>
                  <a:schemeClr val="tx1"/>
                </a:solidFill>
              </a:rPr>
              <a:t> </a:t>
            </a:r>
            <a:r>
              <a:rPr lang="en-US" altLang="ko-KR" sz="1400" i="1" u="sng" dirty="0" smtClean="0">
                <a:solidFill>
                  <a:schemeClr val="tx1"/>
                </a:solidFill>
              </a:rPr>
              <a:t>AS-IS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i="1" u="sng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None/>
              <a:defRPr/>
            </a:pPr>
            <a:endParaRPr lang="en-US" altLang="ko-KR" sz="1200" b="0" dirty="0" smtClean="0">
              <a:solidFill>
                <a:schemeClr val="tx1"/>
              </a:solidFill>
            </a:endParaRPr>
          </a:p>
        </p:txBody>
      </p:sp>
      <p:sp>
        <p:nvSpPr>
          <p:cNvPr id="10" name="Rectangle 172"/>
          <p:cNvSpPr>
            <a:spLocks noChangeArrowheads="1"/>
          </p:cNvSpPr>
          <p:nvPr/>
        </p:nvSpPr>
        <p:spPr bwMode="auto">
          <a:xfrm>
            <a:off x="4989513" y="3929063"/>
            <a:ext cx="4643437" cy="2236787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ko-KR" sz="14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i="1" u="sng" dirty="0" smtClean="0">
                <a:solidFill>
                  <a:schemeClr val="tx1"/>
                </a:solidFill>
              </a:rPr>
              <a:t>TO-BE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i="1" u="sng" dirty="0" smtClean="0">
              <a:solidFill>
                <a:schemeClr val="tx1"/>
              </a:solidFill>
            </a:endParaRPr>
          </a:p>
          <a:p>
            <a:pPr marL="228600" indent="-228600" eaLnBrk="1" latinLnBrk="0" hangingPunct="1">
              <a:lnSpc>
                <a:spcPct val="120000"/>
              </a:lnSpc>
              <a:spcBef>
                <a:spcPct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ko-KR" altLang="en-US" sz="1200" b="0" dirty="0" smtClean="0">
                <a:solidFill>
                  <a:schemeClr val="tx1"/>
                </a:solidFill>
              </a:rPr>
              <a:t>사업영역별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(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가맹점 및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SIS)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에 대한 기준판가 기준을</a:t>
            </a:r>
            <a:endParaRPr lang="en-US" altLang="ko-KR" sz="1200" b="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None/>
              <a:defRPr/>
            </a:pPr>
            <a:r>
              <a:rPr lang="en-US" altLang="ko-KR" sz="1200" b="0" dirty="0">
                <a:solidFill>
                  <a:schemeClr val="tx1"/>
                </a:solidFill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  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자동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Interface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를 통하여 전송 처리 한다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.</a:t>
            </a:r>
            <a:endParaRPr lang="en-US" altLang="ko-KR" sz="1200" b="0" dirty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None/>
              <a:defRPr/>
            </a:pPr>
            <a:r>
              <a:rPr lang="en-US" altLang="ko-KR" sz="1200" b="0" dirty="0" smtClean="0">
                <a:solidFill>
                  <a:schemeClr val="tx1"/>
                </a:solidFill>
              </a:rPr>
              <a:t>2.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이벤트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,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할인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/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할증 </a:t>
            </a:r>
            <a:r>
              <a:rPr lang="en-US" altLang="ko-KR" sz="1200" b="0" dirty="0">
                <a:solidFill>
                  <a:schemeClr val="tx1"/>
                </a:solidFill>
              </a:rPr>
              <a:t>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등에 대한 실제 판가관리는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 POS System</a:t>
            </a: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None/>
              <a:defRPr/>
            </a:pPr>
            <a:r>
              <a:rPr lang="en-US" altLang="ko-KR" sz="1200" b="0" dirty="0">
                <a:solidFill>
                  <a:schemeClr val="tx1"/>
                </a:solidFill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  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에서 관리 한다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.</a:t>
            </a:r>
            <a:endParaRPr lang="en-US" altLang="ko-KR" sz="1200" b="0" dirty="0">
              <a:solidFill>
                <a:schemeClr val="tx1"/>
              </a:solidFill>
            </a:endParaRPr>
          </a:p>
          <a:p>
            <a:pPr marL="228600" indent="-228600" eaLnBrk="1" latinLnBrk="0" hangingPunct="1">
              <a:lnSpc>
                <a:spcPct val="120000"/>
              </a:lnSpc>
              <a:spcBef>
                <a:spcPct val="0"/>
              </a:spcBef>
              <a:buAutoNum type="arabicPeriod" startAt="3"/>
              <a:defRPr/>
            </a:pPr>
            <a:r>
              <a:rPr lang="ko-KR" altLang="en-US" sz="1200" dirty="0" smtClean="0">
                <a:solidFill>
                  <a:srgbClr val="FF0000"/>
                </a:solidFill>
              </a:rPr>
              <a:t>할인 할증에 대한 분석 자료는</a:t>
            </a:r>
            <a:r>
              <a:rPr lang="en-US" altLang="ko-KR" sz="1200" dirty="0" smtClean="0">
                <a:solidFill>
                  <a:srgbClr val="FF0000"/>
                </a:solidFill>
              </a:rPr>
              <a:t> POS</a:t>
            </a:r>
            <a:r>
              <a:rPr lang="ko-KR" altLang="en-US" sz="1200" dirty="0" smtClean="0">
                <a:solidFill>
                  <a:srgbClr val="FF0000"/>
                </a:solidFill>
              </a:rPr>
              <a:t>와 </a:t>
            </a:r>
            <a:r>
              <a:rPr lang="en-US" altLang="ko-KR" sz="1200" dirty="0" smtClean="0">
                <a:solidFill>
                  <a:srgbClr val="FF0000"/>
                </a:solidFill>
              </a:rPr>
              <a:t>SAP</a:t>
            </a:r>
            <a:r>
              <a:rPr lang="ko-KR" altLang="en-US" sz="1200" dirty="0" smtClean="0">
                <a:solidFill>
                  <a:srgbClr val="FF0000"/>
                </a:solidFill>
              </a:rPr>
              <a:t>에서 각각 구현한다</a:t>
            </a:r>
            <a:r>
              <a:rPr lang="en-US" altLang="ko-KR" sz="1200" dirty="0" smtClean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80280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" name="표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63207"/>
              </p:ext>
            </p:extLst>
          </p:nvPr>
        </p:nvGraphicFramePr>
        <p:xfrm>
          <a:off x="266699" y="1421348"/>
          <a:ext cx="9366249" cy="4815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9603"/>
                <a:gridCol w="3816646"/>
              </a:tblGrid>
              <a:tr h="2794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판가관리 담당자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  </a:t>
                      </a:r>
                      <a:r>
                        <a:rPr lang="ko-KR" altLang="en-US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판가 담당자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36504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u="none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7" name="AutoShape 68"/>
          <p:cNvSpPr>
            <a:spLocks noChangeArrowheads="1"/>
          </p:cNvSpPr>
          <p:nvPr/>
        </p:nvSpPr>
        <p:spPr bwMode="auto">
          <a:xfrm rot="16200000">
            <a:off x="992583" y="1814334"/>
            <a:ext cx="4318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900" dirty="0" smtClean="0">
                <a:solidFill>
                  <a:schemeClr val="tx1"/>
                </a:solidFill>
              </a:rPr>
              <a:t>   신제품 및 가격변경 </a:t>
            </a:r>
            <a:endParaRPr kumimoji="0" lang="en-US" altLang="ko-KR" sz="900" dirty="0" smtClean="0">
              <a:solidFill>
                <a:schemeClr val="tx1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900" dirty="0" smtClean="0">
                <a:solidFill>
                  <a:schemeClr val="tx1"/>
                </a:solidFill>
              </a:rPr>
              <a:t>사유 발생</a:t>
            </a:r>
            <a:endParaRPr kumimoji="0" lang="en-US" altLang="ko-KR" sz="900" dirty="0" smtClean="0">
              <a:solidFill>
                <a:schemeClr val="tx1"/>
              </a:solidFill>
            </a:endParaRPr>
          </a:p>
        </p:txBody>
      </p:sp>
      <p:sp>
        <p:nvSpPr>
          <p:cNvPr id="121" name="Rectangle 175"/>
          <p:cNvSpPr>
            <a:spLocks noGrp="1" noChangeArrowheads="1"/>
          </p:cNvSpPr>
          <p:nvPr>
            <p:ph type="title"/>
          </p:nvPr>
        </p:nvSpPr>
        <p:spPr>
          <a:xfrm>
            <a:off x="306388" y="145842"/>
            <a:ext cx="6503987" cy="338554"/>
          </a:xfrm>
        </p:spPr>
        <p:txBody>
          <a:bodyPr/>
          <a:lstStyle/>
          <a:p>
            <a:r>
              <a:rPr lang="en-US" altLang="ko-KR" dirty="0" smtClean="0"/>
              <a:t>SD1.3.2 </a:t>
            </a:r>
            <a:r>
              <a:rPr lang="ko-KR" altLang="en-US" dirty="0"/>
              <a:t>가맹점 및 </a:t>
            </a:r>
            <a:r>
              <a:rPr lang="en-US" altLang="ko-KR" dirty="0"/>
              <a:t>SIS </a:t>
            </a:r>
            <a:r>
              <a:rPr lang="ko-KR" altLang="en-US" dirty="0"/>
              <a:t>판가 마스터 관리  </a:t>
            </a:r>
            <a:endParaRPr lang="ko-KR" altLang="en-US" dirty="0" smtClean="0"/>
          </a:p>
        </p:txBody>
      </p:sp>
      <p:sp>
        <p:nvSpPr>
          <p:cNvPr id="51" name="Rectangle 71"/>
          <p:cNvSpPr>
            <a:spLocks noChangeArrowheads="1"/>
          </p:cNvSpPr>
          <p:nvPr/>
        </p:nvSpPr>
        <p:spPr bwMode="auto">
          <a:xfrm>
            <a:off x="631726" y="3397214"/>
            <a:ext cx="1296000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horz" wrap="none" anchor="ctr"/>
          <a:lstStyle/>
          <a:p>
            <a:pPr algn="ctr"/>
            <a:r>
              <a:rPr kumimoji="0"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기준판가 산정</a:t>
            </a:r>
            <a:endParaRPr kumimoji="0" lang="en-US" altLang="ko-KR" sz="9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65" name="직선 화살표 연결선 64"/>
          <p:cNvCxnSpPr>
            <a:stCxn id="51" idx="3"/>
          </p:cNvCxnSpPr>
          <p:nvPr/>
        </p:nvCxnSpPr>
        <p:spPr bwMode="auto">
          <a:xfrm>
            <a:off x="1927726" y="3577214"/>
            <a:ext cx="504200" cy="0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7" name="AutoShape 66"/>
          <p:cNvSpPr>
            <a:spLocks noChangeArrowheads="1"/>
          </p:cNvSpPr>
          <p:nvPr/>
        </p:nvSpPr>
        <p:spPr bwMode="auto">
          <a:xfrm>
            <a:off x="7022753" y="4221088"/>
            <a:ext cx="1295400" cy="492414"/>
          </a:xfrm>
          <a:prstGeom prst="flowChartMagneticDisk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en-US" altLang="ko-KR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POS</a:t>
            </a:r>
            <a:endParaRPr kumimoji="0" lang="en-US" altLang="ko-KR" sz="9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kumimoji="0"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가격마스터</a:t>
            </a:r>
            <a:endParaRPr kumimoji="0" lang="en-US" altLang="ko-KR" sz="9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3" name="Text Box 151"/>
          <p:cNvSpPr txBox="1">
            <a:spLocks noChangeArrowheads="1"/>
          </p:cNvSpPr>
          <p:nvPr/>
        </p:nvSpPr>
        <p:spPr bwMode="auto">
          <a:xfrm>
            <a:off x="1387083" y="3202448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SD1.3.2-1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6" name="Text Box 151"/>
          <p:cNvSpPr txBox="1">
            <a:spLocks noChangeArrowheads="1"/>
          </p:cNvSpPr>
          <p:nvPr/>
        </p:nvSpPr>
        <p:spPr bwMode="auto">
          <a:xfrm>
            <a:off x="3189899" y="3192751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SD1.3.2-2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4" name="직선 화살표 연결선 3"/>
          <p:cNvCxnSpPr/>
          <p:nvPr/>
        </p:nvCxnSpPr>
        <p:spPr bwMode="auto">
          <a:xfrm>
            <a:off x="1207790" y="2677934"/>
            <a:ext cx="0" cy="705520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AutoShape 65"/>
          <p:cNvSpPr>
            <a:spLocks noChangeArrowheads="1"/>
          </p:cNvSpPr>
          <p:nvPr/>
        </p:nvSpPr>
        <p:spPr bwMode="auto">
          <a:xfrm>
            <a:off x="2453363" y="3397214"/>
            <a:ext cx="1295400" cy="391826"/>
          </a:xfrm>
          <a:prstGeom prst="flowChartDocumen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기준판가 산정보고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sp>
        <p:nvSpPr>
          <p:cNvPr id="33" name="Rectangle 71"/>
          <p:cNvSpPr>
            <a:spLocks noChangeArrowheads="1"/>
          </p:cNvSpPr>
          <p:nvPr/>
        </p:nvSpPr>
        <p:spPr bwMode="auto">
          <a:xfrm>
            <a:off x="4304278" y="3397214"/>
            <a:ext cx="1296000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horz" wrap="none" anchor="ctr"/>
          <a:lstStyle/>
          <a:p>
            <a:pPr algn="ctr"/>
            <a:r>
              <a:rPr kumimoji="0"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판가관리자 승인 </a:t>
            </a:r>
            <a:endParaRPr kumimoji="0" lang="en-US" altLang="ko-KR" sz="9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34" name="직선 화살표 연결선 33"/>
          <p:cNvCxnSpPr/>
          <p:nvPr/>
        </p:nvCxnSpPr>
        <p:spPr bwMode="auto">
          <a:xfrm>
            <a:off x="3748763" y="3577214"/>
            <a:ext cx="504200" cy="0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6" name="Rectangle 71"/>
          <p:cNvSpPr>
            <a:spLocks noChangeArrowheads="1"/>
          </p:cNvSpPr>
          <p:nvPr/>
        </p:nvSpPr>
        <p:spPr bwMode="auto">
          <a:xfrm>
            <a:off x="631726" y="4353502"/>
            <a:ext cx="12960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en-US" altLang="ko-KR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SAP </a:t>
            </a:r>
            <a:r>
              <a:rPr kumimoji="0"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판가등록 </a:t>
            </a:r>
            <a:endParaRPr kumimoji="0" lang="en-US" altLang="ko-KR" sz="9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40" name="직선 화살표 연결선 39"/>
          <p:cNvCxnSpPr/>
          <p:nvPr/>
        </p:nvCxnSpPr>
        <p:spPr bwMode="auto">
          <a:xfrm>
            <a:off x="1927726" y="4509120"/>
            <a:ext cx="5095027" cy="0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AutoShape 65"/>
          <p:cNvSpPr>
            <a:spLocks noChangeArrowheads="1"/>
          </p:cNvSpPr>
          <p:nvPr/>
        </p:nvSpPr>
        <p:spPr bwMode="auto">
          <a:xfrm>
            <a:off x="7041182" y="3445892"/>
            <a:ext cx="1295400" cy="360000"/>
          </a:xfrm>
          <a:prstGeom prst="flowChartDocumen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ko-KR" altLang="en-US" sz="9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판가정보 </a:t>
            </a:r>
            <a:r>
              <a:rPr kumimoji="0" lang="en-US" altLang="ko-KR" sz="9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Report</a:t>
            </a:r>
          </a:p>
        </p:txBody>
      </p:sp>
      <p:cxnSp>
        <p:nvCxnSpPr>
          <p:cNvPr id="15" name="꺾인 연결선 14"/>
          <p:cNvCxnSpPr>
            <a:stCxn id="33" idx="2"/>
            <a:endCxn id="36" idx="0"/>
          </p:cNvCxnSpPr>
          <p:nvPr/>
        </p:nvCxnSpPr>
        <p:spPr bwMode="auto">
          <a:xfrm rot="5400000">
            <a:off x="2817858" y="2219082"/>
            <a:ext cx="596288" cy="3672552"/>
          </a:xfrm>
          <a:prstGeom prst="bentConnector3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직선 화살표 연결선 16"/>
          <p:cNvCxnSpPr>
            <a:stCxn id="77" idx="1"/>
          </p:cNvCxnSpPr>
          <p:nvPr/>
        </p:nvCxnSpPr>
        <p:spPr bwMode="auto">
          <a:xfrm flipV="1">
            <a:off x="7670453" y="3805892"/>
            <a:ext cx="372" cy="415196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7" name="AutoShape 53"/>
          <p:cNvSpPr>
            <a:spLocks noChangeArrowheads="1"/>
          </p:cNvSpPr>
          <p:nvPr/>
        </p:nvSpPr>
        <p:spPr bwMode="auto">
          <a:xfrm>
            <a:off x="6104334" y="5373256"/>
            <a:ext cx="1295400" cy="360000"/>
          </a:xfrm>
          <a:prstGeom prst="flowChartPredefinedProcess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SD.2.1 </a:t>
            </a:r>
          </a:p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가맹점 주문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sp>
        <p:nvSpPr>
          <p:cNvPr id="48" name="AutoShape 53"/>
          <p:cNvSpPr>
            <a:spLocks noChangeArrowheads="1"/>
          </p:cNvSpPr>
          <p:nvPr/>
        </p:nvSpPr>
        <p:spPr bwMode="auto">
          <a:xfrm>
            <a:off x="7853922" y="5373256"/>
            <a:ext cx="1295400" cy="360000"/>
          </a:xfrm>
          <a:prstGeom prst="flowChartPredefinedProcess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SD.2.2</a:t>
            </a:r>
          </a:p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SIS </a:t>
            </a:r>
            <a:r>
              <a:rPr kumimoji="0" lang="ko-KR" altLang="en-US" sz="1000" dirty="0" smtClean="0">
                <a:solidFill>
                  <a:schemeClr val="tx1"/>
                </a:solidFill>
              </a:rPr>
              <a:t>주문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cxnSp>
        <p:nvCxnSpPr>
          <p:cNvPr id="24" name="꺾인 연결선 23"/>
          <p:cNvCxnSpPr>
            <a:stCxn id="77" idx="3"/>
            <a:endCxn id="47" idx="0"/>
          </p:cNvCxnSpPr>
          <p:nvPr/>
        </p:nvCxnSpPr>
        <p:spPr bwMode="auto">
          <a:xfrm rot="5400000">
            <a:off x="6881367" y="4584170"/>
            <a:ext cx="659754" cy="918419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꺾인 연결선 27"/>
          <p:cNvCxnSpPr>
            <a:stCxn id="77" idx="3"/>
            <a:endCxn id="48" idx="0"/>
          </p:cNvCxnSpPr>
          <p:nvPr/>
        </p:nvCxnSpPr>
        <p:spPr bwMode="auto">
          <a:xfrm rot="16200000" flipH="1">
            <a:off x="7756160" y="4627794"/>
            <a:ext cx="659754" cy="831169"/>
          </a:xfrm>
          <a:prstGeom prst="bentConnector3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1" name="Text Box 151"/>
          <p:cNvSpPr txBox="1">
            <a:spLocks noChangeArrowheads="1"/>
          </p:cNvSpPr>
          <p:nvPr/>
        </p:nvSpPr>
        <p:spPr bwMode="auto">
          <a:xfrm>
            <a:off x="5059635" y="3192751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SD1.3.2-3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2" name="Text Box 151"/>
          <p:cNvSpPr txBox="1">
            <a:spLocks noChangeArrowheads="1"/>
          </p:cNvSpPr>
          <p:nvPr/>
        </p:nvSpPr>
        <p:spPr bwMode="auto">
          <a:xfrm>
            <a:off x="1495822" y="4143306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SD1.3.2-4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4" name="Text Box 151"/>
          <p:cNvSpPr txBox="1">
            <a:spLocks noChangeArrowheads="1"/>
          </p:cNvSpPr>
          <p:nvPr/>
        </p:nvSpPr>
        <p:spPr bwMode="auto">
          <a:xfrm>
            <a:off x="7904534" y="4006758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SD1.3.2-5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7" name="Text Box 151"/>
          <p:cNvSpPr txBox="1">
            <a:spLocks noChangeArrowheads="1"/>
          </p:cNvSpPr>
          <p:nvPr/>
        </p:nvSpPr>
        <p:spPr bwMode="auto">
          <a:xfrm>
            <a:off x="7904534" y="3190954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SD1.3.2-6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30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5894470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기준정보관리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SD1.3.2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가맹점 및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SIS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판가마스터 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SD1.3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판가마스터관리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2017.09.19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6304718" y="2245652"/>
            <a:ext cx="288032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*POS</a:t>
            </a:r>
            <a:r>
              <a:rPr lang="ko-KR" altLang="en-US" sz="1000" dirty="0" smtClean="0"/>
              <a:t>는 상품마스터와 소비자가</a:t>
            </a:r>
            <a:r>
              <a:rPr lang="en-US" altLang="ko-KR" sz="1000" dirty="0" smtClean="0"/>
              <a:t>, </a:t>
            </a:r>
            <a:r>
              <a:rPr lang="ko-KR" altLang="en-US" sz="1000" dirty="0" smtClean="0"/>
              <a:t>공급가는 하나의 테이블에서 이루어진다</a:t>
            </a:r>
            <a:r>
              <a:rPr lang="en-US" altLang="ko-KR" sz="1000" dirty="0" smtClean="0"/>
              <a:t>.</a:t>
            </a:r>
          </a:p>
          <a:p>
            <a:endParaRPr lang="en-US" altLang="ko-KR" sz="1000" dirty="0"/>
          </a:p>
          <a:p>
            <a:r>
              <a:rPr lang="en-US" altLang="ko-KR" sz="1000" dirty="0" smtClean="0"/>
              <a:t>*SAP</a:t>
            </a:r>
            <a:r>
              <a:rPr lang="ko-KR" altLang="en-US" sz="1000" dirty="0" smtClean="0"/>
              <a:t>는 상품마스터와 기준판가</a:t>
            </a:r>
            <a:r>
              <a:rPr lang="en-US" altLang="ko-KR" sz="1000" dirty="0" smtClean="0"/>
              <a:t>(</a:t>
            </a:r>
            <a:r>
              <a:rPr lang="ko-KR" altLang="en-US" sz="1000" dirty="0" smtClean="0"/>
              <a:t>소비자가</a:t>
            </a:r>
            <a:r>
              <a:rPr lang="en-US" altLang="ko-KR" sz="1000" dirty="0" smtClean="0"/>
              <a:t>)</a:t>
            </a:r>
            <a:r>
              <a:rPr lang="ko-KR" altLang="en-US" sz="1000" dirty="0" smtClean="0"/>
              <a:t>와 기준공급가 마스터가 </a:t>
            </a:r>
            <a:r>
              <a:rPr lang="ko-KR" altLang="en-US" sz="1000" dirty="0" err="1" smtClean="0"/>
              <a:t>각각각</a:t>
            </a:r>
            <a:r>
              <a:rPr lang="ko-KR" altLang="en-US" sz="1000" dirty="0" smtClean="0"/>
              <a:t> 이루어 진다</a:t>
            </a:r>
            <a:r>
              <a:rPr lang="en-US" altLang="ko-KR" sz="1000" dirty="0" smtClean="0"/>
              <a:t>.</a:t>
            </a: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677919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7533031"/>
              </p:ext>
            </p:extLst>
          </p:nvPr>
        </p:nvGraphicFramePr>
        <p:xfrm>
          <a:off x="271462" y="1796827"/>
          <a:ext cx="9361487" cy="3340086"/>
        </p:xfrm>
        <a:graphic>
          <a:graphicData uri="http://schemas.openxmlformats.org/drawingml/2006/table">
            <a:tbl>
              <a:tblPr/>
              <a:tblGrid>
                <a:gridCol w="1084924"/>
                <a:gridCol w="1789023"/>
                <a:gridCol w="4183061"/>
                <a:gridCol w="931822"/>
                <a:gridCol w="1372657"/>
              </a:tblGrid>
              <a:tr h="25809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No.t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Name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Description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Function</a:t>
                      </a:r>
                    </a:p>
                  </a:txBody>
                  <a:tcPr marL="99039" marR="99039" marT="0" marB="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Remarks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6939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SD1.3.2-1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기준판가 산정</a:t>
                      </a:r>
                      <a:endParaRPr kumimoji="0" lang="en-US" altLang="ko-KR" sz="1000" b="1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algn="l" latinLnBrk="0">
                        <a:lnSpc>
                          <a:spcPct val="100000"/>
                        </a:lnSpc>
                        <a:spcBef>
                          <a:spcPct val="0"/>
                        </a:spcBef>
                        <a:buFontTx/>
                        <a:buNone/>
                        <a:defRPr/>
                      </a:pPr>
                      <a:endParaRPr kumimoji="0" lang="en-US" altLang="ko-KR" sz="1000" b="1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Mall &amp; POS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 반영될 기준 판가를 신규제품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or 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판가 변경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싯점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산정한다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 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3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SD1.3.2-2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돋움" panose="020B0600000101010101" pitchFamily="50" charset="-127"/>
                          <a:cs typeface="+mn-cs"/>
                        </a:rPr>
                        <a:t>기준판가 산정보고</a:t>
                      </a:r>
                      <a:endParaRPr kumimoji="0" lang="en-US" altLang="ko-KR" sz="1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돋움" panose="020B0600000101010101" pitchFamily="50" charset="-127"/>
                        <a:cs typeface="+mn-cs"/>
                      </a:endParaRPr>
                    </a:p>
                    <a:p>
                      <a:pPr algn="l" latinLnBrk="0">
                        <a:lnSpc>
                          <a:spcPct val="100000"/>
                        </a:lnSpc>
                        <a:spcBef>
                          <a:spcPct val="0"/>
                        </a:spcBef>
                        <a:buFontTx/>
                        <a:buNone/>
                        <a:defRPr/>
                      </a:pPr>
                      <a:endParaRPr kumimoji="0" lang="en-US" altLang="ko-KR" sz="1000" b="1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판가 승인을 담당자에게 기준 판가에 대한 산정내역을 보고한다   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 Off – Line )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3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SD1.3.2-3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돋움" panose="020B0600000101010101" pitchFamily="50" charset="-127"/>
                          <a:cs typeface="+mn-cs"/>
                        </a:rPr>
                        <a:t>판가관리자 승인 </a:t>
                      </a:r>
                      <a:endParaRPr kumimoji="0" lang="en-US" altLang="ko-KR" sz="1000" b="1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돋움" panose="020B0600000101010101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판가 관리자 승인을 득한다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3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SD1.3.2-4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altLang="ko-KR" sz="1000" b="1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0" lang="en-US" altLang="ko-KR" sz="1000" b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0" lang="ko-KR" altLang="en-US" sz="1000" b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판가마스터등록</a:t>
                      </a:r>
                      <a:endParaRPr kumimoji="0" lang="en-US" altLang="ko-KR" sz="1000" b="1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 판가를 등록한다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이때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적용시점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년월일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을 함께 입력한다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POS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소비자가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공급가격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가맹점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변경정보는 최소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D-2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 이전에 입력하여 인터페이스 실행하고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POS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전산담당자에 업무 공유한다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3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SD1.3.2-5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altLang="ko-KR" sz="1000" b="1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</a:t>
                      </a:r>
                      <a:r>
                        <a:rPr kumimoji="0" lang="en-US" altLang="ko-KR" sz="1000" b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0" lang="ko-KR" altLang="en-US" sz="1000" b="1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가격마스터</a:t>
                      </a:r>
                      <a:endParaRPr kumimoji="0" lang="en-US" altLang="ko-KR" sz="1000" b="1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판가마스터에 대한 내역을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Interface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한다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Interface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3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SD1.3.2-6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판가정보 </a:t>
                      </a:r>
                      <a:r>
                        <a:rPr kumimoji="0" lang="en-US" altLang="ko-KR" sz="1000" b="1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Report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내에  판가 실적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Report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를 제공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System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Activity Profile</a:t>
            </a:r>
          </a:p>
        </p:txBody>
      </p:sp>
      <p:sp>
        <p:nvSpPr>
          <p:cNvPr id="13" name="Rectangle 175"/>
          <p:cNvSpPr>
            <a:spLocks noGrp="1" noChangeArrowheads="1"/>
          </p:cNvSpPr>
          <p:nvPr>
            <p:ph type="title"/>
          </p:nvPr>
        </p:nvSpPr>
        <p:spPr>
          <a:xfrm>
            <a:off x="306388" y="145842"/>
            <a:ext cx="6503987" cy="338554"/>
          </a:xfrm>
        </p:spPr>
        <p:txBody>
          <a:bodyPr/>
          <a:lstStyle/>
          <a:p>
            <a:r>
              <a:rPr lang="en-US" altLang="ko-KR" dirty="0" smtClean="0"/>
              <a:t>SD1.3.2 </a:t>
            </a:r>
            <a:r>
              <a:rPr lang="ko-KR" altLang="en-US" dirty="0"/>
              <a:t>가맹점 및 </a:t>
            </a:r>
            <a:r>
              <a:rPr lang="en-US" altLang="ko-KR" dirty="0"/>
              <a:t>SIS </a:t>
            </a:r>
            <a:r>
              <a:rPr lang="ko-KR" altLang="en-US" dirty="0"/>
              <a:t>판가 마스터 관리  </a:t>
            </a:r>
            <a:endParaRPr lang="ko-KR" altLang="en-US" dirty="0" smtClean="0"/>
          </a:p>
        </p:txBody>
      </p:sp>
      <p:graphicFrame>
        <p:nvGraphicFramePr>
          <p:cNvPr id="6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1010796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기준정보관리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SD1.3.2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가맹점 및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SIS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판가마스터 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SD1.3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판가마스터관리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2017.09.19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75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Process Description</a:t>
            </a:r>
          </a:p>
        </p:txBody>
      </p:sp>
      <p:sp>
        <p:nvSpPr>
          <p:cNvPr id="10" name="Rectangle 27"/>
          <p:cNvSpPr>
            <a:spLocks noChangeArrowheads="1"/>
          </p:cNvSpPr>
          <p:nvPr/>
        </p:nvSpPr>
        <p:spPr bwMode="auto">
          <a:xfrm>
            <a:off x="268938" y="1767929"/>
            <a:ext cx="9361487" cy="4397375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252000" tIns="216000"/>
          <a:lstStyle>
            <a:lvl1pPr marL="182563" indent="-182563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000" dirty="0" smtClean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000" dirty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sp>
        <p:nvSpPr>
          <p:cNvPr id="19" name="Rectangle 175"/>
          <p:cNvSpPr>
            <a:spLocks noGrp="1" noChangeArrowheads="1"/>
          </p:cNvSpPr>
          <p:nvPr>
            <p:ph type="title"/>
          </p:nvPr>
        </p:nvSpPr>
        <p:spPr>
          <a:xfrm>
            <a:off x="306388" y="145842"/>
            <a:ext cx="6503987" cy="338554"/>
          </a:xfrm>
        </p:spPr>
        <p:txBody>
          <a:bodyPr/>
          <a:lstStyle/>
          <a:p>
            <a:r>
              <a:rPr lang="en-US" altLang="ko-KR" dirty="0" smtClean="0"/>
              <a:t>SD1.3.2 </a:t>
            </a:r>
            <a:r>
              <a:rPr lang="ko-KR" altLang="en-US" dirty="0"/>
              <a:t>가맹점 및 </a:t>
            </a:r>
            <a:r>
              <a:rPr lang="en-US" altLang="ko-KR" dirty="0"/>
              <a:t>SIS </a:t>
            </a:r>
            <a:r>
              <a:rPr lang="ko-KR" altLang="en-US" dirty="0"/>
              <a:t>판가 마스터 관리  </a:t>
            </a:r>
            <a:endParaRPr lang="ko-KR" alt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411892" y="1844824"/>
            <a:ext cx="914882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이슈 및 의사 결정 사항</a:t>
            </a:r>
            <a:r>
              <a:rPr lang="en-US" altLang="ko-KR" dirty="0" smtClean="0"/>
              <a:t>   </a:t>
            </a:r>
          </a:p>
          <a:p>
            <a:endParaRPr lang="en-US" altLang="ko-KR" dirty="0"/>
          </a:p>
          <a:p>
            <a:r>
              <a:rPr lang="en-US" altLang="ko-KR" dirty="0" smtClean="0"/>
              <a:t>   1)  POS </a:t>
            </a:r>
            <a:r>
              <a:rPr lang="ko-KR" altLang="en-US" dirty="0" smtClean="0"/>
              <a:t> 가맹점 </a:t>
            </a:r>
            <a:r>
              <a:rPr lang="en-US" altLang="ko-KR" dirty="0" smtClean="0"/>
              <a:t>/ SIS </a:t>
            </a:r>
            <a:r>
              <a:rPr lang="ko-KR" altLang="en-US" dirty="0" smtClean="0"/>
              <a:t>은  판가관리를  가맹점 </a:t>
            </a:r>
            <a:r>
              <a:rPr lang="en-US" altLang="ko-KR" dirty="0" smtClean="0"/>
              <a:t>(</a:t>
            </a:r>
            <a:r>
              <a:rPr lang="ko-KR" altLang="en-US" dirty="0" smtClean="0"/>
              <a:t>고객</a:t>
            </a:r>
            <a:r>
              <a:rPr lang="en-US" altLang="ko-KR" dirty="0" smtClean="0"/>
              <a:t>) / </a:t>
            </a:r>
            <a:r>
              <a:rPr lang="ko-KR" altLang="en-US" dirty="0" smtClean="0"/>
              <a:t>자재 코드로 한다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   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2. </a:t>
            </a:r>
            <a:r>
              <a:rPr lang="ko-KR" altLang="en-US" dirty="0" smtClean="0"/>
              <a:t>기능요구 사항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   </a:t>
            </a:r>
            <a:endParaRPr lang="en-US" altLang="ko-KR" dirty="0"/>
          </a:p>
          <a:p>
            <a:r>
              <a:rPr lang="en-US" altLang="ko-KR" dirty="0"/>
              <a:t>   1) </a:t>
            </a:r>
            <a:r>
              <a:rPr lang="ko-KR" altLang="en-US" dirty="0"/>
              <a:t>판가마스터의 신규적용 및 변경 시  수작업  </a:t>
            </a:r>
            <a:r>
              <a:rPr lang="en-US" altLang="ko-KR" dirty="0"/>
              <a:t>Interface</a:t>
            </a:r>
            <a:r>
              <a:rPr lang="ko-KR" altLang="en-US" dirty="0"/>
              <a:t>를 통해 </a:t>
            </a:r>
            <a:r>
              <a:rPr lang="en-US" altLang="ko-KR" dirty="0"/>
              <a:t>Mall</a:t>
            </a:r>
            <a:r>
              <a:rPr lang="ko-KR" altLang="en-US" dirty="0"/>
              <a:t>과 </a:t>
            </a:r>
            <a:r>
              <a:rPr lang="en-US" altLang="ko-KR" dirty="0"/>
              <a:t>POS</a:t>
            </a:r>
            <a:r>
              <a:rPr lang="ko-KR" altLang="en-US" dirty="0"/>
              <a:t>로 </a:t>
            </a:r>
            <a:r>
              <a:rPr lang="en-US" altLang="ko-KR" dirty="0"/>
              <a:t>DATA</a:t>
            </a:r>
            <a:r>
              <a:rPr lang="ko-KR" altLang="en-US" dirty="0"/>
              <a:t>를 전송시킨다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en-US" altLang="ko-KR" dirty="0"/>
              <a:t>   2) </a:t>
            </a:r>
            <a:r>
              <a:rPr lang="en-US" altLang="ko-KR" dirty="0">
                <a:solidFill>
                  <a:srgbClr val="FF0000"/>
                </a:solidFill>
              </a:rPr>
              <a:t>POS</a:t>
            </a:r>
            <a:r>
              <a:rPr lang="ko-KR" altLang="en-US" dirty="0">
                <a:solidFill>
                  <a:srgbClr val="FF0000"/>
                </a:solidFill>
              </a:rPr>
              <a:t> 소비자가 </a:t>
            </a:r>
            <a:r>
              <a:rPr lang="en-US" altLang="ko-KR" dirty="0">
                <a:solidFill>
                  <a:srgbClr val="FF0000"/>
                </a:solidFill>
              </a:rPr>
              <a:t>/ </a:t>
            </a:r>
            <a:r>
              <a:rPr lang="ko-KR" altLang="en-US" dirty="0">
                <a:solidFill>
                  <a:srgbClr val="FF0000"/>
                </a:solidFill>
              </a:rPr>
              <a:t>공급가격</a:t>
            </a:r>
            <a:r>
              <a:rPr lang="en-US" altLang="ko-KR" dirty="0">
                <a:solidFill>
                  <a:srgbClr val="FF0000"/>
                </a:solidFill>
              </a:rPr>
              <a:t>(</a:t>
            </a:r>
            <a:r>
              <a:rPr lang="ko-KR" altLang="en-US" dirty="0">
                <a:solidFill>
                  <a:srgbClr val="FF0000"/>
                </a:solidFill>
              </a:rPr>
              <a:t>가맹점</a:t>
            </a:r>
            <a:r>
              <a:rPr lang="en-US" altLang="ko-KR" dirty="0">
                <a:solidFill>
                  <a:srgbClr val="FF0000"/>
                </a:solidFill>
              </a:rPr>
              <a:t>)</a:t>
            </a:r>
            <a:r>
              <a:rPr lang="ko-KR" altLang="en-US" dirty="0">
                <a:solidFill>
                  <a:srgbClr val="FF0000"/>
                </a:solidFill>
              </a:rPr>
              <a:t> 변경정보는</a:t>
            </a:r>
            <a:r>
              <a:rPr lang="en-US" altLang="ko-KR" dirty="0">
                <a:solidFill>
                  <a:srgbClr val="FF0000"/>
                </a:solidFill>
              </a:rPr>
              <a:t> </a:t>
            </a:r>
            <a:r>
              <a:rPr lang="ko-KR" altLang="en-US" dirty="0">
                <a:solidFill>
                  <a:srgbClr val="FF0000"/>
                </a:solidFill>
              </a:rPr>
              <a:t>최소 </a:t>
            </a:r>
            <a:r>
              <a:rPr lang="en-US" altLang="ko-KR" dirty="0">
                <a:solidFill>
                  <a:srgbClr val="FF0000"/>
                </a:solidFill>
              </a:rPr>
              <a:t>D-2</a:t>
            </a:r>
            <a:r>
              <a:rPr lang="ko-KR" altLang="en-US" dirty="0">
                <a:solidFill>
                  <a:srgbClr val="FF0000"/>
                </a:solidFill>
              </a:rPr>
              <a:t>일 이전에 입력하여 인터페이스 실행한다</a:t>
            </a:r>
            <a:r>
              <a:rPr lang="en-US" altLang="ko-KR" dirty="0">
                <a:solidFill>
                  <a:srgbClr val="FF0000"/>
                </a:solidFill>
              </a:rPr>
              <a:t>.</a:t>
            </a:r>
          </a:p>
          <a:p>
            <a:r>
              <a:rPr lang="en-US" altLang="ko-KR" dirty="0">
                <a:solidFill>
                  <a:srgbClr val="FF0000"/>
                </a:solidFill>
              </a:rPr>
              <a:t>       (</a:t>
            </a:r>
            <a:r>
              <a:rPr lang="ko-KR" altLang="en-US" dirty="0">
                <a:solidFill>
                  <a:srgbClr val="FF0000"/>
                </a:solidFill>
              </a:rPr>
              <a:t>변경상황 발생시에는 </a:t>
            </a:r>
            <a:r>
              <a:rPr lang="en-US" altLang="ko-KR" dirty="0">
                <a:solidFill>
                  <a:srgbClr val="FF0000"/>
                </a:solidFill>
              </a:rPr>
              <a:t>POS</a:t>
            </a:r>
            <a:r>
              <a:rPr lang="ko-KR" altLang="en-US" dirty="0">
                <a:solidFill>
                  <a:srgbClr val="FF0000"/>
                </a:solidFill>
              </a:rPr>
              <a:t>담당자에도 사전 공유하여 크로스 체크 </a:t>
            </a:r>
            <a:r>
              <a:rPr lang="ko-KR" altLang="en-US" dirty="0" err="1">
                <a:solidFill>
                  <a:srgbClr val="FF0000"/>
                </a:solidFill>
              </a:rPr>
              <a:t>하도록한다</a:t>
            </a:r>
            <a:r>
              <a:rPr lang="en-US" altLang="ko-KR" dirty="0">
                <a:solidFill>
                  <a:srgbClr val="FF0000"/>
                </a:solidFill>
              </a:rPr>
              <a:t>.)</a:t>
            </a:r>
            <a:endParaRPr lang="en-US" altLang="ko-KR" dirty="0"/>
          </a:p>
        </p:txBody>
      </p:sp>
      <p:graphicFrame>
        <p:nvGraphicFramePr>
          <p:cNvPr id="7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7915147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기준정보관리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SD1.3.2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가맹점 및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SIS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판가마스터 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SD1.3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판가마스터관리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2017.09.19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708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Diagram Legend</a:t>
            </a:r>
            <a:endParaRPr lang="ko-KR" altLang="en-US" smtClean="0"/>
          </a:p>
        </p:txBody>
      </p:sp>
      <p:sp>
        <p:nvSpPr>
          <p:cNvPr id="9219" name="AutoShape 48"/>
          <p:cNvSpPr>
            <a:spLocks noChangeArrowheads="1"/>
          </p:cNvSpPr>
          <p:nvPr/>
        </p:nvSpPr>
        <p:spPr bwMode="auto">
          <a:xfrm>
            <a:off x="5381625" y="3640138"/>
            <a:ext cx="1295400" cy="360000"/>
          </a:xfrm>
          <a:prstGeom prst="diamond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Decision 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cxnSp>
        <p:nvCxnSpPr>
          <p:cNvPr id="17412" name="AutoShape 49"/>
          <p:cNvCxnSpPr>
            <a:cxnSpLocks noChangeShapeType="1"/>
          </p:cNvCxnSpPr>
          <p:nvPr/>
        </p:nvCxnSpPr>
        <p:spPr bwMode="auto">
          <a:xfrm>
            <a:off x="6248400" y="2698750"/>
            <a:ext cx="2514600" cy="1474788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</p:cxnSp>
      <p:sp>
        <p:nvSpPr>
          <p:cNvPr id="9221" name="Rectangle 50"/>
          <p:cNvSpPr>
            <a:spLocks noChangeArrowheads="1"/>
          </p:cNvSpPr>
          <p:nvPr/>
        </p:nvSpPr>
        <p:spPr bwMode="auto">
          <a:xfrm>
            <a:off x="593725" y="3754438"/>
            <a:ext cx="1295400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9222" name="AutoShape 52"/>
          <p:cNvSpPr>
            <a:spLocks noChangeArrowheads="1"/>
          </p:cNvSpPr>
          <p:nvPr/>
        </p:nvSpPr>
        <p:spPr bwMode="auto">
          <a:xfrm>
            <a:off x="5813425" y="1941513"/>
            <a:ext cx="381000" cy="381000"/>
          </a:xfrm>
          <a:prstGeom prst="flowChart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9223" name="AutoShape 53"/>
          <p:cNvSpPr>
            <a:spLocks noChangeArrowheads="1"/>
          </p:cNvSpPr>
          <p:nvPr/>
        </p:nvSpPr>
        <p:spPr bwMode="auto">
          <a:xfrm>
            <a:off x="593725" y="2765425"/>
            <a:ext cx="1295400" cy="360000"/>
          </a:xfrm>
          <a:prstGeom prst="flowChartPredefinedProcess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9224" name="AutoShape 54"/>
          <p:cNvSpPr>
            <a:spLocks noChangeArrowheads="1"/>
          </p:cNvSpPr>
          <p:nvPr/>
        </p:nvSpPr>
        <p:spPr bwMode="auto">
          <a:xfrm rot="16200000">
            <a:off x="1061425" y="7169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17417" name="Text Box 55"/>
          <p:cNvSpPr txBox="1">
            <a:spLocks noChangeArrowheads="1"/>
          </p:cNvSpPr>
          <p:nvPr/>
        </p:nvSpPr>
        <p:spPr bwMode="auto">
          <a:xfrm>
            <a:off x="2451100" y="10112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선행 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(Previous Process)</a:t>
            </a:r>
          </a:p>
        </p:txBody>
      </p:sp>
      <p:sp>
        <p:nvSpPr>
          <p:cNvPr id="17418" name="Text Box 56"/>
          <p:cNvSpPr txBox="1">
            <a:spLocks noChangeArrowheads="1"/>
          </p:cNvSpPr>
          <p:nvPr/>
        </p:nvSpPr>
        <p:spPr bwMode="auto">
          <a:xfrm>
            <a:off x="2451100" y="27860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종속</a:t>
            </a:r>
            <a:r>
              <a:rPr kumimoji="0" lang="en-US" altLang="ko-KR" sz="1100">
                <a:solidFill>
                  <a:schemeClr val="tx1"/>
                </a:solidFill>
              </a:rPr>
              <a:t>(</a:t>
            </a:r>
            <a:r>
              <a:rPr kumimoji="0" lang="ko-KR" altLang="en-US" sz="1100">
                <a:solidFill>
                  <a:schemeClr val="tx1"/>
                </a:solidFill>
              </a:rPr>
              <a:t>후속</a:t>
            </a:r>
            <a:r>
              <a:rPr kumimoji="0" lang="en-US" altLang="ko-KR" sz="1100">
                <a:solidFill>
                  <a:schemeClr val="tx1"/>
                </a:solidFill>
              </a:rPr>
              <a:t>) </a:t>
            </a:r>
            <a:r>
              <a:rPr kumimoji="0" lang="ko-KR" altLang="en-US" sz="1100">
                <a:solidFill>
                  <a:schemeClr val="tx1"/>
                </a:solidFill>
              </a:rPr>
              <a:t>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(Next Process)</a:t>
            </a:r>
          </a:p>
        </p:txBody>
      </p:sp>
      <p:sp>
        <p:nvSpPr>
          <p:cNvPr id="17419" name="Text Box 57"/>
          <p:cNvSpPr txBox="1">
            <a:spLocks noChangeArrowheads="1"/>
          </p:cNvSpPr>
          <p:nvPr/>
        </p:nvSpPr>
        <p:spPr bwMode="auto">
          <a:xfrm>
            <a:off x="2451100" y="379571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Off-line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17420" name="Text Box 58"/>
          <p:cNvSpPr txBox="1">
            <a:spLocks noChangeArrowheads="1"/>
          </p:cNvSpPr>
          <p:nvPr/>
        </p:nvSpPr>
        <p:spPr bwMode="auto">
          <a:xfrm>
            <a:off x="7138988" y="3673475"/>
            <a:ext cx="17526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판단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분기 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(Decision Activity Name)</a:t>
            </a:r>
          </a:p>
        </p:txBody>
      </p:sp>
      <p:sp>
        <p:nvSpPr>
          <p:cNvPr id="17421" name="Text Box 59"/>
          <p:cNvSpPr txBox="1">
            <a:spLocks noChangeArrowheads="1"/>
          </p:cNvSpPr>
          <p:nvPr/>
        </p:nvSpPr>
        <p:spPr bwMode="auto">
          <a:xfrm>
            <a:off x="7024688" y="935038"/>
            <a:ext cx="19812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정보 </a:t>
            </a:r>
            <a:r>
              <a:rPr kumimoji="0" lang="en-US" altLang="ko-KR" sz="1100">
                <a:solidFill>
                  <a:schemeClr val="tx1"/>
                </a:solidFill>
              </a:rPr>
              <a:t>Source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(Data/Information Source)</a:t>
            </a:r>
          </a:p>
        </p:txBody>
      </p:sp>
      <p:sp>
        <p:nvSpPr>
          <p:cNvPr id="17422" name="Text Box 60"/>
          <p:cNvSpPr txBox="1">
            <a:spLocks noChangeArrowheads="1"/>
          </p:cNvSpPr>
          <p:nvPr/>
        </p:nvSpPr>
        <p:spPr bwMode="auto">
          <a:xfrm>
            <a:off x="7138988" y="18494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연결자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(Connector)</a:t>
            </a:r>
          </a:p>
        </p:txBody>
      </p:sp>
      <p:sp>
        <p:nvSpPr>
          <p:cNvPr id="17423" name="Text Box 61"/>
          <p:cNvSpPr txBox="1">
            <a:spLocks noChangeArrowheads="1"/>
          </p:cNvSpPr>
          <p:nvPr/>
        </p:nvSpPr>
        <p:spPr bwMode="auto">
          <a:xfrm>
            <a:off x="7138988" y="278447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연결선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(Connection Line)</a:t>
            </a:r>
          </a:p>
        </p:txBody>
      </p:sp>
      <p:sp>
        <p:nvSpPr>
          <p:cNvPr id="17424" name="Text Box 62"/>
          <p:cNvSpPr txBox="1">
            <a:spLocks noChangeArrowheads="1"/>
          </p:cNvSpPr>
          <p:nvPr/>
        </p:nvSpPr>
        <p:spPr bwMode="auto">
          <a:xfrm>
            <a:off x="7138988" y="47085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리포트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산출물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(Report/Output)</a:t>
            </a:r>
          </a:p>
        </p:txBody>
      </p:sp>
      <p:sp>
        <p:nvSpPr>
          <p:cNvPr id="17425" name="Text Box 63"/>
          <p:cNvSpPr txBox="1">
            <a:spLocks noChangeArrowheads="1"/>
          </p:cNvSpPr>
          <p:nvPr/>
        </p:nvSpPr>
        <p:spPr bwMode="auto">
          <a:xfrm>
            <a:off x="7138988" y="5657850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데이터베이스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시스템 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(Database/System)</a:t>
            </a:r>
          </a:p>
        </p:txBody>
      </p:sp>
      <p:sp>
        <p:nvSpPr>
          <p:cNvPr id="9234" name="AutoShape 64"/>
          <p:cNvSpPr>
            <a:spLocks noChangeArrowheads="1"/>
          </p:cNvSpPr>
          <p:nvPr/>
        </p:nvSpPr>
        <p:spPr bwMode="auto">
          <a:xfrm>
            <a:off x="5381625" y="1068388"/>
            <a:ext cx="1295400" cy="360000"/>
          </a:xfrm>
          <a:prstGeom prst="flowChartOnlineStorag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Data or Infor-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err="1" smtClean="0">
                <a:solidFill>
                  <a:schemeClr val="tx1"/>
                </a:solidFill>
              </a:rPr>
              <a:t>mation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 Source</a:t>
            </a:r>
          </a:p>
        </p:txBody>
      </p:sp>
      <p:sp>
        <p:nvSpPr>
          <p:cNvPr id="9235" name="AutoShape 65"/>
          <p:cNvSpPr>
            <a:spLocks noChangeArrowheads="1"/>
          </p:cNvSpPr>
          <p:nvPr/>
        </p:nvSpPr>
        <p:spPr bwMode="auto">
          <a:xfrm>
            <a:off x="5381625" y="4797425"/>
            <a:ext cx="1295400" cy="360000"/>
          </a:xfrm>
          <a:prstGeom prst="flowChartDocumen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Report Name</a:t>
            </a:r>
          </a:p>
        </p:txBody>
      </p:sp>
      <p:sp>
        <p:nvSpPr>
          <p:cNvPr id="9236" name="AutoShape 66"/>
          <p:cNvSpPr>
            <a:spLocks noChangeArrowheads="1"/>
          </p:cNvSpPr>
          <p:nvPr/>
        </p:nvSpPr>
        <p:spPr bwMode="auto">
          <a:xfrm>
            <a:off x="5381625" y="5595938"/>
            <a:ext cx="1295400" cy="360000"/>
          </a:xfrm>
          <a:prstGeom prst="flowChartMagneticDisk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Database or</a:t>
            </a:r>
          </a:p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System Name</a:t>
            </a:r>
          </a:p>
        </p:txBody>
      </p:sp>
      <p:sp>
        <p:nvSpPr>
          <p:cNvPr id="17429" name="Text Box 67"/>
          <p:cNvSpPr txBox="1">
            <a:spLocks noChangeArrowheads="1"/>
          </p:cNvSpPr>
          <p:nvPr/>
        </p:nvSpPr>
        <p:spPr bwMode="auto">
          <a:xfrm>
            <a:off x="2451100" y="19081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 dirty="0">
                <a:solidFill>
                  <a:schemeClr val="tx1"/>
                </a:solidFill>
              </a:rPr>
              <a:t>촉발 이벤트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(Triggering Event)</a:t>
            </a:r>
          </a:p>
        </p:txBody>
      </p:sp>
      <p:sp>
        <p:nvSpPr>
          <p:cNvPr id="9238" name="AutoShape 68"/>
          <p:cNvSpPr>
            <a:spLocks noChangeArrowheads="1"/>
          </p:cNvSpPr>
          <p:nvPr/>
        </p:nvSpPr>
        <p:spPr bwMode="auto">
          <a:xfrm rot="16200000">
            <a:off x="1061425" y="15551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Event Name</a:t>
            </a:r>
          </a:p>
        </p:txBody>
      </p:sp>
      <p:sp>
        <p:nvSpPr>
          <p:cNvPr id="17431" name="Text Box 69"/>
          <p:cNvSpPr txBox="1">
            <a:spLocks noChangeArrowheads="1"/>
          </p:cNvSpPr>
          <p:nvPr/>
        </p:nvSpPr>
        <p:spPr bwMode="auto">
          <a:xfrm>
            <a:off x="849313" y="16129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00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17432" name="Text Box 70"/>
          <p:cNvSpPr txBox="1">
            <a:spLocks noChangeArrowheads="1"/>
          </p:cNvSpPr>
          <p:nvPr/>
        </p:nvSpPr>
        <p:spPr bwMode="auto">
          <a:xfrm>
            <a:off x="2947635" y="1537494"/>
            <a:ext cx="6096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9241" name="Rectangle 71"/>
          <p:cNvSpPr>
            <a:spLocks noChangeArrowheads="1"/>
          </p:cNvSpPr>
          <p:nvPr/>
        </p:nvSpPr>
        <p:spPr bwMode="auto">
          <a:xfrm>
            <a:off x="593725" y="4648200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17434" name="Text Box 72"/>
          <p:cNvSpPr txBox="1">
            <a:spLocks noChangeArrowheads="1"/>
          </p:cNvSpPr>
          <p:nvPr/>
        </p:nvSpPr>
        <p:spPr bwMode="auto">
          <a:xfrm>
            <a:off x="2451100" y="47196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(SAP)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cxnSp>
        <p:nvCxnSpPr>
          <p:cNvPr id="9243" name="AutoShape 73"/>
          <p:cNvCxnSpPr>
            <a:cxnSpLocks noChangeShapeType="1"/>
          </p:cNvCxnSpPr>
          <p:nvPr/>
        </p:nvCxnSpPr>
        <p:spPr bwMode="auto">
          <a:xfrm flipV="1">
            <a:off x="5381625" y="2847975"/>
            <a:ext cx="865188" cy="287338"/>
          </a:xfrm>
          <a:prstGeom prst="bentConnector3">
            <a:avLst>
              <a:gd name="adj1" fmla="val 49907"/>
            </a:avLst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Rectangle 71"/>
          <p:cNvSpPr>
            <a:spLocks noChangeArrowheads="1"/>
          </p:cNvSpPr>
          <p:nvPr/>
        </p:nvSpPr>
        <p:spPr bwMode="auto">
          <a:xfrm>
            <a:off x="593725" y="5584825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en-US" altLang="ko-KR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Activity Name</a:t>
            </a:r>
          </a:p>
        </p:txBody>
      </p:sp>
      <p:sp>
        <p:nvSpPr>
          <p:cNvPr id="17437" name="Text Box 72"/>
          <p:cNvSpPr txBox="1">
            <a:spLocks noChangeArrowheads="1"/>
          </p:cNvSpPr>
          <p:nvPr/>
        </p:nvSpPr>
        <p:spPr bwMode="auto">
          <a:xfrm>
            <a:off x="2451100" y="56435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(Legacy)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30" name="Rectangle 71"/>
          <p:cNvSpPr>
            <a:spLocks noChangeArrowheads="1"/>
          </p:cNvSpPr>
          <p:nvPr/>
        </p:nvSpPr>
        <p:spPr bwMode="auto">
          <a:xfrm>
            <a:off x="1460667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WMS</a:t>
            </a:r>
          </a:p>
        </p:txBody>
      </p:sp>
      <p:sp>
        <p:nvSpPr>
          <p:cNvPr id="31" name="Rectangle 71"/>
          <p:cNvSpPr>
            <a:spLocks noChangeArrowheads="1"/>
          </p:cNvSpPr>
          <p:nvPr/>
        </p:nvSpPr>
        <p:spPr bwMode="auto">
          <a:xfrm>
            <a:off x="190444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CJ</a:t>
            </a:r>
          </a:p>
        </p:txBody>
      </p:sp>
      <p:sp>
        <p:nvSpPr>
          <p:cNvPr id="32" name="Rectangle 71"/>
          <p:cNvSpPr>
            <a:spLocks noChangeArrowheads="1"/>
          </p:cNvSpPr>
          <p:nvPr/>
        </p:nvSpPr>
        <p:spPr bwMode="auto">
          <a:xfrm>
            <a:off x="2348225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 err="1" smtClean="0">
                <a:solidFill>
                  <a:schemeClr val="bg1"/>
                </a:solidFill>
              </a:rPr>
              <a:t>용마</a:t>
            </a:r>
            <a:endParaRPr kumimoji="0" lang="en-US" altLang="ko-KR" sz="800" dirty="0" smtClean="0">
              <a:solidFill>
                <a:schemeClr val="bg1"/>
              </a:solidFill>
            </a:endParaRPr>
          </a:p>
        </p:txBody>
      </p:sp>
      <p:sp>
        <p:nvSpPr>
          <p:cNvPr id="33" name="Rectangle 71"/>
          <p:cNvSpPr>
            <a:spLocks noChangeArrowheads="1"/>
          </p:cNvSpPr>
          <p:nvPr/>
        </p:nvSpPr>
        <p:spPr bwMode="auto">
          <a:xfrm>
            <a:off x="573109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SFA</a:t>
            </a:r>
          </a:p>
        </p:txBody>
      </p:sp>
      <p:sp>
        <p:nvSpPr>
          <p:cNvPr id="34" name="Rectangle 71"/>
          <p:cNvSpPr>
            <a:spLocks noChangeArrowheads="1"/>
          </p:cNvSpPr>
          <p:nvPr/>
        </p:nvSpPr>
        <p:spPr bwMode="auto">
          <a:xfrm>
            <a:off x="1016888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 smtClean="0">
                <a:solidFill>
                  <a:schemeClr val="bg1"/>
                </a:solidFill>
              </a:rPr>
              <a:t>도매웹</a:t>
            </a:r>
            <a:endParaRPr kumimoji="0" lang="en-US" altLang="ko-KR" sz="800" dirty="0" smtClean="0">
              <a:solidFill>
                <a:schemeClr val="bg1"/>
              </a:solidFill>
            </a:endParaRPr>
          </a:p>
        </p:txBody>
      </p:sp>
      <p:sp>
        <p:nvSpPr>
          <p:cNvPr id="35" name="Rectangle 71"/>
          <p:cNvSpPr>
            <a:spLocks noChangeArrowheads="1"/>
          </p:cNvSpPr>
          <p:nvPr/>
        </p:nvSpPr>
        <p:spPr bwMode="auto">
          <a:xfrm>
            <a:off x="279200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G/W</a:t>
            </a:r>
          </a:p>
        </p:txBody>
      </p:sp>
      <p:sp>
        <p:nvSpPr>
          <p:cNvPr id="36" name="AutoShape 52"/>
          <p:cNvSpPr>
            <a:spLocks noChangeArrowheads="1"/>
          </p:cNvSpPr>
          <p:nvPr/>
        </p:nvSpPr>
        <p:spPr bwMode="auto">
          <a:xfrm>
            <a:off x="112802" y="6145691"/>
            <a:ext cx="216000" cy="216000"/>
          </a:xfrm>
          <a:prstGeom prst="flowChartConnector">
            <a:avLst/>
          </a:prstGeom>
          <a:solidFill>
            <a:srgbClr val="FFFFCC"/>
          </a:solidFill>
          <a:ln w="6350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tx1"/>
                </a:solidFill>
              </a:rPr>
              <a:t>I/F</a:t>
            </a:r>
          </a:p>
        </p:txBody>
      </p:sp>
    </p:spTree>
    <p:extLst>
      <p:ext uri="{BB962C8B-B14F-4D97-AF65-F5344CB8AC3E}">
        <p14:creationId xmlns:p14="http://schemas.microsoft.com/office/powerpoint/2010/main" val="345843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28747</TotalTime>
  <Words>649</Words>
  <Application>Microsoft Office PowerPoint</Application>
  <PresentationFormat>사용자 지정</PresentationFormat>
  <Paragraphs>212</Paragraphs>
  <Slides>7</Slides>
  <Notes>7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3" baseType="lpstr">
      <vt:lpstr>돋움</vt:lpstr>
      <vt:lpstr>맑은 고딕</vt:lpstr>
      <vt:lpstr>Arial</vt:lpstr>
      <vt:lpstr>Lucida Sans Unicode</vt:lpstr>
      <vt:lpstr>Wingdings</vt:lpstr>
      <vt:lpstr>기본 디자인</vt:lpstr>
      <vt:lpstr>PowerPoint 프레젠테이션</vt:lpstr>
      <vt:lpstr>문서 개정 이력 관리</vt:lpstr>
      <vt:lpstr>SD1.3.2 가맹점 및 SIS 판가 마스터 관리 </vt:lpstr>
      <vt:lpstr>SD1.3.2 가맹점 및 SIS 판가 마스터 관리  </vt:lpstr>
      <vt:lpstr>SD1.3.2 가맹점 및 SIS 판가 마스터 관리  </vt:lpstr>
      <vt:lpstr>SD1.3.2 가맹점 및 SIS 판가 마스터 관리  </vt:lpstr>
      <vt:lpstr>Diagram Legend</vt:lpstr>
    </vt:vector>
  </TitlesOfParts>
  <Company>BSG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To-be Process Scenario  [PP 1.1.1 연간 생산 계획]</dc:title>
  <dc:creator>SHIN</dc:creator>
  <cp:lastModifiedBy>김 종태</cp:lastModifiedBy>
  <cp:revision>1039</cp:revision>
  <cp:lastPrinted>2001-03-14T06:43:19Z</cp:lastPrinted>
  <dcterms:created xsi:type="dcterms:W3CDTF">2000-09-28T11:17:09Z</dcterms:created>
  <dcterms:modified xsi:type="dcterms:W3CDTF">2017-10-18T09:16:37Z</dcterms:modified>
</cp:coreProperties>
</file>