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2" r:id="rId2"/>
    <p:sldId id="567" r:id="rId3"/>
    <p:sldId id="618" r:id="rId4"/>
    <p:sldId id="631" r:id="rId5"/>
    <p:sldId id="630" r:id="rId6"/>
    <p:sldId id="566" r:id="rId7"/>
  </p:sldIdLst>
  <p:sldSz cx="9904413" cy="6858000"/>
  <p:notesSz cx="6662738" cy="98329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3294">
          <p15:clr>
            <a:srgbClr val="A4A3A4"/>
          </p15:clr>
        </p15:guide>
        <p15:guide id="5" pos="398">
          <p15:clr>
            <a:srgbClr val="A4A3A4"/>
          </p15:clr>
        </p15:guide>
        <p15:guide id="6" pos="5569">
          <p15:clr>
            <a:srgbClr val="A4A3A4"/>
          </p15:clr>
        </p15:guide>
        <p15:guide id="7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793"/>
    <a:srgbClr val="93E3FF"/>
    <a:srgbClr val="E57725"/>
    <a:srgbClr val="CCCCFF"/>
    <a:srgbClr val="DDDDDD"/>
    <a:srgbClr val="C0C0C0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9652" autoAdjust="0"/>
  </p:normalViewPr>
  <p:slideViewPr>
    <p:cSldViewPr>
      <p:cViewPr varScale="1">
        <p:scale>
          <a:sx n="116" d="100"/>
          <a:sy n="116" d="100"/>
        </p:scale>
        <p:origin x="1146" y="108"/>
      </p:cViewPr>
      <p:guideLst>
        <p:guide orient="horz" pos="4065"/>
        <p:guide orient="horz" pos="2160"/>
        <p:guide orient="horz" pos="3158"/>
        <p:guide orient="horz" pos="3294"/>
        <p:guide pos="398"/>
        <p:guide pos="5569"/>
        <p:guide pos="3120"/>
      </p:guideLst>
    </p:cSldViewPr>
  </p:slideViewPr>
  <p:outlineViewPr>
    <p:cViewPr>
      <p:scale>
        <a:sx n="33" d="100"/>
        <a:sy n="33" d="100"/>
      </p:scale>
      <p:origin x="210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125140D-058F-4DAF-9564-FAF9FFABD8E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0464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FFB1769C-2F4C-4C37-9CD1-A32752D2A82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9064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9925" y="736600"/>
            <a:ext cx="5322888" cy="3687763"/>
          </a:xfrm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6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3E76A-C7E5-494F-A034-D4AA102AE2E6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541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91" y="765194"/>
            <a:ext cx="9125473" cy="1552733"/>
          </a:xfrm>
        </p:spPr>
        <p:txBody>
          <a:bodyPr/>
          <a:lstStyle>
            <a:lvl1pPr marL="0" indent="0">
              <a:buNone/>
              <a:defRPr sz="1300">
                <a:latin typeface="맑은 고딕" pitchFamily="50" charset="-127"/>
              </a:defRPr>
            </a:lvl1pPr>
            <a:lvl2pPr>
              <a:buNone/>
              <a:defRPr sz="1300"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 sz="1300"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 sz="1300"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 sz="1300"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9226347" y="857232"/>
            <a:ext cx="369332" cy="928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697415" y="6626230"/>
            <a:ext cx="511679" cy="23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- P</a:t>
            </a:r>
            <a:fld id="{05FDF7DF-D36E-46CC-9165-8D1E595FCB6E}" type="slidenum">
              <a:rPr lang="en-US" altLang="ko-KR" sz="700" b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pPr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dirty="0">
                <a:solidFill>
                  <a:srgbClr val="969696"/>
                </a:solidFill>
                <a:latin typeface="Lucida Sans Unicode" pitchFamily="34" charset="0"/>
                <a:ea typeface="맑은 고딕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357166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71414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</p:sldLayoutIdLst>
  <p:transition>
    <p:split orient="vert"/>
  </p:transition>
  <p:txStyles>
    <p:titleStyle>
      <a:lvl1pPr algn="r" rtl="0" eaLnBrk="0" fontAlgn="base" latinLnBrk="1" hangingPunct="0">
        <a:spcBef>
          <a:spcPct val="0"/>
        </a:spcBef>
        <a:spcAft>
          <a:spcPct val="0"/>
        </a:spcAft>
        <a:defRPr kumimoji="1" sz="1000" b="1" baseline="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39338"/>
              </p:ext>
            </p:extLst>
          </p:nvPr>
        </p:nvGraphicFramePr>
        <p:xfrm>
          <a:off x="1209675" y="3213100"/>
          <a:ext cx="7486650" cy="2019298"/>
        </p:xfrm>
        <a:graphic>
          <a:graphicData uri="http://schemas.openxmlformats.org/drawingml/2006/table">
            <a:tbl>
              <a:tblPr/>
              <a:tblGrid>
                <a:gridCol w="903888"/>
                <a:gridCol w="1122492"/>
                <a:gridCol w="4502778"/>
                <a:gridCol w="957492"/>
              </a:tblGrid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변경 내용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23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2018.03.31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0" marR="99040" marT="45717" marB="45717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모서리가 둥근 직사각형 16"/>
          <p:cNvSpPr/>
          <p:nvPr/>
        </p:nvSpPr>
        <p:spPr bwMode="auto">
          <a:xfrm>
            <a:off x="1221645" y="292494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문서 개정 이력</a:t>
            </a:r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169177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Batch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별 재고 현황 조정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20180331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Batch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별 재고현황 조정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90957"/>
              </p:ext>
            </p:extLst>
          </p:nvPr>
        </p:nvGraphicFramePr>
        <p:xfrm>
          <a:off x="5056188" y="4622801"/>
          <a:ext cx="4576762" cy="1776617"/>
        </p:xfrm>
        <a:graphic>
          <a:graphicData uri="http://schemas.openxmlformats.org/drawingml/2006/table">
            <a:tbl>
              <a:tblPr/>
              <a:tblGrid>
                <a:gridCol w="472082"/>
                <a:gridCol w="1138448"/>
                <a:gridCol w="2966232"/>
              </a:tblGrid>
              <a:tr h="470769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코드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트랜잭션 명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명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0000"/>
                      </a:srgbClr>
                    </a:solidFill>
                  </a:tcPr>
                </a:tc>
              </a:tr>
              <a:tr h="296961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재고 이전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295"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가는각진제목체" panose="02030600000101010101" pitchFamily="18" charset="-127"/>
                          <a:ea typeface="가는각진제목체" panose="02030600000101010101" pitchFamily="18" charset="-127"/>
                        </a:defRPr>
                      </a:lvl1pPr>
                      <a:lvl2pPr marL="742950" indent="-28575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2pPr>
                      <a:lvl3pPr marL="11430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3pPr>
                      <a:lvl4pPr marL="16002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4pPr>
                      <a:lvl5pPr marL="2057400" indent="-228600" latinLnBrk="1">
                        <a:lnSpc>
                          <a:spcPct val="130000"/>
                        </a:lnSpc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54" marR="99054" marT="45734" marB="45734" anchor="ctr" horzOverflow="overflow">
                    <a:lnL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404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모서리가 둥근 직사각형 32"/>
          <p:cNvSpPr/>
          <p:nvPr/>
        </p:nvSpPr>
        <p:spPr bwMode="auto">
          <a:xfrm>
            <a:off x="343694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프로세스 설명</a:t>
            </a: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5063970" y="1844824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선행 단계</a:t>
            </a: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063970" y="3140968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후행 단계</a:t>
            </a: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5063970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트랜잭션</a:t>
            </a:r>
          </a:p>
        </p:txBody>
      </p:sp>
      <p:sp>
        <p:nvSpPr>
          <p:cNvPr id="37" name="모서리가 접힌 도형 36"/>
          <p:cNvSpPr/>
          <p:nvPr/>
        </p:nvSpPr>
        <p:spPr bwMode="auto">
          <a:xfrm>
            <a:off x="344488" y="2120900"/>
            <a:ext cx="4608512" cy="20288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28600" indent="-228600">
              <a:buAutoNum type="arabicPeriod"/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KX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시스템의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BATCH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별 재고 현황 내역 과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재고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현황의 내역이 틀릴 경우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Batch Level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재고 현황을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일치 시키기 위한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작업임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매월 말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KX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 부터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Batch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별 재고 현황을 받고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 SAP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“MB52”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에서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BATCH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별 재고 현황을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Down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받아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재고를 전수 조사 해야 된다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모서리가 접힌 도형 37"/>
          <p:cNvSpPr/>
          <p:nvPr/>
        </p:nvSpPr>
        <p:spPr bwMode="auto">
          <a:xfrm>
            <a:off x="5064125" y="2120900"/>
            <a:ext cx="4568825" cy="831850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CJKX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내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Batch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별 재고 현황 자료 접수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모서리가 접힌 도형 38"/>
          <p:cNvSpPr/>
          <p:nvPr/>
        </p:nvSpPr>
        <p:spPr bwMode="auto">
          <a:xfrm>
            <a:off x="5064125" y="3416300"/>
            <a:ext cx="4568825" cy="733425"/>
          </a:xfrm>
          <a:prstGeom prst="foldedCorner">
            <a:avLst>
              <a:gd name="adj" fmla="val 17263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모서리가 둥근 직사각형 39"/>
          <p:cNvSpPr/>
          <p:nvPr/>
        </p:nvSpPr>
        <p:spPr bwMode="auto">
          <a:xfrm>
            <a:off x="343694" y="4337823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이것만은 꼭 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Oval 14"/>
          <p:cNvSpPr>
            <a:spLocks noChangeArrowheads="1"/>
          </p:cNvSpPr>
          <p:nvPr/>
        </p:nvSpPr>
        <p:spPr bwMode="auto">
          <a:xfrm>
            <a:off x="1539320" y="4317930"/>
            <a:ext cx="303290" cy="22266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defTabSz="762000" eaLnBrk="0" hangingPunct="0"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+1</a:t>
            </a:r>
          </a:p>
        </p:txBody>
      </p:sp>
      <p:sp>
        <p:nvSpPr>
          <p:cNvPr id="42" name="모서리가 접힌 도형 41"/>
          <p:cNvSpPr/>
          <p:nvPr/>
        </p:nvSpPr>
        <p:spPr bwMode="auto">
          <a:xfrm>
            <a:off x="344488" y="4611688"/>
            <a:ext cx="4608512" cy="1990725"/>
          </a:xfrm>
          <a:prstGeom prst="foldedCorner">
            <a:avLst>
              <a:gd name="adj" fmla="val 7407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1. SAP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가 되었든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, CJKX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기준이 되었든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DATA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의 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일치를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전제하여야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,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직매장 재고보충 및 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Mall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전용창고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이관에서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I/F 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상의 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Error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가 발생을 하지 않는다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>
              <a:defRPr/>
            </a:pP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2. BATCH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별 재고 조회 차이 분석 및 조정은  월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회 기준</a:t>
            </a:r>
            <a:r>
              <a:rPr lang="ko-KR" altLang="en-US" b="0" dirty="0">
                <a:latin typeface="맑은 고딕" pitchFamily="50" charset="-127"/>
                <a:ea typeface="맑은 고딕" pitchFamily="50" charset="-127"/>
              </a:rPr>
              <a:t>으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로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 실사 시 실행하는 것이 좋다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(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향후  취급제품수량이 많아 지고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, BATCH No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가 많아질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경우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I/F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를 통해   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CJ BATCH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SAP BATCH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b="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defRPr/>
            </a:pPr>
            <a:r>
              <a:rPr lang="en-US" altLang="ko-KR" b="0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ko-KR" altLang="en-US" b="0" dirty="0" smtClean="0">
                <a:latin typeface="맑은 고딕" pitchFamily="50" charset="-127"/>
                <a:ea typeface="맑은 고딕" pitchFamily="50" charset="-127"/>
              </a:rPr>
              <a:t>재고 차이를 분석하는 방법을 고려 할 수 있다 </a:t>
            </a:r>
            <a:r>
              <a:rPr lang="en-US" altLang="ko-KR" b="0" dirty="0" smtClean="0"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5522927" y="57780"/>
            <a:ext cx="42870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</a:p>
        </p:txBody>
      </p:sp>
      <p:graphicFrame>
        <p:nvGraphicFramePr>
          <p:cNvPr id="1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0816"/>
              </p:ext>
            </p:extLst>
          </p:nvPr>
        </p:nvGraphicFramePr>
        <p:xfrm>
          <a:off x="344488" y="644525"/>
          <a:ext cx="9288461" cy="768364"/>
        </p:xfrm>
        <a:graphic>
          <a:graphicData uri="http://schemas.openxmlformats.org/drawingml/2006/table">
            <a:tbl>
              <a:tblPr/>
              <a:tblGrid>
                <a:gridCol w="802686"/>
                <a:gridCol w="1733330"/>
                <a:gridCol w="928694"/>
                <a:gridCol w="2780781"/>
                <a:gridCol w="990199"/>
                <a:gridCol w="990199"/>
                <a:gridCol w="1062572"/>
              </a:tblGrid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1 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물류관리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3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Batch </a:t>
                      </a:r>
                      <a:r>
                        <a:rPr kumimoji="1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별 재고 현황 조정</a:t>
                      </a:r>
                      <a:endParaRPr kumimoji="1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검토자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작성일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4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Level 2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 3.1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재고관리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김종태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20180331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9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SD 3.X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매뉴얼 명</a:t>
                      </a: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Batch 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별 재고현황 조정 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76" marB="1077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23137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  <a:cs typeface="+mn-cs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가는각진제목체" panose="02030600000101010101" pitchFamily="18" charset="-127"/>
                        <a:ea typeface="가는각진제목체" panose="02030600000101010101" pitchFamily="18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제품의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별 재고현황 </a:t>
            </a: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조</a:t>
            </a:r>
            <a:r>
              <a:rPr lang="ko-KR" altLang="en-US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</a:t>
            </a:r>
            <a:endParaRPr lang="en-US" altLang="ko-KR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※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현재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A811006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제품의 저장위치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“6100“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있는 재고는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“0000”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에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1292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개가 있음을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알 수 있다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58961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BATCH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별 재고현황 조정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MB52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919758" y="126876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이동유형  </a:t>
            </a:r>
            <a:r>
              <a:rPr lang="en-US" altLang="ko-KR" dirty="0" smtClean="0">
                <a:sym typeface="Wingdings" panose="05000000000000000000" pitchFamily="2" charset="2"/>
              </a:rPr>
              <a:t>“311”</a:t>
            </a:r>
            <a:r>
              <a:rPr lang="ko-KR" altLang="en-US" dirty="0" smtClean="0">
                <a:sym typeface="Wingdings" panose="05000000000000000000" pitchFamily="2" charset="2"/>
              </a:rPr>
              <a:t>을 이용한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 </a:t>
            </a:r>
            <a:r>
              <a:rPr lang="en-US" altLang="ko-KR" dirty="0" smtClean="0">
                <a:sym typeface="Wingdings" panose="05000000000000000000" pitchFamily="2" charset="2"/>
              </a:rPr>
              <a:t>( T-CODE : MB52 )</a:t>
            </a:r>
          </a:p>
          <a:p>
            <a:r>
              <a:rPr lang="en-US" altLang="ko-KR" dirty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      </a:t>
            </a:r>
            <a:r>
              <a:rPr lang="ko-KR" altLang="en-US" dirty="0" smtClean="0">
                <a:sym typeface="Wingdings" panose="05000000000000000000" pitchFamily="2" charset="2"/>
              </a:rPr>
              <a:t>재고 현황 조회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9297" t="6162" r="31815" b="64110"/>
          <a:stretch/>
        </p:blipFill>
        <p:spPr>
          <a:xfrm>
            <a:off x="379698" y="2144290"/>
            <a:ext cx="5832648" cy="16561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1726" y="4316903"/>
            <a:ext cx="5580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재고 조회  </a:t>
            </a:r>
            <a:r>
              <a:rPr lang="en-US" altLang="ko-KR" dirty="0" smtClean="0"/>
              <a:t>“ MB52” </a:t>
            </a:r>
            <a:r>
              <a:rPr lang="ko-KR" altLang="en-US" dirty="0" smtClean="0"/>
              <a:t>에서 제품별 </a:t>
            </a:r>
            <a:r>
              <a:rPr lang="en-US" altLang="ko-KR" dirty="0" smtClean="0"/>
              <a:t>BATCH </a:t>
            </a:r>
            <a:r>
              <a:rPr lang="ko-KR" altLang="en-US" dirty="0" smtClean="0"/>
              <a:t>재고 조회를 실행한다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IF)  A811006  </a:t>
            </a:r>
            <a:r>
              <a:rPr lang="ko-KR" altLang="en-US" dirty="0" smtClean="0"/>
              <a:t>제품에 대하여   </a:t>
            </a:r>
            <a:r>
              <a:rPr lang="en-US" altLang="ko-KR" dirty="0" smtClean="0"/>
              <a:t>“0000” 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BATCH   “1292”EA </a:t>
            </a:r>
            <a:r>
              <a:rPr lang="ko-KR" altLang="en-US" dirty="0" smtClean="0"/>
              <a:t>있는데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     BATCH </a:t>
            </a:r>
            <a:r>
              <a:rPr lang="ko-KR" altLang="en-US" dirty="0" smtClean="0"/>
              <a:t>별 재고 조정과정을 통해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ko-KR" altLang="en-US" dirty="0" smtClean="0"/>
              <a:t>  </a:t>
            </a:r>
            <a:r>
              <a:rPr lang="en-US" altLang="ko-KR" dirty="0" smtClean="0"/>
              <a:t>1) </a:t>
            </a:r>
            <a:r>
              <a:rPr lang="ko-KR" altLang="en-US" dirty="0" smtClean="0"/>
              <a:t>   </a:t>
            </a:r>
            <a:r>
              <a:rPr lang="en-US" altLang="ko-KR" dirty="0" smtClean="0"/>
              <a:t>“0000” </a:t>
            </a:r>
            <a:r>
              <a:rPr lang="ko-KR" altLang="en-US" dirty="0"/>
              <a:t>은</a:t>
            </a:r>
            <a:r>
              <a:rPr lang="ko-KR" altLang="en-US" dirty="0" smtClean="0"/>
              <a:t>  </a:t>
            </a:r>
            <a:r>
              <a:rPr lang="en-US" altLang="ko-KR" dirty="0" smtClean="0"/>
              <a:t>“1100”   2) “20180101” 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“ 192” EA</a:t>
            </a:r>
            <a:r>
              <a:rPr lang="ko-KR" altLang="en-US" dirty="0" smtClean="0"/>
              <a:t>로 조정하고자 한다면</a:t>
            </a:r>
            <a:endParaRPr lang="en-US" altLang="ko-KR" dirty="0" smtClean="0"/>
          </a:p>
        </p:txBody>
      </p:sp>
      <p:sp>
        <p:nvSpPr>
          <p:cNvPr id="27" name="직사각형 26"/>
          <p:cNvSpPr/>
          <p:nvPr/>
        </p:nvSpPr>
        <p:spPr>
          <a:xfrm>
            <a:off x="487710" y="3068960"/>
            <a:ext cx="3600399" cy="36004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Oval 14"/>
          <p:cNvSpPr>
            <a:spLocks noChangeArrowheads="1"/>
          </p:cNvSpPr>
          <p:nvPr/>
        </p:nvSpPr>
        <p:spPr bwMode="auto">
          <a:xfrm>
            <a:off x="1423814" y="3098729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2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이동유형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이전전기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기타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/ 311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을 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171450" indent="-171450" algn="just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à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2.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전기일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: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회계에 기표처리 되는 일자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실상은 이전전기는 내부관리 목적이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므로 큰 의미성은 없음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3.4.5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출발지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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도착지에 대한 정보입력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조정대상의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제품코드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 “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저장위치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그리고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“BATCH”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와 수량을 입력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주의사항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: 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로 조정하고자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하는 수량을 입력함 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도착지의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“+”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출발지의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는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“-”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※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동일한 저장위치 內 에서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</a:t>
            </a:r>
            <a:r>
              <a:rPr lang="ko-KR" altLang="en-US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수량 조정을 원칙으로 함</a:t>
            </a:r>
            <a:endParaRPr lang="en-US" altLang="ko-KR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6.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품목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OK Check Button </a:t>
            </a: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1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. </a:t>
            </a:r>
            <a:r>
              <a:rPr lang="en-US" altLang="ko-KR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BATCH </a:t>
            </a:r>
            <a:r>
              <a:rPr lang="ko-KR" altLang="en-US" sz="1100" b="0" kern="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별 재고 조정은 동일한 저장위치를 기준으로  처리하는 것을 원칙으로 함 </a:t>
            </a:r>
            <a:endParaRPr lang="en-US" altLang="ko-KR" sz="1100" b="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/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BATCH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별 재고현황 조정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MIGO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이동유형  </a:t>
            </a:r>
            <a:r>
              <a:rPr lang="en-US" altLang="ko-KR" dirty="0" smtClean="0">
                <a:sym typeface="Wingdings" panose="05000000000000000000" pitchFamily="2" charset="2"/>
              </a:rPr>
              <a:t>“311”</a:t>
            </a:r>
            <a:r>
              <a:rPr lang="ko-KR" altLang="en-US" dirty="0" smtClean="0">
                <a:sym typeface="Wingdings" panose="05000000000000000000" pitchFamily="2" charset="2"/>
              </a:rPr>
              <a:t>을 이용한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 </a:t>
            </a:r>
            <a:r>
              <a:rPr lang="en-US" altLang="ko-KR" dirty="0" smtClean="0">
                <a:sym typeface="Wingdings" panose="05000000000000000000" pitchFamily="2" charset="2"/>
              </a:rPr>
              <a:t>( T-CODE : MIGO )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17284" t="8640" r="33278" b="17687"/>
          <a:stretch/>
        </p:blipFill>
        <p:spPr>
          <a:xfrm>
            <a:off x="559718" y="1553859"/>
            <a:ext cx="5832647" cy="4104456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527704" y="1853243"/>
            <a:ext cx="5808265" cy="241674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2706345" y="187459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27705" y="2472030"/>
            <a:ext cx="1976230" cy="164882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215902" y="2461343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03734" y="3177368"/>
            <a:ext cx="2664295" cy="61167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498229" y="3177368"/>
            <a:ext cx="2664295" cy="611671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2215902" y="30000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4672671" y="3000091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4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3734" y="4112005"/>
            <a:ext cx="2664295" cy="325107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Oval 14"/>
          <p:cNvSpPr>
            <a:spLocks noChangeArrowheads="1"/>
          </p:cNvSpPr>
          <p:nvPr/>
        </p:nvSpPr>
        <p:spPr bwMode="auto">
          <a:xfrm>
            <a:off x="2863974" y="4143240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063773" y="4941168"/>
            <a:ext cx="1152129" cy="22915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1957066" y="496261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196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 bwMode="auto">
          <a:xfrm>
            <a:off x="6753225" y="1125538"/>
            <a:ext cx="2879725" cy="54721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별 재고 조정 결과 내역확인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228600" indent="-228600" algn="just">
              <a:spcBef>
                <a:spcPts val="400"/>
              </a:spcBef>
              <a:spcAft>
                <a:spcPts val="0"/>
              </a:spcAft>
              <a:buAutoNum type="arabicPeriod"/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앞 페이지의 재고 조정 결과로  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BATCH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별 재고 현황이   </a:t>
            </a: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“0000”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“1100”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“20180101”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은  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“192” </a:t>
            </a: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로 변화된 것을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ko-KR" altLang="en-US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확인 할 수 있다</a:t>
            </a:r>
            <a:r>
              <a:rPr lang="en-US" altLang="ko-KR" b="0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.</a:t>
            </a: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      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r>
              <a:rPr lang="en-US" altLang="ko-KR" kern="100" dirty="0" smtClean="0">
                <a:latin typeface="맑은 고딕" pitchFamily="50" charset="-127"/>
                <a:ea typeface="맑은 고딕" pitchFamily="50" charset="-127"/>
                <a:cs typeface="Times New Roman"/>
              </a:rPr>
              <a:t> </a:t>
            </a: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en-US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algn="just">
              <a:spcBef>
                <a:spcPts val="400"/>
              </a:spcBef>
              <a:spcAft>
                <a:spcPts val="0"/>
              </a:spcAft>
              <a:defRPr/>
            </a:pPr>
            <a:endParaRPr lang="ko-KR" altLang="ko-KR" b="0" kern="100" dirty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344488" y="1125538"/>
            <a:ext cx="6361112" cy="4606925"/>
          </a:xfrm>
          <a:prstGeom prst="rect">
            <a:avLst/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charset="0"/>
                <a:ea typeface="돋움" pitchFamily="50" charset="-127"/>
              </a:defRPr>
            </a:lvl9pPr>
          </a:lstStyle>
          <a:p>
            <a:pPr algn="ctr" eaLnBrk="1" latinLnBrk="1" hangingPunct="1">
              <a:lnSpc>
                <a:spcPct val="130000"/>
              </a:lnSpc>
            </a:pPr>
            <a:endParaRPr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6752406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항목</a:t>
            </a:r>
            <a:r>
              <a:rPr kumimoji="0" lang="en-US" altLang="ko-KR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/</a:t>
            </a:r>
            <a:r>
              <a:rPr kumimoji="0" lang="ko-KR" altLang="en-US" ker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필드 설명</a:t>
            </a:r>
            <a:endParaRPr kumimoji="0" lang="ko-KR" altLang="en-US" kern="0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모서리가 둥근 직사각형 8"/>
          <p:cNvSpPr/>
          <p:nvPr/>
        </p:nvSpPr>
        <p:spPr bwMode="auto">
          <a:xfrm>
            <a:off x="359689" y="836712"/>
            <a:ext cx="1368155" cy="216024"/>
          </a:xfrm>
          <a:prstGeom prst="roundRect">
            <a:avLst/>
          </a:prstGeom>
          <a:gradFill flip="none" rotWithShape="1">
            <a:gsLst>
              <a:gs pos="0">
                <a:srgbClr val="1F497D">
                  <a:lumMod val="20000"/>
                  <a:lumOff val="80000"/>
                </a:srgbClr>
              </a:gs>
              <a:gs pos="0">
                <a:srgbClr val="90BAE8"/>
              </a:gs>
              <a:gs pos="70000">
                <a:srgbClr val="1973BD">
                  <a:alpha val="82000"/>
                </a:srgbClr>
              </a:gs>
            </a:gsLst>
            <a:lin ang="2700000" scaled="1"/>
            <a:tileRect/>
          </a:gradFill>
          <a:ln w="0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19050" h="6350" prst="coolSlant"/>
            <a:contourClr>
              <a:srgbClr val="969696"/>
            </a:contourClr>
          </a:sp3d>
        </p:spPr>
        <p:txBody>
          <a:bodyPr lIns="0" tIns="0" rIns="0" bIns="36000" anchor="ctr" anchorCtr="1">
            <a:sp3d/>
          </a:bodyPr>
          <a:lstStyle/>
          <a:p>
            <a:pPr marL="93663" indent="-93663" algn="ctr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맑은 고딕" pitchFamily="50" charset="-127"/>
                <a:ea typeface="맑은 고딕" pitchFamily="50" charset="-127"/>
              </a:rPr>
              <a:t>화면 예시</a:t>
            </a:r>
          </a:p>
        </p:txBody>
      </p:sp>
      <p:pic>
        <p:nvPicPr>
          <p:cNvPr id="10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851525"/>
            <a:ext cx="417512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직사각형 17"/>
          <p:cNvSpPr/>
          <p:nvPr/>
        </p:nvSpPr>
        <p:spPr bwMode="auto">
          <a:xfrm>
            <a:off x="775742" y="5805264"/>
            <a:ext cx="5929312" cy="78898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algn="just">
              <a:spcAft>
                <a:spcPts val="0"/>
              </a:spcAft>
              <a:defRPr/>
            </a:pPr>
            <a:endParaRPr lang="en-US" altLang="ko-KR" sz="1100" kern="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  <a:cs typeface="Times New Roman"/>
              <a:sym typeface="Wingdings" panose="05000000000000000000" pitchFamily="2" charset="2"/>
            </a:endParaRPr>
          </a:p>
          <a:p>
            <a:pPr algn="just">
              <a:spcAft>
                <a:spcPts val="0"/>
              </a:spcAft>
              <a:defRPr/>
            </a:pPr>
            <a:r>
              <a:rPr lang="en-US" altLang="ko-KR" sz="1100" b="0" kern="100" dirty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</a:t>
            </a:r>
            <a:r>
              <a:rPr lang="en-US" altLang="ko-KR" sz="1100" b="0" kern="100" dirty="0" smtClean="0">
                <a:latin typeface="맑은 고딕" pitchFamily="50" charset="-127"/>
                <a:ea typeface="맑은 고딕" pitchFamily="50" charset="-127"/>
                <a:cs typeface="Times New Roman"/>
                <a:sym typeface="Wingdings" panose="05000000000000000000" pitchFamily="2" charset="2"/>
              </a:rPr>
              <a:t>        </a:t>
            </a:r>
            <a:endParaRPr lang="en-US" altLang="ko-KR" sz="1100" b="0" kern="100" dirty="0" smtClean="0">
              <a:latin typeface="맑은 고딕" pitchFamily="50" charset="-127"/>
              <a:ea typeface="맑은 고딕" pitchFamily="50" charset="-127"/>
              <a:cs typeface="Times New Roman"/>
            </a:endParaRPr>
          </a:p>
        </p:txBody>
      </p:sp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ERP </a:t>
            </a:r>
            <a:r>
              <a:rPr lang="ko-KR" altLang="en-US" dirty="0" smtClean="0"/>
              <a:t>시스템 사용자 매뉴얼</a:t>
            </a:r>
            <a:endParaRPr lang="ko-KR" altLang="en-US" dirty="0"/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20100"/>
              </p:ext>
            </p:extLst>
          </p:nvPr>
        </p:nvGraphicFramePr>
        <p:xfrm>
          <a:off x="350838" y="425431"/>
          <a:ext cx="9282112" cy="288925"/>
        </p:xfrm>
        <a:graphic>
          <a:graphicData uri="http://schemas.openxmlformats.org/drawingml/2006/table">
            <a:tbl>
              <a:tblPr/>
              <a:tblGrid>
                <a:gridCol w="796963"/>
                <a:gridCol w="5608221"/>
                <a:gridCol w="780368"/>
                <a:gridCol w="209656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 경로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BATCH</a:t>
                      </a: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별 재고현황 조정</a:t>
                      </a:r>
                      <a:endParaRPr kumimoji="1" lang="ko-KR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Tr. Code</a:t>
                      </a: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MB52</a:t>
                      </a:r>
                      <a:endParaRPr kumimoji="1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8970" marR="58970" marT="10759" marB="10759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D1FB">
                        <a:alpha val="10196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/>
          <a:srcRect l="9287" t="7348" r="36187" b="64217"/>
          <a:stretch/>
        </p:blipFill>
        <p:spPr>
          <a:xfrm>
            <a:off x="487710" y="2031908"/>
            <a:ext cx="5976664" cy="27652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19758" y="1268760"/>
            <a:ext cx="4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Ⅰ. </a:t>
            </a:r>
            <a:r>
              <a:rPr lang="ko-KR" altLang="en-US" dirty="0" smtClean="0"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sym typeface="Wingdings" panose="05000000000000000000" pitchFamily="2" charset="2"/>
              </a:rPr>
              <a:t>BATCH </a:t>
            </a:r>
            <a:r>
              <a:rPr lang="ko-KR" altLang="en-US" dirty="0" smtClean="0">
                <a:sym typeface="Wingdings" panose="05000000000000000000" pitchFamily="2" charset="2"/>
              </a:rPr>
              <a:t>재고 조정 결과 조회  </a:t>
            </a:r>
            <a:r>
              <a:rPr lang="en-US" altLang="ko-KR" dirty="0" smtClean="0">
                <a:sym typeface="Wingdings" panose="05000000000000000000" pitchFamily="2" charset="2"/>
              </a:rPr>
              <a:t>( MB52)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631727" y="3356992"/>
            <a:ext cx="3600399" cy="720080"/>
          </a:xfrm>
          <a:prstGeom prst="rect">
            <a:avLst/>
          </a:prstGeom>
          <a:noFill/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Oval 14"/>
          <p:cNvSpPr>
            <a:spLocks noChangeArrowheads="1"/>
          </p:cNvSpPr>
          <p:nvPr/>
        </p:nvSpPr>
        <p:spPr bwMode="auto">
          <a:xfrm>
            <a:off x="1423814" y="3602785"/>
            <a:ext cx="157629" cy="186255"/>
          </a:xfrm>
          <a:prstGeom prst="ellipse">
            <a:avLst/>
          </a:prstGeom>
          <a:solidFill>
            <a:srgbClr val="CC3300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>
            <a:lvl1pPr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1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1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81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198813" y="2781301"/>
            <a:ext cx="3611562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End of material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33817</TotalTime>
  <Words>609</Words>
  <Application>Microsoft Office PowerPoint</Application>
  <PresentationFormat>사용자 지정</PresentationFormat>
  <Paragraphs>161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Times New Roman</vt:lpstr>
      <vt:lpstr>Wingdings</vt:lpstr>
      <vt:lpstr>기본 디자인</vt:lpstr>
      <vt:lpstr>ERP 시스템 사용자 매뉴얼</vt:lpstr>
      <vt:lpstr>ERP 시스템 사용자 매뉴얼</vt:lpstr>
      <vt:lpstr>ERP 시스템 사용자 매뉴얼</vt:lpstr>
      <vt:lpstr>ERP 시스템 사용자 매뉴얼</vt:lpstr>
      <vt:lpstr>ERP 시스템 사용자 매뉴얼</vt:lpstr>
      <vt:lpstr>PowerPoint 프레젠테이션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PI_ERP 프로젝트</dc:title>
  <dc:creator>dmyang</dc:creator>
  <cp:lastModifiedBy>SEODOSEOK</cp:lastModifiedBy>
  <cp:revision>2478</cp:revision>
  <cp:lastPrinted>2001-03-14T06:43:19Z</cp:lastPrinted>
  <dcterms:created xsi:type="dcterms:W3CDTF">2000-09-28T11:17:09Z</dcterms:created>
  <dcterms:modified xsi:type="dcterms:W3CDTF">2018-04-03T01:30:49Z</dcterms:modified>
</cp:coreProperties>
</file>