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72" r:id="rId2"/>
    <p:sldId id="567" r:id="rId3"/>
    <p:sldId id="618" r:id="rId4"/>
    <p:sldId id="623" r:id="rId5"/>
    <p:sldId id="624" r:id="rId6"/>
    <p:sldId id="625" r:id="rId7"/>
    <p:sldId id="566" r:id="rId8"/>
  </p:sldIdLst>
  <p:sldSz cx="9904413" cy="6858000"/>
  <p:notesSz cx="6662738" cy="9832975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3158">
          <p15:clr>
            <a:srgbClr val="A4A3A4"/>
          </p15:clr>
        </p15:guide>
        <p15:guide id="4" orient="horz" pos="3294">
          <p15:clr>
            <a:srgbClr val="A4A3A4"/>
          </p15:clr>
        </p15:guide>
        <p15:guide id="5" pos="398">
          <p15:clr>
            <a:srgbClr val="A4A3A4"/>
          </p15:clr>
        </p15:guide>
        <p15:guide id="6" pos="5569">
          <p15:clr>
            <a:srgbClr val="A4A3A4"/>
          </p15:clr>
        </p15:guide>
        <p15:guide id="7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6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7793"/>
    <a:srgbClr val="93E3FF"/>
    <a:srgbClr val="E57725"/>
    <a:srgbClr val="CCCCFF"/>
    <a:srgbClr val="DDDDDD"/>
    <a:srgbClr val="C0C0C0"/>
    <a:srgbClr val="2D86A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53" autoAdjust="0"/>
    <p:restoredTop sz="99652" autoAdjust="0"/>
  </p:normalViewPr>
  <p:slideViewPr>
    <p:cSldViewPr>
      <p:cViewPr varScale="1">
        <p:scale>
          <a:sx n="76" d="100"/>
          <a:sy n="76" d="100"/>
        </p:scale>
        <p:origin x="108" y="516"/>
      </p:cViewPr>
      <p:guideLst>
        <p:guide orient="horz" pos="4065"/>
        <p:guide orient="horz" pos="2160"/>
        <p:guide orient="horz" pos="3158"/>
        <p:guide orient="horz" pos="3294"/>
        <p:guide pos="398"/>
        <p:guide pos="5569"/>
        <p:guide pos="3120"/>
      </p:guideLst>
    </p:cSldViewPr>
  </p:slideViewPr>
  <p:outlineViewPr>
    <p:cViewPr>
      <p:scale>
        <a:sx n="33" d="100"/>
        <a:sy n="33" d="100"/>
      </p:scale>
      <p:origin x="210" y="17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3408" y="-90"/>
      </p:cViewPr>
      <p:guideLst>
        <p:guide orient="horz" pos="3096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l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l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7125140D-058F-4DAF-9564-FAF9FFABD8E1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80464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9925" y="736600"/>
            <a:ext cx="5322888" cy="3687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 smtClean="0"/>
              <a:t>마스터 텍스트 스타일을 편집합니다</a:t>
            </a:r>
          </a:p>
          <a:p>
            <a:pPr lvl="1"/>
            <a:r>
              <a:rPr lang="ko-KR" altLang="en-US" noProof="0" dirty="0" smtClean="0"/>
              <a:t>둘째 수준</a:t>
            </a:r>
          </a:p>
          <a:p>
            <a:pPr lvl="2"/>
            <a:r>
              <a:rPr lang="ko-KR" altLang="en-US" noProof="0" dirty="0" smtClean="0"/>
              <a:t>셋째 수준</a:t>
            </a:r>
          </a:p>
          <a:p>
            <a:pPr lvl="3"/>
            <a:r>
              <a:rPr lang="ko-KR" altLang="en-US" noProof="0" dirty="0" smtClean="0"/>
              <a:t>넷째 수준</a:t>
            </a:r>
          </a:p>
          <a:p>
            <a:pPr lvl="4"/>
            <a:r>
              <a:rPr lang="ko-KR" altLang="en-US" noProof="0" dirty="0" smtClean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FFB1769C-2F4C-4C37-9CD1-A32752D2A82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990648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69925" y="736600"/>
            <a:ext cx="5322888" cy="3687763"/>
          </a:xfrm>
          <a:ln/>
        </p:spPr>
      </p:sp>
      <p:sp>
        <p:nvSpPr>
          <p:cNvPr id="266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266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93E76A-C7E5-494F-A034-D4AA102AE2E6}" type="slidenum">
              <a:rPr lang="en-US" altLang="ko-KR" smtClean="0"/>
              <a:pPr/>
              <a:t>6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754198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91" y="765194"/>
            <a:ext cx="9125473" cy="1552733"/>
          </a:xfrm>
        </p:spPr>
        <p:txBody>
          <a:bodyPr/>
          <a:lstStyle>
            <a:lvl1pPr marL="0" indent="0">
              <a:buNone/>
              <a:defRPr sz="1300">
                <a:latin typeface="맑은 고딕" pitchFamily="50" charset="-127"/>
              </a:defRPr>
            </a:lvl1pPr>
            <a:lvl2pPr>
              <a:buNone/>
              <a:defRPr sz="1300"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 sz="1300"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 sz="1300"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 sz="1300"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9226347" y="857232"/>
            <a:ext cx="369332" cy="92869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4697415" y="6626230"/>
            <a:ext cx="511679" cy="232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700" b="0" dirty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t>- P</a:t>
            </a:r>
            <a:fld id="{05FDF7DF-D36E-46CC-9165-8D1E595FCB6E}" type="slidenum">
              <a:rPr lang="en-US" altLang="ko-KR" sz="700" b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pPr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 dirty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357166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9" name="그림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71414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</p:sldLayoutIdLst>
  <p:transition>
    <p:split orient="vert"/>
  </p:transition>
  <p:txStyles>
    <p:titleStyle>
      <a:lvl1pPr algn="r" rtl="0" eaLnBrk="0" fontAlgn="base" latinLnBrk="1" hangingPunct="0">
        <a:spcBef>
          <a:spcPct val="0"/>
        </a:spcBef>
        <a:spcAft>
          <a:spcPct val="0"/>
        </a:spcAft>
        <a:defRPr kumimoji="1" sz="1000" b="1" baseline="0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graphicFrame>
        <p:nvGraphicFramePr>
          <p:cNvPr id="16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543269"/>
              </p:ext>
            </p:extLst>
          </p:nvPr>
        </p:nvGraphicFramePr>
        <p:xfrm>
          <a:off x="1209675" y="3213100"/>
          <a:ext cx="7486650" cy="2019298"/>
        </p:xfrm>
        <a:graphic>
          <a:graphicData uri="http://schemas.openxmlformats.org/drawingml/2006/table">
            <a:tbl>
              <a:tblPr/>
              <a:tblGrid>
                <a:gridCol w="903888"/>
                <a:gridCol w="1122492"/>
                <a:gridCol w="4502778"/>
                <a:gridCol w="957492"/>
              </a:tblGrid>
              <a:tr h="3238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변경 내용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3238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2018.1.16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모서리가 둥근 직사각형 16"/>
          <p:cNvSpPr/>
          <p:nvPr/>
        </p:nvSpPr>
        <p:spPr bwMode="auto">
          <a:xfrm>
            <a:off x="1221645" y="292494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문서 개정 이력</a:t>
            </a:r>
          </a:p>
        </p:txBody>
      </p:sp>
      <p:graphicFrame>
        <p:nvGraphicFramePr>
          <p:cNvPr id="6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2650953"/>
              </p:ext>
            </p:extLst>
          </p:nvPr>
        </p:nvGraphicFramePr>
        <p:xfrm>
          <a:off x="344488" y="644525"/>
          <a:ext cx="9288461" cy="768364"/>
        </p:xfrm>
        <a:graphic>
          <a:graphicData uri="http://schemas.openxmlformats.org/drawingml/2006/table">
            <a:tbl>
              <a:tblPr/>
              <a:tblGrid>
                <a:gridCol w="802686"/>
                <a:gridCol w="1733330"/>
                <a:gridCol w="928694"/>
                <a:gridCol w="2780781"/>
                <a:gridCol w="990199"/>
                <a:gridCol w="990199"/>
                <a:gridCol w="1062572"/>
              </a:tblGrid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1 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3 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물류관리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3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폐기 대기 창고 이관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검토자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2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SD 3.1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재고관리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20180122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93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3.X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명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반환 창고 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anose="05000000000000000000" pitchFamily="2" charset="2"/>
                        </a:rPr>
                        <a:t>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anose="05000000000000000000" pitchFamily="2" charset="2"/>
                        </a:rPr>
                        <a:t>폐기 대기 창고 이관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  <a:cs typeface="+mn-cs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293328"/>
              </p:ext>
            </p:extLst>
          </p:nvPr>
        </p:nvGraphicFramePr>
        <p:xfrm>
          <a:off x="5056188" y="4622801"/>
          <a:ext cx="4576762" cy="1776617"/>
        </p:xfrm>
        <a:graphic>
          <a:graphicData uri="http://schemas.openxmlformats.org/drawingml/2006/table">
            <a:tbl>
              <a:tblPr/>
              <a:tblGrid>
                <a:gridCol w="472082"/>
                <a:gridCol w="1138448"/>
                <a:gridCol w="2966232"/>
              </a:tblGrid>
              <a:tr h="470769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단계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트랜잭션 코드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트랜잭션 명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–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명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</a:tr>
              <a:tr h="296961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MIGO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상품 재고 이동 처리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" name="모서리가 둥근 직사각형 32"/>
          <p:cNvSpPr/>
          <p:nvPr/>
        </p:nvSpPr>
        <p:spPr bwMode="auto">
          <a:xfrm>
            <a:off x="343694" y="184482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프로세스 설명</a:t>
            </a:r>
          </a:p>
        </p:txBody>
      </p:sp>
      <p:sp>
        <p:nvSpPr>
          <p:cNvPr id="34" name="모서리가 둥근 직사각형 33"/>
          <p:cNvSpPr/>
          <p:nvPr/>
        </p:nvSpPr>
        <p:spPr bwMode="auto">
          <a:xfrm>
            <a:off x="5063970" y="184482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선행 단계</a:t>
            </a:r>
          </a:p>
        </p:txBody>
      </p:sp>
      <p:sp>
        <p:nvSpPr>
          <p:cNvPr id="35" name="모서리가 둥근 직사각형 34"/>
          <p:cNvSpPr/>
          <p:nvPr/>
        </p:nvSpPr>
        <p:spPr bwMode="auto">
          <a:xfrm>
            <a:off x="5063970" y="3140968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후행 단계</a:t>
            </a:r>
          </a:p>
        </p:txBody>
      </p:sp>
      <p:sp>
        <p:nvSpPr>
          <p:cNvPr id="36" name="모서리가 둥근 직사각형 35"/>
          <p:cNvSpPr/>
          <p:nvPr/>
        </p:nvSpPr>
        <p:spPr bwMode="auto">
          <a:xfrm>
            <a:off x="5063970" y="4337823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트랜잭션</a:t>
            </a:r>
          </a:p>
        </p:txBody>
      </p:sp>
      <p:sp>
        <p:nvSpPr>
          <p:cNvPr id="37" name="모서리가 접힌 도형 36"/>
          <p:cNvSpPr/>
          <p:nvPr/>
        </p:nvSpPr>
        <p:spPr bwMode="auto">
          <a:xfrm>
            <a:off x="344488" y="2120900"/>
            <a:ext cx="4608512" cy="2028825"/>
          </a:xfrm>
          <a:prstGeom prst="foldedCorner">
            <a:avLst>
              <a:gd name="adj" fmla="val 7407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AutoNum type="arabicPeriod"/>
              <a:defRPr/>
            </a:pPr>
            <a:r>
              <a:rPr lang="ko-KR" altLang="en-US" b="0" dirty="0" err="1" smtClean="0">
                <a:latin typeface="맑은 고딕" pitchFamily="50" charset="-127"/>
                <a:ea typeface="맑은 고딕" pitchFamily="50" charset="-127"/>
              </a:rPr>
              <a:t>오창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 반환 창고에 들어온 물품 내역을 근거로 하여 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불용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폐기대상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불량을 폐기 대기 창고로 이관 하는 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프로세스 임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 marL="228600" indent="-228600">
              <a:buAutoNum type="arabicPeriod" startAt="2"/>
              <a:defRPr/>
            </a:pPr>
            <a:r>
              <a:rPr lang="ko-KR" altLang="en-US" b="0" dirty="0" err="1" smtClean="0">
                <a:latin typeface="맑은 고딕" pitchFamily="50" charset="-127"/>
                <a:ea typeface="맑은 고딕" pitchFamily="50" charset="-127"/>
              </a:rPr>
              <a:t>오창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 반환 창고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( 7000)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은 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가용재고 로 관리 하지만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폐기 대기 창고 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(7010 )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은 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보류 재고 로 관리 한다 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8" name="모서리가 접힌 도형 37"/>
          <p:cNvSpPr/>
          <p:nvPr/>
        </p:nvSpPr>
        <p:spPr bwMode="auto">
          <a:xfrm>
            <a:off x="5064125" y="2120900"/>
            <a:ext cx="4568825" cy="831850"/>
          </a:xfrm>
          <a:prstGeom prst="foldedCorner">
            <a:avLst>
              <a:gd name="adj" fmla="val 17263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9" name="모서리가 접힌 도형 38"/>
          <p:cNvSpPr/>
          <p:nvPr/>
        </p:nvSpPr>
        <p:spPr bwMode="auto">
          <a:xfrm>
            <a:off x="5064125" y="3416300"/>
            <a:ext cx="4568825" cy="733425"/>
          </a:xfrm>
          <a:prstGeom prst="foldedCorner">
            <a:avLst>
              <a:gd name="adj" fmla="val 17263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폐기 대기 창고의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SCRAP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처리 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0" name="모서리가 둥근 직사각형 39"/>
          <p:cNvSpPr/>
          <p:nvPr/>
        </p:nvSpPr>
        <p:spPr bwMode="auto">
          <a:xfrm>
            <a:off x="343694" y="4337823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이것만은 꼭 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!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1" name="Oval 14"/>
          <p:cNvSpPr>
            <a:spLocks noChangeArrowheads="1"/>
          </p:cNvSpPr>
          <p:nvPr/>
        </p:nvSpPr>
        <p:spPr bwMode="auto">
          <a:xfrm>
            <a:off x="1539320" y="4317930"/>
            <a:ext cx="303290" cy="22266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+1</a:t>
            </a:r>
          </a:p>
        </p:txBody>
      </p:sp>
      <p:sp>
        <p:nvSpPr>
          <p:cNvPr id="42" name="모서리가 접힌 도형 41"/>
          <p:cNvSpPr/>
          <p:nvPr/>
        </p:nvSpPr>
        <p:spPr bwMode="auto">
          <a:xfrm>
            <a:off x="344488" y="4611688"/>
            <a:ext cx="4608512" cy="1990725"/>
          </a:xfrm>
          <a:prstGeom prst="foldedCorner">
            <a:avLst>
              <a:gd name="adj" fmla="val 7407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반환 창고 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폐기 대기 창고  사용 이동유형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: </a:t>
            </a: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graphicFrame>
        <p:nvGraphicFramePr>
          <p:cNvPr id="15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9285585"/>
              </p:ext>
            </p:extLst>
          </p:nvPr>
        </p:nvGraphicFramePr>
        <p:xfrm>
          <a:off x="344488" y="644525"/>
          <a:ext cx="9288461" cy="768364"/>
        </p:xfrm>
        <a:graphic>
          <a:graphicData uri="http://schemas.openxmlformats.org/drawingml/2006/table">
            <a:tbl>
              <a:tblPr/>
              <a:tblGrid>
                <a:gridCol w="802686"/>
                <a:gridCol w="1733330"/>
                <a:gridCol w="928694"/>
                <a:gridCol w="2780781"/>
                <a:gridCol w="990199"/>
                <a:gridCol w="990199"/>
                <a:gridCol w="1062572"/>
              </a:tblGrid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1 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3 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물류관리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3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폐기 대기 창고 이관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검토자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2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SD 3.1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재고관리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20180122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93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3.X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명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반환 창고 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anose="05000000000000000000" pitchFamily="2" charset="2"/>
                        </a:rPr>
                        <a:t>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anose="05000000000000000000" pitchFamily="2" charset="2"/>
                        </a:rPr>
                        <a:t>폐기 대기 창고 이관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  <a:cs typeface="+mn-cs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이동 유형 입력 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이전전기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/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기타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/  344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이동유형 입력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2.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물류에서 처리되는 실제 날짜 입력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 startAt="3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 startAt="3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도착지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폐기 대기 창고 입력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( 7010 )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(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자재코드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.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저장위치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/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배치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)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 startAt="4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출발지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반환창고 입력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( 7000 )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(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자재코드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/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저장위치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/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배치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)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5.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수량 입력 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(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전환 수량 입력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)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6.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저장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FontTx/>
              <a:buAutoNum type="arabicPeriod"/>
              <a:defRPr/>
            </a:pP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출발지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(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반환 창고의 재고는   가용재고</a:t>
            </a: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) ,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도착지의 창고는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(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폐기 창고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: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보류재고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)</a:t>
            </a:r>
            <a:endParaRPr lang="en-US" altLang="ko-KR" sz="1100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   </a:t>
            </a:r>
            <a:endParaRPr lang="en-US" altLang="ko-KR" sz="1100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209187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반환 창고 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anose="05000000000000000000" pitchFamily="2" charset="2"/>
                        </a:rPr>
                        <a:t>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anose="05000000000000000000" pitchFamily="2" charset="2"/>
                        </a:rPr>
                        <a:t>폐기 대기 창고 이관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MIGO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9758" y="1268760"/>
            <a:ext cx="4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Ⅰ. </a:t>
            </a:r>
            <a:r>
              <a:rPr lang="ko-KR" altLang="en-US" dirty="0" smtClean="0"/>
              <a:t>반환 창고  </a:t>
            </a:r>
            <a:r>
              <a:rPr lang="en-US" altLang="ko-KR" dirty="0" smtClean="0">
                <a:sym typeface="Wingdings" panose="05000000000000000000" pitchFamily="2" charset="2"/>
              </a:rPr>
              <a:t> </a:t>
            </a:r>
            <a:r>
              <a:rPr lang="ko-KR" altLang="en-US" dirty="0" smtClean="0">
                <a:sym typeface="Wingdings" panose="05000000000000000000" pitchFamily="2" charset="2"/>
              </a:rPr>
              <a:t>폐기 대기 창고로 이관처리 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3"/>
          <a:srcRect l="9612" t="3488" r="40223" b="30594"/>
          <a:stretch/>
        </p:blipFill>
        <p:spPr>
          <a:xfrm>
            <a:off x="559718" y="1628800"/>
            <a:ext cx="5688632" cy="3672408"/>
          </a:xfrm>
          <a:prstGeom prst="rect">
            <a:avLst/>
          </a:prstGeom>
        </p:spPr>
      </p:pic>
      <p:sp>
        <p:nvSpPr>
          <p:cNvPr id="31" name="직사각형 30"/>
          <p:cNvSpPr/>
          <p:nvPr/>
        </p:nvSpPr>
        <p:spPr>
          <a:xfrm>
            <a:off x="559718" y="2132856"/>
            <a:ext cx="5616623" cy="24167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2" name="Oval 14"/>
          <p:cNvSpPr>
            <a:spLocks noChangeArrowheads="1"/>
          </p:cNvSpPr>
          <p:nvPr/>
        </p:nvSpPr>
        <p:spPr bwMode="auto">
          <a:xfrm>
            <a:off x="415702" y="2060848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704736" y="2636912"/>
            <a:ext cx="1305359" cy="24167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4" name="Oval 14"/>
          <p:cNvSpPr>
            <a:spLocks noChangeArrowheads="1"/>
          </p:cNvSpPr>
          <p:nvPr/>
        </p:nvSpPr>
        <p:spPr bwMode="auto">
          <a:xfrm>
            <a:off x="2067696" y="2664621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704736" y="3421346"/>
            <a:ext cx="2159238" cy="799742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7" name="Oval 14"/>
          <p:cNvSpPr>
            <a:spLocks noChangeArrowheads="1"/>
          </p:cNvSpPr>
          <p:nvPr/>
        </p:nvSpPr>
        <p:spPr bwMode="auto">
          <a:xfrm>
            <a:off x="2067696" y="3189577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3476543" y="3421346"/>
            <a:ext cx="2159238" cy="799742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9" name="Oval 14"/>
          <p:cNvSpPr>
            <a:spLocks noChangeArrowheads="1"/>
          </p:cNvSpPr>
          <p:nvPr/>
        </p:nvSpPr>
        <p:spPr bwMode="auto">
          <a:xfrm>
            <a:off x="4714709" y="3189577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4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775743" y="1567032"/>
            <a:ext cx="216024" cy="24167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1" name="Oval 14"/>
          <p:cNvSpPr>
            <a:spLocks noChangeArrowheads="1"/>
          </p:cNvSpPr>
          <p:nvPr/>
        </p:nvSpPr>
        <p:spPr bwMode="auto">
          <a:xfrm>
            <a:off x="738043" y="1370140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6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704736" y="4340150"/>
            <a:ext cx="2159238" cy="799742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3" name="Oval 14"/>
          <p:cNvSpPr>
            <a:spLocks noChangeArrowheads="1"/>
          </p:cNvSpPr>
          <p:nvPr/>
        </p:nvSpPr>
        <p:spPr bwMode="auto">
          <a:xfrm>
            <a:off x="1784355" y="4605303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5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623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2"/>
          <a:srcRect l="-165" t="3470" r="28519" b="64217"/>
          <a:stretch/>
        </p:blipFill>
        <p:spPr>
          <a:xfrm>
            <a:off x="559718" y="1558379"/>
            <a:ext cx="7992888" cy="1800200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 rotWithShape="1">
          <a:blip r:embed="rId3"/>
          <a:srcRect l="-866" t="1292" r="29478" b="70273"/>
          <a:stretch/>
        </p:blipFill>
        <p:spPr>
          <a:xfrm>
            <a:off x="487710" y="4006651"/>
            <a:ext cx="7992888" cy="1584176"/>
          </a:xfrm>
          <a:prstGeom prst="rect">
            <a:avLst/>
          </a:prstGeom>
        </p:spPr>
      </p:pic>
      <p:sp>
        <p:nvSpPr>
          <p:cNvPr id="23" name="직사각형 2"/>
          <p:cNvSpPr>
            <a:spLocks noChangeArrowheads="1"/>
          </p:cNvSpPr>
          <p:nvPr/>
        </p:nvSpPr>
        <p:spPr bwMode="auto">
          <a:xfrm>
            <a:off x="415702" y="1270347"/>
            <a:ext cx="8856984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모서리가 둥근 직사각형 23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결과 예시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999878" y="836712"/>
            <a:ext cx="4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Ⅰ. </a:t>
            </a:r>
            <a:r>
              <a:rPr lang="ko-KR" altLang="en-US" dirty="0" smtClean="0"/>
              <a:t>반환 창고  </a:t>
            </a:r>
            <a:r>
              <a:rPr lang="en-US" altLang="ko-KR" dirty="0" smtClean="0">
                <a:sym typeface="Wingdings" panose="05000000000000000000" pitchFamily="2" charset="2"/>
              </a:rPr>
              <a:t> </a:t>
            </a:r>
            <a:r>
              <a:rPr lang="ko-KR" altLang="en-US" dirty="0" smtClean="0">
                <a:sym typeface="Wingdings" panose="05000000000000000000" pitchFamily="2" charset="2"/>
              </a:rPr>
              <a:t>폐기 대기 창고로 이관처리 결과   </a:t>
            </a:r>
            <a:r>
              <a:rPr lang="en-US" altLang="ko-KR" dirty="0" smtClean="0">
                <a:sym typeface="Wingdings" panose="05000000000000000000" pitchFamily="2" charset="2"/>
              </a:rPr>
              <a:t>(  </a:t>
            </a:r>
            <a:r>
              <a:rPr lang="ko-KR" altLang="en-US" dirty="0" smtClean="0">
                <a:sym typeface="Wingdings" panose="05000000000000000000" pitchFamily="2" charset="2"/>
              </a:rPr>
              <a:t>앞 페이지 결과 </a:t>
            </a:r>
            <a:r>
              <a:rPr lang="en-US" altLang="ko-KR" dirty="0" smtClean="0">
                <a:sym typeface="Wingdings" panose="05000000000000000000" pitchFamily="2" charset="2"/>
              </a:rPr>
              <a:t>)</a:t>
            </a:r>
            <a:r>
              <a:rPr lang="ko-KR" altLang="en-US" dirty="0" smtClean="0">
                <a:sym typeface="Wingdings" panose="05000000000000000000" pitchFamily="2" charset="2"/>
              </a:rPr>
              <a:t> 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26" name="직사각형 25"/>
          <p:cNvSpPr/>
          <p:nvPr/>
        </p:nvSpPr>
        <p:spPr>
          <a:xfrm>
            <a:off x="2071887" y="2467246"/>
            <a:ext cx="792088" cy="24167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2071887" y="4987526"/>
            <a:ext cx="792088" cy="24167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5945898" y="5112445"/>
            <a:ext cx="792088" cy="24167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8" name="Oval 14"/>
          <p:cNvSpPr>
            <a:spLocks noChangeArrowheads="1"/>
          </p:cNvSpPr>
          <p:nvPr/>
        </p:nvSpPr>
        <p:spPr bwMode="auto">
          <a:xfrm>
            <a:off x="1914257" y="2492896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9" name="Oval 14"/>
          <p:cNvSpPr>
            <a:spLocks noChangeArrowheads="1"/>
          </p:cNvSpPr>
          <p:nvPr/>
        </p:nvSpPr>
        <p:spPr bwMode="auto">
          <a:xfrm>
            <a:off x="1914257" y="5292708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0" name="Oval 14"/>
          <p:cNvSpPr>
            <a:spLocks noChangeArrowheads="1"/>
          </p:cNvSpPr>
          <p:nvPr/>
        </p:nvSpPr>
        <p:spPr bwMode="auto">
          <a:xfrm>
            <a:off x="5867083" y="5292708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9718" y="6093296"/>
            <a:ext cx="8712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폐기 대기 창고로 이관 결과    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고객반환 창고에서  </a:t>
            </a:r>
            <a:r>
              <a:rPr lang="en-US" altLang="ko-KR" dirty="0" smtClean="0"/>
              <a:t>-10” </a:t>
            </a:r>
            <a:r>
              <a:rPr lang="ko-KR" altLang="en-US" dirty="0" smtClean="0"/>
              <a:t>줄고</a:t>
            </a:r>
            <a:r>
              <a:rPr lang="en-US" altLang="ko-KR" dirty="0" smtClean="0"/>
              <a:t>,   “</a:t>
            </a:r>
            <a:r>
              <a:rPr lang="ko-KR" altLang="en-US" dirty="0" smtClean="0"/>
              <a:t>폐기대기 창고  </a:t>
            </a:r>
            <a:r>
              <a:rPr lang="en-US" altLang="ko-KR" dirty="0" smtClean="0"/>
              <a:t>+10”  </a:t>
            </a:r>
            <a:r>
              <a:rPr lang="ko-KR" altLang="en-US" dirty="0" smtClean="0"/>
              <a:t>증가 함 </a:t>
            </a:r>
            <a:r>
              <a:rPr lang="en-US" altLang="ko-KR" dirty="0" smtClean="0"/>
              <a:t>( </a:t>
            </a:r>
            <a:r>
              <a:rPr lang="ko-KR" altLang="en-US" dirty="0" smtClean="0"/>
              <a:t>보류재고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6372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이동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유형 입력 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이전전기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/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기타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/ 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343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이동유형 입력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2.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물류에서 처리되는 실제 날짜 입력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 startAt="3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 startAt="3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출발지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반환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창고 입력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(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7000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)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 (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자재코드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.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저장위치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/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배치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)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 startAt="4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도착지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폐기 대기 창고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입력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(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7010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)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 (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자재코드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/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저장위치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/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배치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)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5.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수량 입력 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(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전환 수량 입력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)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6.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저장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FontTx/>
              <a:buAutoNum type="arabicPeriod"/>
              <a:defRPr/>
            </a:pP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출발지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(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폐기대기 창고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: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보류재고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) ,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도착지의 창고는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(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반환 창고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: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가용재고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)</a:t>
            </a:r>
            <a:endParaRPr lang="en-US" altLang="ko-KR" sz="1100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   </a:t>
            </a:r>
            <a:endParaRPr lang="en-US" altLang="ko-KR" sz="1100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/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반환 창고 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anose="05000000000000000000" pitchFamily="2" charset="2"/>
                        </a:rPr>
                        <a:t>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anose="05000000000000000000" pitchFamily="2" charset="2"/>
                        </a:rPr>
                        <a:t>폐기 대기 창고 이관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MIGO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9758" y="1268760"/>
            <a:ext cx="4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Ⅰ. </a:t>
            </a:r>
            <a:r>
              <a:rPr lang="ko-KR" altLang="en-US" dirty="0" smtClean="0">
                <a:sym typeface="Wingdings" panose="05000000000000000000" pitchFamily="2" charset="2"/>
              </a:rPr>
              <a:t>폐기 대기 창고  </a:t>
            </a:r>
            <a:r>
              <a:rPr lang="en-US" altLang="ko-KR" dirty="0" smtClean="0">
                <a:sym typeface="Wingdings" panose="05000000000000000000" pitchFamily="2" charset="2"/>
              </a:rPr>
              <a:t> </a:t>
            </a:r>
            <a:r>
              <a:rPr lang="ko-KR" altLang="en-US" dirty="0" smtClean="0">
                <a:sym typeface="Wingdings" panose="05000000000000000000" pitchFamily="2" charset="2"/>
              </a:rPr>
              <a:t>반환창고로 재고 이관처리 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3"/>
          <a:srcRect l="9512" t="3432" r="41050" b="21603"/>
          <a:stretch/>
        </p:blipFill>
        <p:spPr>
          <a:xfrm>
            <a:off x="847750" y="1628800"/>
            <a:ext cx="4896544" cy="3888432"/>
          </a:xfrm>
          <a:prstGeom prst="rect">
            <a:avLst/>
          </a:prstGeom>
        </p:spPr>
      </p:pic>
      <p:sp>
        <p:nvSpPr>
          <p:cNvPr id="25" name="직사각형 24"/>
          <p:cNvSpPr/>
          <p:nvPr/>
        </p:nvSpPr>
        <p:spPr>
          <a:xfrm>
            <a:off x="935756" y="3187326"/>
            <a:ext cx="2288258" cy="96175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3329967" y="3187326"/>
            <a:ext cx="2288258" cy="96175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935756" y="4210853"/>
            <a:ext cx="2288258" cy="349409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935756" y="2492896"/>
            <a:ext cx="2288258" cy="327111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4592166" y="2046634"/>
            <a:ext cx="1080120" cy="327111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1043766" y="1545759"/>
            <a:ext cx="236032" cy="327111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Oval 14"/>
          <p:cNvSpPr>
            <a:spLocks noChangeArrowheads="1"/>
          </p:cNvSpPr>
          <p:nvPr/>
        </p:nvSpPr>
        <p:spPr bwMode="auto">
          <a:xfrm>
            <a:off x="4434537" y="2090617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6" name="Oval 14"/>
          <p:cNvSpPr>
            <a:spLocks noChangeArrowheads="1"/>
          </p:cNvSpPr>
          <p:nvPr/>
        </p:nvSpPr>
        <p:spPr bwMode="auto">
          <a:xfrm>
            <a:off x="2215902" y="2459201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7" name="Oval 14"/>
          <p:cNvSpPr>
            <a:spLocks noChangeArrowheads="1"/>
          </p:cNvSpPr>
          <p:nvPr/>
        </p:nvSpPr>
        <p:spPr bwMode="auto">
          <a:xfrm>
            <a:off x="2215902" y="3870305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8" name="Oval 14"/>
          <p:cNvSpPr>
            <a:spLocks noChangeArrowheads="1"/>
          </p:cNvSpPr>
          <p:nvPr/>
        </p:nvSpPr>
        <p:spPr bwMode="auto">
          <a:xfrm>
            <a:off x="4913079" y="3870305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4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9" name="Oval 14"/>
          <p:cNvSpPr>
            <a:spLocks noChangeArrowheads="1"/>
          </p:cNvSpPr>
          <p:nvPr/>
        </p:nvSpPr>
        <p:spPr bwMode="auto">
          <a:xfrm>
            <a:off x="2863974" y="4340411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5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0" name="Oval 14"/>
          <p:cNvSpPr>
            <a:spLocks noChangeArrowheads="1"/>
          </p:cNvSpPr>
          <p:nvPr/>
        </p:nvSpPr>
        <p:spPr bwMode="auto">
          <a:xfrm>
            <a:off x="1122169" y="1761211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6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3975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2"/>
          <a:srcRect l="-165" t="3470" r="28519" b="64217"/>
          <a:stretch/>
        </p:blipFill>
        <p:spPr>
          <a:xfrm>
            <a:off x="559718" y="3789040"/>
            <a:ext cx="7992888" cy="1800200"/>
          </a:xfrm>
          <a:prstGeom prst="rect">
            <a:avLst/>
          </a:prstGeom>
        </p:spPr>
      </p:pic>
      <p:sp>
        <p:nvSpPr>
          <p:cNvPr id="23" name="직사각형 2"/>
          <p:cNvSpPr>
            <a:spLocks noChangeArrowheads="1"/>
          </p:cNvSpPr>
          <p:nvPr/>
        </p:nvSpPr>
        <p:spPr bwMode="auto">
          <a:xfrm>
            <a:off x="415702" y="1270347"/>
            <a:ext cx="8856984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모서리가 둥근 직사각형 23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결과 예시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783854" y="836712"/>
            <a:ext cx="7344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Ⅰ. </a:t>
            </a:r>
            <a:r>
              <a:rPr lang="ko-KR" altLang="en-US" dirty="0" smtClean="0">
                <a:sym typeface="Wingdings" panose="05000000000000000000" pitchFamily="2" charset="2"/>
              </a:rPr>
              <a:t>폐기 대기 창고  </a:t>
            </a:r>
            <a:r>
              <a:rPr lang="en-US" altLang="ko-KR" dirty="0" smtClean="0">
                <a:sym typeface="Wingdings" panose="05000000000000000000" pitchFamily="2" charset="2"/>
              </a:rPr>
              <a:t>  </a:t>
            </a:r>
            <a:r>
              <a:rPr lang="ko-KR" altLang="en-US" dirty="0" smtClean="0">
                <a:sym typeface="Wingdings" panose="05000000000000000000" pitchFamily="2" charset="2"/>
              </a:rPr>
              <a:t>반환 창고 로 이관처리 결과   </a:t>
            </a:r>
            <a:r>
              <a:rPr lang="en-US" altLang="ko-KR" dirty="0" smtClean="0">
                <a:sym typeface="Wingdings" panose="05000000000000000000" pitchFamily="2" charset="2"/>
              </a:rPr>
              <a:t>(  </a:t>
            </a:r>
            <a:r>
              <a:rPr lang="ko-KR" altLang="en-US" dirty="0" smtClean="0">
                <a:sym typeface="Wingdings" panose="05000000000000000000" pitchFamily="2" charset="2"/>
              </a:rPr>
              <a:t>앞 페이지 결과 </a:t>
            </a:r>
            <a:r>
              <a:rPr lang="en-US" altLang="ko-KR" dirty="0" smtClean="0">
                <a:sym typeface="Wingdings" panose="05000000000000000000" pitchFamily="2" charset="2"/>
              </a:rPr>
              <a:t>)   </a:t>
            </a:r>
            <a:r>
              <a:rPr lang="ko-KR" altLang="en-US" dirty="0" smtClean="0">
                <a:sym typeface="Wingdings" panose="05000000000000000000" pitchFamily="2" charset="2"/>
              </a:rPr>
              <a:t>재고 이관이 잘못 되었을 경우  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26" name="직사각형 25"/>
          <p:cNvSpPr/>
          <p:nvPr/>
        </p:nvSpPr>
        <p:spPr>
          <a:xfrm>
            <a:off x="2071887" y="4697907"/>
            <a:ext cx="792088" cy="24167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8" name="Oval 14"/>
          <p:cNvSpPr>
            <a:spLocks noChangeArrowheads="1"/>
          </p:cNvSpPr>
          <p:nvPr/>
        </p:nvSpPr>
        <p:spPr bwMode="auto">
          <a:xfrm>
            <a:off x="1914257" y="4723557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9718" y="6093296"/>
            <a:ext cx="8712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폐기 대기 창고로 이관 결과    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폐기 대기 창고에서  </a:t>
            </a:r>
            <a:r>
              <a:rPr lang="en-US" altLang="ko-KR" dirty="0" smtClean="0"/>
              <a:t>-10” </a:t>
            </a:r>
            <a:r>
              <a:rPr lang="ko-KR" altLang="en-US" dirty="0" smtClean="0"/>
              <a:t>줄고</a:t>
            </a:r>
            <a:r>
              <a:rPr lang="en-US" altLang="ko-KR" dirty="0" smtClean="0"/>
              <a:t>,   “</a:t>
            </a:r>
            <a:r>
              <a:rPr lang="ko-KR" altLang="en-US" dirty="0" smtClean="0"/>
              <a:t>반환 창고  </a:t>
            </a:r>
            <a:r>
              <a:rPr lang="en-US" altLang="ko-KR" dirty="0" smtClean="0"/>
              <a:t>+10”  </a:t>
            </a:r>
            <a:r>
              <a:rPr lang="ko-KR" altLang="en-US" dirty="0" smtClean="0"/>
              <a:t>증가 함 </a:t>
            </a:r>
            <a:r>
              <a:rPr lang="en-US" altLang="ko-KR" dirty="0" smtClean="0"/>
              <a:t>( </a:t>
            </a:r>
            <a:r>
              <a:rPr lang="ko-KR" altLang="en-US" dirty="0" smtClean="0"/>
              <a:t>가용재고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 rotWithShape="1">
          <a:blip r:embed="rId3"/>
          <a:srcRect l="-866" t="1292" r="29478" b="70273"/>
          <a:stretch/>
        </p:blipFill>
        <p:spPr>
          <a:xfrm>
            <a:off x="631726" y="1628800"/>
            <a:ext cx="7992888" cy="1584176"/>
          </a:xfrm>
          <a:prstGeom prst="rect">
            <a:avLst/>
          </a:prstGeom>
        </p:spPr>
      </p:pic>
      <p:sp>
        <p:nvSpPr>
          <p:cNvPr id="30" name="직사각형 29"/>
          <p:cNvSpPr/>
          <p:nvPr/>
        </p:nvSpPr>
        <p:spPr>
          <a:xfrm>
            <a:off x="2071887" y="2577523"/>
            <a:ext cx="792088" cy="24167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5945898" y="2702442"/>
            <a:ext cx="792088" cy="24167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9" name="Oval 14"/>
          <p:cNvSpPr>
            <a:spLocks noChangeArrowheads="1"/>
          </p:cNvSpPr>
          <p:nvPr/>
        </p:nvSpPr>
        <p:spPr bwMode="auto">
          <a:xfrm>
            <a:off x="1914257" y="2882705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0" name="Oval 14"/>
          <p:cNvSpPr>
            <a:spLocks noChangeArrowheads="1"/>
          </p:cNvSpPr>
          <p:nvPr/>
        </p:nvSpPr>
        <p:spPr bwMode="auto">
          <a:xfrm>
            <a:off x="5867083" y="2882705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1476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3198813" y="2781301"/>
            <a:ext cx="3611562" cy="5539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8000" tIns="0" rIns="1800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latin typeface="맑은 고딕" pitchFamily="50" charset="-127"/>
                <a:ea typeface="맑은 고딕" pitchFamily="50" charset="-127"/>
              </a:rPr>
              <a:t>End of material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33742</TotalTime>
  <Words>530</Words>
  <Application>Microsoft Office PowerPoint</Application>
  <PresentationFormat>사용자 지정</PresentationFormat>
  <Paragraphs>159</Paragraphs>
  <Slides>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4" baseType="lpstr">
      <vt:lpstr>돋움</vt:lpstr>
      <vt:lpstr>맑은 고딕</vt:lpstr>
      <vt:lpstr>Arial</vt:lpstr>
      <vt:lpstr>Lucida Sans Unicode</vt:lpstr>
      <vt:lpstr>Times New Roman</vt:lpstr>
      <vt:lpstr>Wingdings</vt:lpstr>
      <vt:lpstr>기본 디자인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PowerPoint 프레젠테이션</vt:lpstr>
    </vt:vector>
  </TitlesOfParts>
  <Company>BSG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PI_ERP 프로젝트</dc:title>
  <dc:creator>dmyang</dc:creator>
  <cp:lastModifiedBy>김 종태</cp:lastModifiedBy>
  <cp:revision>2462</cp:revision>
  <cp:lastPrinted>2001-03-14T06:43:19Z</cp:lastPrinted>
  <dcterms:created xsi:type="dcterms:W3CDTF">2000-09-28T11:17:09Z</dcterms:created>
  <dcterms:modified xsi:type="dcterms:W3CDTF">2018-04-02T08:27:00Z</dcterms:modified>
</cp:coreProperties>
</file>