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72" r:id="rId2"/>
    <p:sldId id="567" r:id="rId3"/>
    <p:sldId id="618" r:id="rId4"/>
    <p:sldId id="631" r:id="rId5"/>
    <p:sldId id="632" r:id="rId6"/>
    <p:sldId id="630" r:id="rId7"/>
    <p:sldId id="566" r:id="rId8"/>
  </p:sldIdLst>
  <p:sldSz cx="9904413" cy="6858000"/>
  <p:notesSz cx="6662738" cy="983297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3158">
          <p15:clr>
            <a:srgbClr val="A4A3A4"/>
          </p15:clr>
        </p15:guide>
        <p15:guide id="4" orient="horz" pos="3294">
          <p15:clr>
            <a:srgbClr val="A4A3A4"/>
          </p15:clr>
        </p15:guide>
        <p15:guide id="5" pos="398">
          <p15:clr>
            <a:srgbClr val="A4A3A4"/>
          </p15:clr>
        </p15:guide>
        <p15:guide id="6" pos="5569">
          <p15:clr>
            <a:srgbClr val="A4A3A4"/>
          </p15:clr>
        </p15:guide>
        <p15:guide id="7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6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793"/>
    <a:srgbClr val="93E3FF"/>
    <a:srgbClr val="E57725"/>
    <a:srgbClr val="CCCCFF"/>
    <a:srgbClr val="DDDDDD"/>
    <a:srgbClr val="C0C0C0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99652" autoAdjust="0"/>
  </p:normalViewPr>
  <p:slideViewPr>
    <p:cSldViewPr>
      <p:cViewPr varScale="1">
        <p:scale>
          <a:sx n="116" d="100"/>
          <a:sy n="116" d="100"/>
        </p:scale>
        <p:origin x="1146" y="108"/>
      </p:cViewPr>
      <p:guideLst>
        <p:guide orient="horz" pos="4065"/>
        <p:guide orient="horz" pos="2160"/>
        <p:guide orient="horz" pos="3158"/>
        <p:guide orient="horz" pos="3294"/>
        <p:guide pos="398"/>
        <p:guide pos="5569"/>
        <p:guide pos="3120"/>
      </p:guideLst>
    </p:cSldViewPr>
  </p:slideViewPr>
  <p:outlineViewPr>
    <p:cViewPr>
      <p:scale>
        <a:sx n="33" d="100"/>
        <a:sy n="33" d="100"/>
      </p:scale>
      <p:origin x="210" y="17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408" y="-90"/>
      </p:cViewPr>
      <p:guideLst>
        <p:guide orient="horz" pos="309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7125140D-058F-4DAF-9564-FAF9FFABD8E1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80464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9925" y="736600"/>
            <a:ext cx="5322888" cy="3687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FFB1769C-2F4C-4C37-9CD1-A32752D2A82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99064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69925" y="736600"/>
            <a:ext cx="5322888" cy="3687763"/>
          </a:xfrm>
          <a:ln/>
        </p:spPr>
      </p:sp>
      <p:sp>
        <p:nvSpPr>
          <p:cNvPr id="266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266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93E76A-C7E5-494F-A034-D4AA102AE2E6}" type="slidenum">
              <a:rPr lang="en-US" altLang="ko-KR" smtClean="0"/>
              <a:pPr/>
              <a:t>6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754198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91" y="765194"/>
            <a:ext cx="9125473" cy="1552733"/>
          </a:xfrm>
        </p:spPr>
        <p:txBody>
          <a:bodyPr/>
          <a:lstStyle>
            <a:lvl1pPr marL="0" indent="0">
              <a:buNone/>
              <a:defRPr sz="1300">
                <a:latin typeface="맑은 고딕" pitchFamily="50" charset="-127"/>
              </a:defRPr>
            </a:lvl1pPr>
            <a:lvl2pPr>
              <a:buNone/>
              <a:defRPr sz="1300"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 sz="1300"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 sz="1300"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 sz="1300"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9226347" y="857232"/>
            <a:ext cx="369332" cy="9286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4697415" y="6626230"/>
            <a:ext cx="511679" cy="23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700" b="0" dirty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t>- P</a:t>
            </a:r>
            <a:fld id="{05FDF7DF-D36E-46CC-9165-8D1E595FCB6E}" type="slidenum">
              <a:rPr lang="en-US" altLang="ko-KR" sz="700" b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pPr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 dirty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357166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71414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</p:sldLayoutIdLst>
  <p:transition>
    <p:split orient="vert"/>
  </p:transition>
  <p:txStyles>
    <p:titleStyle>
      <a:lvl1pPr algn="r" rtl="0" eaLnBrk="0" fontAlgn="base" latinLnBrk="1" hangingPunct="0">
        <a:spcBef>
          <a:spcPct val="0"/>
        </a:spcBef>
        <a:spcAft>
          <a:spcPct val="0"/>
        </a:spcAft>
        <a:defRPr kumimoji="1" sz="1000" b="1" baseline="0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graphicFrame>
        <p:nvGraphicFramePr>
          <p:cNvPr id="16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139338"/>
              </p:ext>
            </p:extLst>
          </p:nvPr>
        </p:nvGraphicFramePr>
        <p:xfrm>
          <a:off x="1209675" y="3213100"/>
          <a:ext cx="7486650" cy="2019298"/>
        </p:xfrm>
        <a:graphic>
          <a:graphicData uri="http://schemas.openxmlformats.org/drawingml/2006/table">
            <a:tbl>
              <a:tblPr/>
              <a:tblGrid>
                <a:gridCol w="903888"/>
                <a:gridCol w="1122492"/>
                <a:gridCol w="4502778"/>
                <a:gridCol w="957492"/>
              </a:tblGrid>
              <a:tr h="323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변경 내용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23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2018.03.31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모서리가 둥근 직사각형 16"/>
          <p:cNvSpPr/>
          <p:nvPr/>
        </p:nvSpPr>
        <p:spPr bwMode="auto">
          <a:xfrm>
            <a:off x="1221645" y="292494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문서 개정 이력</a:t>
            </a:r>
          </a:p>
        </p:txBody>
      </p:sp>
      <p:graphicFrame>
        <p:nvGraphicFramePr>
          <p:cNvPr id="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2659657"/>
              </p:ext>
            </p:extLst>
          </p:nvPr>
        </p:nvGraphicFramePr>
        <p:xfrm>
          <a:off x="344488" y="644525"/>
          <a:ext cx="9288461" cy="768364"/>
        </p:xfrm>
        <a:graphic>
          <a:graphicData uri="http://schemas.openxmlformats.org/drawingml/2006/table">
            <a:tbl>
              <a:tblPr/>
              <a:tblGrid>
                <a:gridCol w="802686"/>
                <a:gridCol w="1733330"/>
                <a:gridCol w="928694"/>
                <a:gridCol w="2780781"/>
                <a:gridCol w="990199"/>
                <a:gridCol w="990199"/>
                <a:gridCol w="1062572"/>
              </a:tblGrid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1 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3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물류관리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3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저장위치간 재고조정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검토자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2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SD 3.1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재고관리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20180331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3.X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명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저장위치간 재고조정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  <a:cs typeface="+mn-cs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090957"/>
              </p:ext>
            </p:extLst>
          </p:nvPr>
        </p:nvGraphicFramePr>
        <p:xfrm>
          <a:off x="5056188" y="4622801"/>
          <a:ext cx="4576762" cy="1776617"/>
        </p:xfrm>
        <a:graphic>
          <a:graphicData uri="http://schemas.openxmlformats.org/drawingml/2006/table">
            <a:tbl>
              <a:tblPr/>
              <a:tblGrid>
                <a:gridCol w="472082"/>
                <a:gridCol w="1138448"/>
                <a:gridCol w="2966232"/>
              </a:tblGrid>
              <a:tr h="470769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단계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트랜잭션 코드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트랜잭션 명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–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명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</a:tr>
              <a:tr h="296961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MIGO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재고 이전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" name="모서리가 둥근 직사각형 32"/>
          <p:cNvSpPr/>
          <p:nvPr/>
        </p:nvSpPr>
        <p:spPr bwMode="auto">
          <a:xfrm>
            <a:off x="343694" y="184482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프로세스 설명</a:t>
            </a:r>
          </a:p>
        </p:txBody>
      </p:sp>
      <p:sp>
        <p:nvSpPr>
          <p:cNvPr id="34" name="모서리가 둥근 직사각형 33"/>
          <p:cNvSpPr/>
          <p:nvPr/>
        </p:nvSpPr>
        <p:spPr bwMode="auto">
          <a:xfrm>
            <a:off x="5063970" y="184482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선행 단계</a:t>
            </a:r>
          </a:p>
        </p:txBody>
      </p:sp>
      <p:sp>
        <p:nvSpPr>
          <p:cNvPr id="35" name="모서리가 둥근 직사각형 34"/>
          <p:cNvSpPr/>
          <p:nvPr/>
        </p:nvSpPr>
        <p:spPr bwMode="auto">
          <a:xfrm>
            <a:off x="5063970" y="3140968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후행 단계</a:t>
            </a:r>
          </a:p>
        </p:txBody>
      </p:sp>
      <p:sp>
        <p:nvSpPr>
          <p:cNvPr id="36" name="모서리가 둥근 직사각형 35"/>
          <p:cNvSpPr/>
          <p:nvPr/>
        </p:nvSpPr>
        <p:spPr bwMode="auto">
          <a:xfrm>
            <a:off x="5063970" y="4337823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트랜잭션</a:t>
            </a:r>
          </a:p>
        </p:txBody>
      </p:sp>
      <p:sp>
        <p:nvSpPr>
          <p:cNvPr id="37" name="모서리가 접힌 도형 36"/>
          <p:cNvSpPr/>
          <p:nvPr/>
        </p:nvSpPr>
        <p:spPr bwMode="auto">
          <a:xfrm>
            <a:off x="344488" y="2120900"/>
            <a:ext cx="4608512" cy="2028825"/>
          </a:xfrm>
          <a:prstGeom prst="foldedCorner">
            <a:avLst>
              <a:gd name="adj" fmla="val 7407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1.CJ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와 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SAP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간의 저장 창고 단위로 재고 차이를 조정하기 위해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저장위치 단위로 재고의 수량을 조정 처리 한다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저장위치 단위로 재고 조정 한 다고 할 지라도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총 유한의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재고 수량은 변화지 않는다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단지 위치간의 재고 차이를 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조정할 목적으로 한다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38" name="모서리가 접힌 도형 37"/>
          <p:cNvSpPr/>
          <p:nvPr/>
        </p:nvSpPr>
        <p:spPr bwMode="auto">
          <a:xfrm>
            <a:off x="5064125" y="2120900"/>
            <a:ext cx="4568825" cy="831850"/>
          </a:xfrm>
          <a:prstGeom prst="foldedCorner">
            <a:avLst>
              <a:gd name="adj" fmla="val 17263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AutoNum type="arabicPeriod"/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CJ KX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로 부터   해당 시스템 內  존재하는   재고 수량을 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받는다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39" name="모서리가 접힌 도형 38"/>
          <p:cNvSpPr/>
          <p:nvPr/>
        </p:nvSpPr>
        <p:spPr bwMode="auto">
          <a:xfrm>
            <a:off x="5064125" y="3416300"/>
            <a:ext cx="4568825" cy="733425"/>
          </a:xfrm>
          <a:prstGeom prst="foldedCorner">
            <a:avLst>
              <a:gd name="adj" fmla="val 17263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0" name="모서리가 둥근 직사각형 39"/>
          <p:cNvSpPr/>
          <p:nvPr/>
        </p:nvSpPr>
        <p:spPr bwMode="auto">
          <a:xfrm>
            <a:off x="343694" y="4337823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이것만은 꼭 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!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1" name="Oval 14"/>
          <p:cNvSpPr>
            <a:spLocks noChangeArrowheads="1"/>
          </p:cNvSpPr>
          <p:nvPr/>
        </p:nvSpPr>
        <p:spPr bwMode="auto">
          <a:xfrm>
            <a:off x="1539320" y="4317930"/>
            <a:ext cx="303290" cy="22266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+1</a:t>
            </a:r>
          </a:p>
        </p:txBody>
      </p:sp>
      <p:sp>
        <p:nvSpPr>
          <p:cNvPr id="42" name="모서리가 접힌 도형 41"/>
          <p:cNvSpPr/>
          <p:nvPr/>
        </p:nvSpPr>
        <p:spPr bwMode="auto">
          <a:xfrm>
            <a:off x="344488" y="4611688"/>
            <a:ext cx="4608512" cy="1990725"/>
          </a:xfrm>
          <a:prstGeom prst="foldedCorner">
            <a:avLst>
              <a:gd name="adj" fmla="val 7407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AutoNum type="arabicPeriod"/>
              <a:defRPr/>
            </a:pP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저장위치간 재고 차이 발생의 재고 실사과정의 한 부분으로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  SAP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와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CJ WMS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간의 위치 별 재고 수량의 정확도를 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월 단위 또는  특정 기간을 설정하여 지속적으로 관리해야 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함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graphicFrame>
        <p:nvGraphicFramePr>
          <p:cNvPr id="15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3060551"/>
              </p:ext>
            </p:extLst>
          </p:nvPr>
        </p:nvGraphicFramePr>
        <p:xfrm>
          <a:off x="344488" y="644525"/>
          <a:ext cx="9288461" cy="768364"/>
        </p:xfrm>
        <a:graphic>
          <a:graphicData uri="http://schemas.openxmlformats.org/drawingml/2006/table">
            <a:tbl>
              <a:tblPr/>
              <a:tblGrid>
                <a:gridCol w="802686"/>
                <a:gridCol w="1733330"/>
                <a:gridCol w="928694"/>
                <a:gridCol w="2780781"/>
                <a:gridCol w="990199"/>
                <a:gridCol w="990199"/>
                <a:gridCol w="1062572"/>
              </a:tblGrid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1 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3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물류관리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3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저장위치간 재고조정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검토자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2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SD 3.1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재고관리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20180331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3.X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명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저장위치간 재고조정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  <a:cs typeface="+mn-cs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1. </a:t>
            </a:r>
            <a:r>
              <a:rPr lang="ko-KR" altLang="en-US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재고현황 조회  </a:t>
            </a: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MB52</a:t>
            </a:r>
            <a:r>
              <a:rPr lang="ko-KR" altLang="en-US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에서 실시함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Aft>
                <a:spcPts val="0"/>
              </a:spcAft>
              <a:defRPr/>
            </a:pPr>
            <a:endParaRPr lang="en-US" altLang="ko-KR" sz="110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   </a:t>
            </a: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028500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저장위치간 재고조정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MB52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919758" y="1268760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Ⅰ. </a:t>
            </a:r>
            <a:r>
              <a:rPr lang="ko-KR" altLang="en-US" dirty="0" smtClean="0">
                <a:sym typeface="Wingdings" panose="05000000000000000000" pitchFamily="2" charset="2"/>
              </a:rPr>
              <a:t>이동유형  </a:t>
            </a:r>
            <a:r>
              <a:rPr lang="en-US" altLang="ko-KR" dirty="0" smtClean="0">
                <a:sym typeface="Wingdings" panose="05000000000000000000" pitchFamily="2" charset="2"/>
              </a:rPr>
              <a:t>“311”</a:t>
            </a:r>
            <a:r>
              <a:rPr lang="ko-KR" altLang="en-US" dirty="0" smtClean="0">
                <a:sym typeface="Wingdings" panose="05000000000000000000" pitchFamily="2" charset="2"/>
              </a:rPr>
              <a:t>을 이용한 저장위치간 재고 조정  </a:t>
            </a:r>
            <a:r>
              <a:rPr lang="en-US" altLang="ko-KR" dirty="0" smtClean="0">
                <a:sym typeface="Wingdings" panose="05000000000000000000" pitchFamily="2" charset="2"/>
              </a:rPr>
              <a:t>( T-CODE : MB52 )</a:t>
            </a:r>
          </a:p>
          <a:p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      </a:t>
            </a:r>
            <a:r>
              <a:rPr lang="ko-KR" altLang="en-US" dirty="0" smtClean="0">
                <a:sym typeface="Wingdings" panose="05000000000000000000" pitchFamily="2" charset="2"/>
              </a:rPr>
              <a:t>재고 현황 조회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3"/>
          <a:srcRect l="7833" t="8640" r="36913" b="51292"/>
          <a:stretch/>
        </p:blipFill>
        <p:spPr>
          <a:xfrm>
            <a:off x="758825" y="1973519"/>
            <a:ext cx="5472608" cy="22322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0069" y="4437112"/>
            <a:ext cx="56262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EX) </a:t>
            </a:r>
            <a:r>
              <a:rPr lang="ko-KR" altLang="en-US" dirty="0" smtClean="0"/>
              <a:t>제품 </a:t>
            </a:r>
            <a:r>
              <a:rPr lang="en-US" altLang="ko-KR" dirty="0" smtClean="0"/>
              <a:t>A814014 </a:t>
            </a:r>
            <a:r>
              <a:rPr lang="ko-KR" altLang="en-US" dirty="0" smtClean="0"/>
              <a:t>에 대하여     </a:t>
            </a:r>
            <a:r>
              <a:rPr lang="en-US" altLang="ko-KR" dirty="0" smtClean="0"/>
              <a:t>Mall </a:t>
            </a:r>
            <a:r>
              <a:rPr lang="ko-KR" altLang="en-US" dirty="0" smtClean="0"/>
              <a:t>전용창고에  </a:t>
            </a:r>
            <a:r>
              <a:rPr lang="en-US" altLang="ko-KR" dirty="0" smtClean="0"/>
              <a:t>“1371”EA</a:t>
            </a:r>
            <a:r>
              <a:rPr lang="ko-KR" altLang="en-US" dirty="0" smtClean="0"/>
              <a:t>가 있는데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   </a:t>
            </a:r>
            <a:r>
              <a:rPr lang="ko-KR" altLang="en-US" dirty="0" smtClean="0"/>
              <a:t>만약 </a:t>
            </a:r>
            <a:r>
              <a:rPr lang="en-US" altLang="ko-KR" dirty="0" smtClean="0"/>
              <a:t>] CJ</a:t>
            </a:r>
            <a:r>
              <a:rPr lang="ko-KR" altLang="en-US" dirty="0" smtClean="0"/>
              <a:t>시스템은 </a:t>
            </a:r>
            <a:r>
              <a:rPr lang="en-US" altLang="ko-KR" dirty="0" smtClean="0"/>
              <a:t>1350 EA</a:t>
            </a:r>
            <a:r>
              <a:rPr lang="ko-KR" altLang="en-US" dirty="0" smtClean="0"/>
              <a:t>가 있고</a:t>
            </a:r>
            <a:r>
              <a:rPr lang="en-US" altLang="ko-KR" dirty="0" smtClean="0"/>
              <a:t>,   21EA</a:t>
            </a:r>
            <a:r>
              <a:rPr lang="ko-KR" altLang="en-US" dirty="0" smtClean="0"/>
              <a:t>가   </a:t>
            </a:r>
            <a:r>
              <a:rPr lang="ko-KR" altLang="en-US" dirty="0" err="1" smtClean="0"/>
              <a:t>백암일반</a:t>
            </a:r>
            <a:r>
              <a:rPr lang="ko-KR" altLang="en-US" dirty="0" smtClean="0"/>
              <a:t> 창고에 있다고 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             </a:t>
            </a:r>
            <a:r>
              <a:rPr lang="ko-KR" altLang="en-US" dirty="0" smtClean="0"/>
              <a:t>한다면 </a:t>
            </a:r>
            <a:r>
              <a:rPr lang="en-US" altLang="ko-KR" dirty="0"/>
              <a:t>?</a:t>
            </a:r>
            <a:r>
              <a:rPr lang="en-US" altLang="ko-KR" dirty="0" smtClean="0"/>
              <a:t> </a:t>
            </a:r>
          </a:p>
          <a:p>
            <a:endParaRPr lang="ko-KR" altLang="en-US" dirty="0"/>
          </a:p>
        </p:txBody>
      </p:sp>
      <p:sp>
        <p:nvSpPr>
          <p:cNvPr id="17" name="직사각형 16"/>
          <p:cNvSpPr/>
          <p:nvPr/>
        </p:nvSpPr>
        <p:spPr>
          <a:xfrm>
            <a:off x="847750" y="3331342"/>
            <a:ext cx="5383683" cy="24167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623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이동유형 입력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171450" indent="-171450" algn="just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à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이전전기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/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기타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/ 311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을 입력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171450" indent="-171450" algn="just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à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2.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전기일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회계에 기표처리 되는 일자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실상은 이전전기는 내부관리 목적이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므로 큰 의미성은 없음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3.4.5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출발지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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도착지에 대한 정보입력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조정대상의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“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제품코드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“ “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저장위치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“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ko-KR" altLang="en-US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그리고 </a:t>
            </a: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“BATCH” </a:t>
            </a:r>
            <a:r>
              <a:rPr lang="ko-KR" altLang="en-US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와 수량을 입력</a:t>
            </a:r>
            <a:endParaRPr lang="en-US" altLang="ko-KR" b="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※  </a:t>
            </a:r>
            <a:r>
              <a:rPr lang="ko-KR" altLang="en-US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출발지 </a:t>
            </a: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( From ) </a:t>
            </a:r>
            <a:r>
              <a:rPr lang="ko-KR" altLang="en-US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과</a:t>
            </a:r>
            <a:r>
              <a:rPr lang="en-US" altLang="ko-KR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ko-KR" altLang="en-US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도착지 </a:t>
            </a: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( TO )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</a:t>
            </a:r>
            <a:r>
              <a:rPr lang="ko-KR" altLang="en-US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의 </a:t>
            </a: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BATCH NO</a:t>
            </a:r>
            <a:r>
              <a:rPr lang="ko-KR" altLang="en-US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를 다르게 가져 갈</a:t>
            </a:r>
            <a:endParaRPr lang="en-US" altLang="ko-KR" b="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</a:t>
            </a:r>
            <a:r>
              <a:rPr lang="ko-KR" altLang="en-US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수 있다</a:t>
            </a:r>
            <a:endParaRPr lang="en-US" altLang="ko-KR" b="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ko-KR" altLang="en-US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즉</a:t>
            </a: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] </a:t>
            </a:r>
            <a:r>
              <a:rPr lang="ko-KR" altLang="en-US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저장위치간 이전전기를 하면서</a:t>
            </a:r>
            <a:endParaRPr lang="en-US" altLang="ko-KR" b="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</a:t>
            </a:r>
            <a:r>
              <a:rPr lang="ko-KR" altLang="en-US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배치를 다른 번호로 정의할 수 있음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6.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품목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OK Check Button </a:t>
            </a: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Aft>
                <a:spcPts val="0"/>
              </a:spcAft>
              <a:defRPr/>
            </a:pPr>
            <a:endParaRPr lang="en-US" altLang="ko-KR" sz="110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480571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저장위치간 재고조정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MIGO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19758" y="1268760"/>
            <a:ext cx="4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Ⅰ. </a:t>
            </a:r>
            <a:r>
              <a:rPr lang="ko-KR" altLang="en-US" dirty="0" smtClean="0">
                <a:sym typeface="Wingdings" panose="05000000000000000000" pitchFamily="2" charset="2"/>
              </a:rPr>
              <a:t>이동유형  </a:t>
            </a:r>
            <a:r>
              <a:rPr lang="en-US" altLang="ko-KR" dirty="0" smtClean="0">
                <a:sym typeface="Wingdings" panose="05000000000000000000" pitchFamily="2" charset="2"/>
              </a:rPr>
              <a:t>“311”</a:t>
            </a:r>
            <a:r>
              <a:rPr lang="ko-KR" altLang="en-US" dirty="0" smtClean="0">
                <a:sym typeface="Wingdings" panose="05000000000000000000" pitchFamily="2" charset="2"/>
              </a:rPr>
              <a:t>을 이용한 </a:t>
            </a:r>
            <a:r>
              <a:rPr lang="en-US" altLang="ko-KR" dirty="0" smtClean="0">
                <a:sym typeface="Wingdings" panose="05000000000000000000" pitchFamily="2" charset="2"/>
              </a:rPr>
              <a:t>BATCH </a:t>
            </a:r>
            <a:r>
              <a:rPr lang="ko-KR" altLang="en-US" dirty="0" smtClean="0">
                <a:sym typeface="Wingdings" panose="05000000000000000000" pitchFamily="2" charset="2"/>
              </a:rPr>
              <a:t>재고 조정  </a:t>
            </a:r>
            <a:r>
              <a:rPr lang="en-US" altLang="ko-KR" dirty="0" smtClean="0">
                <a:sym typeface="Wingdings" panose="05000000000000000000" pitchFamily="2" charset="2"/>
              </a:rPr>
              <a:t>( T-CODE : MIGO )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3"/>
          <a:srcRect l="9174" t="12729" r="41880" b="21353"/>
          <a:stretch/>
        </p:blipFill>
        <p:spPr>
          <a:xfrm>
            <a:off x="608720" y="1688529"/>
            <a:ext cx="5832648" cy="3672408"/>
          </a:xfrm>
          <a:prstGeom prst="rect">
            <a:avLst/>
          </a:prstGeom>
        </p:spPr>
      </p:pic>
      <p:sp>
        <p:nvSpPr>
          <p:cNvPr id="26" name="직사각형 25"/>
          <p:cNvSpPr/>
          <p:nvPr/>
        </p:nvSpPr>
        <p:spPr>
          <a:xfrm>
            <a:off x="775742" y="2924944"/>
            <a:ext cx="2664296" cy="914920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7" name="Oval 14"/>
          <p:cNvSpPr>
            <a:spLocks noChangeArrowheads="1"/>
          </p:cNvSpPr>
          <p:nvPr/>
        </p:nvSpPr>
        <p:spPr bwMode="auto">
          <a:xfrm>
            <a:off x="2994377" y="1658569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608720" y="1688981"/>
            <a:ext cx="5832648" cy="186255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824744" y="3985195"/>
            <a:ext cx="1823206" cy="153597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1" name="Oval 14"/>
          <p:cNvSpPr>
            <a:spLocks noChangeArrowheads="1"/>
          </p:cNvSpPr>
          <p:nvPr/>
        </p:nvSpPr>
        <p:spPr bwMode="auto">
          <a:xfrm>
            <a:off x="2240923" y="2246468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2" name="Oval 14"/>
          <p:cNvSpPr>
            <a:spLocks noChangeArrowheads="1"/>
          </p:cNvSpPr>
          <p:nvPr/>
        </p:nvSpPr>
        <p:spPr bwMode="auto">
          <a:xfrm>
            <a:off x="2240923" y="2710827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3607060" y="2924944"/>
            <a:ext cx="2664296" cy="914920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4" name="Oval 14"/>
          <p:cNvSpPr>
            <a:spLocks noChangeArrowheads="1"/>
          </p:cNvSpPr>
          <p:nvPr/>
        </p:nvSpPr>
        <p:spPr bwMode="auto">
          <a:xfrm>
            <a:off x="618113" y="3985195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5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5" name="Oval 14"/>
          <p:cNvSpPr>
            <a:spLocks noChangeArrowheads="1"/>
          </p:cNvSpPr>
          <p:nvPr/>
        </p:nvSpPr>
        <p:spPr bwMode="auto">
          <a:xfrm>
            <a:off x="4183516" y="2706165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824744" y="4812773"/>
            <a:ext cx="1823206" cy="153597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7" name="Oval 14"/>
          <p:cNvSpPr>
            <a:spLocks noChangeArrowheads="1"/>
          </p:cNvSpPr>
          <p:nvPr/>
        </p:nvSpPr>
        <p:spPr bwMode="auto">
          <a:xfrm>
            <a:off x="1925823" y="4780115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6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7196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이동유형 입력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171450" indent="-171450" algn="just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à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이전전기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/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기타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/ 311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을 입력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171450" indent="-171450" algn="just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à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2.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전기일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회계에 기표처리 되는 일자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실상은 이전전기는 내부관리 목적이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므로 큰 의미성은 없음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3.4.5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출발지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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도착지에 대한 정보입력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조정대상의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“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제품코드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“ “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저장위치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“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ko-KR" altLang="en-US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그리고 </a:t>
            </a: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“BATCH” </a:t>
            </a:r>
            <a:r>
              <a:rPr lang="ko-KR" altLang="en-US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와 수량을 입력</a:t>
            </a:r>
            <a:endParaRPr lang="en-US" altLang="ko-KR" b="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※  </a:t>
            </a:r>
            <a:r>
              <a:rPr lang="ko-KR" altLang="en-US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주의사항 </a:t>
            </a: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: BATCH</a:t>
            </a:r>
            <a:r>
              <a:rPr lang="ko-KR" altLang="en-US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로 조정하고자</a:t>
            </a:r>
            <a:endParaRPr lang="en-US" altLang="ko-KR" b="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</a:t>
            </a:r>
            <a:r>
              <a:rPr lang="ko-KR" altLang="en-US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하는 수량을 입력함 </a:t>
            </a:r>
            <a:endParaRPr lang="en-US" altLang="ko-KR" b="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</a:t>
            </a:r>
            <a:r>
              <a:rPr lang="ko-KR" altLang="en-US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도착지의 </a:t>
            </a: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BATCH</a:t>
            </a:r>
            <a:r>
              <a:rPr lang="ko-KR" altLang="en-US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는  </a:t>
            </a: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“+”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</a:t>
            </a:r>
            <a:r>
              <a:rPr lang="ko-KR" altLang="en-US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출발지의 </a:t>
            </a: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BATCH</a:t>
            </a:r>
            <a:r>
              <a:rPr lang="ko-KR" altLang="en-US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는 </a:t>
            </a: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“-”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※ </a:t>
            </a:r>
            <a:r>
              <a:rPr lang="ko-KR" altLang="en-US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동일한 저장위치 內 에서 </a:t>
            </a: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BATCH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</a:t>
            </a:r>
            <a:r>
              <a:rPr lang="ko-KR" altLang="en-US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수량 조정을 원칙으로 함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6.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품목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OK Check Button </a:t>
            </a: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Aft>
                <a:spcPts val="0"/>
              </a:spcAft>
              <a:defRPr/>
            </a:pPr>
            <a:endParaRPr lang="en-US" altLang="ko-KR" sz="110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   1</a:t>
            </a:r>
            <a:r>
              <a:rPr lang="en-US" altLang="ko-KR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. BATCH </a:t>
            </a:r>
            <a:r>
              <a:rPr lang="ko-KR" altLang="en-US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별 재고 조정은 동일한 저장위치를 기준으로  처리하는 것을 원칙으로 함 </a:t>
            </a:r>
            <a:endParaRPr lang="en-US" altLang="ko-KR" sz="1100" b="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/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저장위치간 재고조정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MIGO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19758" y="1268760"/>
            <a:ext cx="4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Ⅰ. </a:t>
            </a:r>
            <a:r>
              <a:rPr lang="ko-KR" altLang="en-US" dirty="0" smtClean="0">
                <a:sym typeface="Wingdings" panose="05000000000000000000" pitchFamily="2" charset="2"/>
              </a:rPr>
              <a:t>이동유형  </a:t>
            </a:r>
            <a:r>
              <a:rPr lang="en-US" altLang="ko-KR" dirty="0" smtClean="0">
                <a:sym typeface="Wingdings" panose="05000000000000000000" pitchFamily="2" charset="2"/>
              </a:rPr>
              <a:t>“311”</a:t>
            </a:r>
            <a:r>
              <a:rPr lang="ko-KR" altLang="en-US" dirty="0" smtClean="0">
                <a:sym typeface="Wingdings" panose="05000000000000000000" pitchFamily="2" charset="2"/>
              </a:rPr>
              <a:t>을 이용한 </a:t>
            </a:r>
            <a:r>
              <a:rPr lang="en-US" altLang="ko-KR" dirty="0" smtClean="0">
                <a:sym typeface="Wingdings" panose="05000000000000000000" pitchFamily="2" charset="2"/>
              </a:rPr>
              <a:t>BATCH </a:t>
            </a:r>
            <a:r>
              <a:rPr lang="ko-KR" altLang="en-US" dirty="0" smtClean="0">
                <a:sym typeface="Wingdings" panose="05000000000000000000" pitchFamily="2" charset="2"/>
              </a:rPr>
              <a:t>재고 조정  </a:t>
            </a:r>
            <a:r>
              <a:rPr lang="en-US" altLang="ko-KR" dirty="0" smtClean="0">
                <a:sym typeface="Wingdings" panose="05000000000000000000" pitchFamily="2" charset="2"/>
              </a:rPr>
              <a:t>( T-CODE : MIGO )</a:t>
            </a:r>
            <a:endParaRPr lang="ko-KR" altLang="en-US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3"/>
          <a:srcRect l="17284" t="8640" r="33278" b="17687"/>
          <a:stretch/>
        </p:blipFill>
        <p:spPr>
          <a:xfrm>
            <a:off x="559718" y="1553859"/>
            <a:ext cx="5832647" cy="4104456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527704" y="1853243"/>
            <a:ext cx="5808265" cy="24167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Oval 14"/>
          <p:cNvSpPr>
            <a:spLocks noChangeArrowheads="1"/>
          </p:cNvSpPr>
          <p:nvPr/>
        </p:nvSpPr>
        <p:spPr bwMode="auto">
          <a:xfrm>
            <a:off x="2706345" y="1874593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527705" y="2472030"/>
            <a:ext cx="1976230" cy="164882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2215902" y="2461343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703734" y="3177368"/>
            <a:ext cx="2664295" cy="611671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498229" y="3177368"/>
            <a:ext cx="2664295" cy="611671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Oval 14"/>
          <p:cNvSpPr>
            <a:spLocks noChangeArrowheads="1"/>
          </p:cNvSpPr>
          <p:nvPr/>
        </p:nvSpPr>
        <p:spPr bwMode="auto">
          <a:xfrm>
            <a:off x="2215902" y="3000091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Oval 14"/>
          <p:cNvSpPr>
            <a:spLocks noChangeArrowheads="1"/>
          </p:cNvSpPr>
          <p:nvPr/>
        </p:nvSpPr>
        <p:spPr bwMode="auto">
          <a:xfrm>
            <a:off x="4672671" y="3000091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703734" y="4112005"/>
            <a:ext cx="2664295" cy="325107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Oval 14"/>
          <p:cNvSpPr>
            <a:spLocks noChangeArrowheads="1"/>
          </p:cNvSpPr>
          <p:nvPr/>
        </p:nvSpPr>
        <p:spPr bwMode="auto">
          <a:xfrm>
            <a:off x="2863974" y="4143240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5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1063773" y="4941168"/>
            <a:ext cx="1152129" cy="229150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Oval 14"/>
          <p:cNvSpPr>
            <a:spLocks noChangeArrowheads="1"/>
          </p:cNvSpPr>
          <p:nvPr/>
        </p:nvSpPr>
        <p:spPr bwMode="auto">
          <a:xfrm>
            <a:off x="1957066" y="4962615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6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3712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BATCH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별 재고 조정 결과 내역확인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앞 페이지의 재고 조정 결과로 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BATCH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별 재고 현황이  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6000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번 저장창고의 배치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“0000”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이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“-25EA”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줄어 들고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4500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번 저장창고의 배치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“20180101”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“+25”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개 늘어난 것을 확인 할 수 있음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Aft>
                <a:spcPts val="0"/>
              </a:spcAft>
              <a:defRPr/>
            </a:pPr>
            <a:endParaRPr lang="en-US" altLang="ko-KR" sz="110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   </a:t>
            </a: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5742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저장위치간 재고조정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MB52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19758" y="1268760"/>
            <a:ext cx="4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Ⅰ. </a:t>
            </a:r>
            <a:r>
              <a:rPr lang="ko-KR" altLang="en-US" dirty="0" smtClean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BATCH </a:t>
            </a:r>
            <a:r>
              <a:rPr lang="ko-KR" altLang="en-US" dirty="0" smtClean="0">
                <a:sym typeface="Wingdings" panose="05000000000000000000" pitchFamily="2" charset="2"/>
              </a:rPr>
              <a:t>재고 조정 결과 조회  </a:t>
            </a:r>
            <a:r>
              <a:rPr lang="en-US" altLang="ko-KR" dirty="0" smtClean="0">
                <a:sym typeface="Wingdings" panose="05000000000000000000" pitchFamily="2" charset="2"/>
              </a:rPr>
              <a:t>( MB52) 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3"/>
          <a:srcRect l="-165" t="6224" r="47257" b="57755"/>
          <a:stretch/>
        </p:blipFill>
        <p:spPr>
          <a:xfrm>
            <a:off x="487710" y="2198950"/>
            <a:ext cx="5834720" cy="3246273"/>
          </a:xfrm>
          <a:prstGeom prst="rect">
            <a:avLst/>
          </a:prstGeom>
        </p:spPr>
      </p:pic>
      <p:sp>
        <p:nvSpPr>
          <p:cNvPr id="15" name="직사각형 14"/>
          <p:cNvSpPr/>
          <p:nvPr/>
        </p:nvSpPr>
        <p:spPr>
          <a:xfrm>
            <a:off x="559718" y="3919930"/>
            <a:ext cx="3816424" cy="301158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559718" y="4481691"/>
            <a:ext cx="3816424" cy="301158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818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198813" y="2781301"/>
            <a:ext cx="3611562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latin typeface="맑은 고딕" pitchFamily="50" charset="-127"/>
                <a:ea typeface="맑은 고딕" pitchFamily="50" charset="-127"/>
              </a:rPr>
              <a:t>End of material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33936</TotalTime>
  <Words>613</Words>
  <Application>Microsoft Office PowerPoint</Application>
  <PresentationFormat>사용자 지정</PresentationFormat>
  <Paragraphs>179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돋움</vt:lpstr>
      <vt:lpstr>맑은 고딕</vt:lpstr>
      <vt:lpstr>Arial</vt:lpstr>
      <vt:lpstr>Lucida Sans Unicode</vt:lpstr>
      <vt:lpstr>Times New Roman</vt:lpstr>
      <vt:lpstr>Wingdings</vt:lpstr>
      <vt:lpstr>기본 디자인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PowerPoint 프레젠테이션</vt:lpstr>
    </vt:vector>
  </TitlesOfParts>
  <Company>BSG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PI_ERP 프로젝트</dc:title>
  <dc:creator>dmyang</dc:creator>
  <cp:lastModifiedBy>SEODOSEOK</cp:lastModifiedBy>
  <cp:revision>2489</cp:revision>
  <cp:lastPrinted>2001-03-14T06:43:19Z</cp:lastPrinted>
  <dcterms:created xsi:type="dcterms:W3CDTF">2000-09-28T11:17:09Z</dcterms:created>
  <dcterms:modified xsi:type="dcterms:W3CDTF">2018-04-03T07:29:00Z</dcterms:modified>
</cp:coreProperties>
</file>