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49" r:id="rId2"/>
    <p:sldId id="618" r:id="rId3"/>
    <p:sldId id="619" r:id="rId4"/>
    <p:sldId id="620" r:id="rId5"/>
    <p:sldId id="623" r:id="rId6"/>
    <p:sldId id="625" r:id="rId7"/>
    <p:sldId id="624" r:id="rId8"/>
    <p:sldId id="626" r:id="rId9"/>
    <p:sldId id="627" r:id="rId10"/>
    <p:sldId id="628" r:id="rId11"/>
    <p:sldId id="630" r:id="rId12"/>
    <p:sldId id="629" r:id="rId13"/>
    <p:sldId id="631" r:id="rId14"/>
    <p:sldId id="632" r:id="rId15"/>
    <p:sldId id="633" r:id="rId16"/>
    <p:sldId id="634" r:id="rId17"/>
    <p:sldId id="635" r:id="rId18"/>
    <p:sldId id="637" r:id="rId19"/>
    <p:sldId id="636" r:id="rId20"/>
    <p:sldId id="638" r:id="rId21"/>
    <p:sldId id="639" r:id="rId22"/>
    <p:sldId id="640" r:id="rId23"/>
    <p:sldId id="641" r:id="rId24"/>
    <p:sldId id="646" r:id="rId25"/>
    <p:sldId id="647" r:id="rId26"/>
    <p:sldId id="644" r:id="rId27"/>
    <p:sldId id="645" r:id="rId28"/>
    <p:sldId id="643" r:id="rId29"/>
    <p:sldId id="648" r:id="rId30"/>
    <p:sldId id="566" r:id="rId31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8" autoAdjust="0"/>
    <p:restoredTop sz="99652" autoAdjust="0"/>
  </p:normalViewPr>
  <p:slideViewPr>
    <p:cSldViewPr>
      <p:cViewPr varScale="1">
        <p:scale>
          <a:sx n="116" d="100"/>
          <a:sy n="116" d="100"/>
        </p:scale>
        <p:origin x="564" y="108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415702" y="692696"/>
            <a:ext cx="3168352" cy="36004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돋움" pitchFamily="50" charset="-127"/>
              </a:rPr>
              <a:t>오류 및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돋움" pitchFamily="50" charset="-127"/>
              </a:rPr>
              <a:t>Error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돋움" pitchFamily="50" charset="-127"/>
              </a:rPr>
              <a:t>사항 조치 사례 </a:t>
            </a:r>
            <a:r>
              <a:rPr lang="ko-KR" altLang="en-US" dirty="0" smtClean="0">
                <a:solidFill>
                  <a:schemeClr val="bg1"/>
                </a:solidFill>
                <a:latin typeface="Arial" pitchFamily="34" charset="0"/>
              </a:rPr>
              <a:t>및 </a:t>
            </a:r>
            <a:r>
              <a:rPr lang="ko-KR" altLang="en-US" dirty="0" err="1" smtClean="0">
                <a:solidFill>
                  <a:schemeClr val="bg1"/>
                </a:solidFill>
                <a:latin typeface="Arial" pitchFamily="34" charset="0"/>
              </a:rPr>
              <a:t>메뉴얼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돋움" pitchFamily="50" charset="-127"/>
              </a:rPr>
              <a:t> 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415702" y="1206903"/>
            <a:ext cx="216024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돋움" pitchFamily="50" charset="-127"/>
              </a:rPr>
              <a:t>1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75742" y="1196752"/>
            <a:ext cx="4116833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제조일자를 입력해야 됩니다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..   (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매장보충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재고 이관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.. )</a:t>
            </a:r>
            <a:endParaRPr lang="ko-KR" altLang="en-US" dirty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15702" y="1700808"/>
            <a:ext cx="216024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</a:rPr>
              <a:t>2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75742" y="1700808"/>
            <a:ext cx="627562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SAP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에 매장재고입고를  안 한 상태로   </a:t>
            </a:r>
            <a:r>
              <a:rPr lang="en-US" altLang="ko-KR" dirty="0" err="1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Off-LINE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상 재고 이관 후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POS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매출처리 한 경우 </a:t>
            </a:r>
          </a:p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endParaRPr lang="ko-KR" altLang="en-US" dirty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15702" y="2225107"/>
            <a:ext cx="216024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75742" y="2214956"/>
            <a:ext cx="5774530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ko-KR" altLang="en-US" dirty="0" err="1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오창반환재고</a:t>
            </a:r>
            <a:r>
              <a:rPr lang="ko-KR" altLang="en-US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STO </a:t>
            </a:r>
            <a:r>
              <a:rPr lang="ko-KR" altLang="en-US" dirty="0" err="1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생성이후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BATCH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전환으로 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STO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배치와 입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출고 배치가 </a:t>
            </a:r>
            <a:r>
              <a:rPr lang="ko-KR" altLang="en-US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틀림</a:t>
            </a:r>
            <a:endParaRPr lang="ko-KR" altLang="en-US" dirty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15702" y="2739255"/>
            <a:ext cx="216024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</a:rPr>
              <a:t>4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75742" y="2729104"/>
            <a:ext cx="5750292" cy="30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Mall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전송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Data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의 오류로 인해  고객세금 코드가 잘못 입력되어 세금코드가 </a:t>
            </a:r>
            <a:r>
              <a:rPr lang="ko-KR" altLang="en-US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틀림</a:t>
            </a:r>
            <a:endParaRPr lang="ko-KR" altLang="en-US" dirty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15702" y="3271289"/>
            <a:ext cx="216024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75742" y="3261138"/>
            <a:ext cx="5091458" cy="30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F&amp;H </a:t>
            </a:r>
            <a:r>
              <a:rPr lang="ko-KR" altLang="en-US" dirty="0" err="1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식음료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FI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매출 실적 과 </a:t>
            </a:r>
            <a:r>
              <a:rPr lang="en-US" altLang="ko-KR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F&amp;B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목표대비 실적이 차이가 발생할 </a:t>
            </a:r>
            <a:r>
              <a:rPr lang="ko-KR" altLang="en-US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경우</a:t>
            </a:r>
            <a:endParaRPr lang="ko-KR" altLang="en-US" dirty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15702" y="3803323"/>
            <a:ext cx="216024" cy="2880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</a:rPr>
              <a:t>6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75742" y="3793172"/>
            <a:ext cx="290015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과세 </a:t>
            </a:r>
            <a:r>
              <a:rPr lang="ko-KR" altLang="en-US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표준 차이 금액 발생시 조정 방법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endParaRPr lang="ko-KR" altLang="en-US" dirty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ERROR3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오창반환재고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생성이후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BATCH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전환으로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배치와 입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출고 배치가 틀림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6055" r="37640" b="71060"/>
          <a:stretch/>
        </p:blipFill>
        <p:spPr>
          <a:xfrm>
            <a:off x="391974" y="1577966"/>
            <a:ext cx="6176343" cy="127497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 bwMode="auto">
          <a:xfrm>
            <a:off x="1135782" y="1702403"/>
            <a:ext cx="288032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718" y="120778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STEP4]     </a:t>
            </a:r>
            <a:r>
              <a:rPr lang="ko-KR" altLang="en-US" dirty="0" smtClean="0"/>
              <a:t>구매 오더 변경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연필 표시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을 선택</a:t>
            </a:r>
            <a:endParaRPr lang="en-US" altLang="ko-K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9718" y="3296017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STEP5]     Batch No</a:t>
            </a:r>
            <a:r>
              <a:rPr lang="ko-KR" altLang="en-US" dirty="0" smtClean="0"/>
              <a:t>를  변경 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출</a:t>
            </a:r>
            <a:r>
              <a:rPr lang="en-US" altLang="ko-KR" dirty="0" smtClean="0"/>
              <a:t>/</a:t>
            </a:r>
            <a:r>
              <a:rPr lang="ko-KR" altLang="en-US" dirty="0" smtClean="0"/>
              <a:t>입고 하고자 하는 </a:t>
            </a:r>
            <a:r>
              <a:rPr lang="en-US" altLang="ko-KR" dirty="0" smtClean="0"/>
              <a:t>…  )    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저장  </a:t>
            </a:r>
            <a:endParaRPr lang="en-US" altLang="ko-KR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9718" y="6212463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STEP6]     </a:t>
            </a:r>
            <a:r>
              <a:rPr lang="ko-KR" altLang="en-US" dirty="0" smtClean="0"/>
              <a:t>그리고 단 다음 정상적으로   </a:t>
            </a:r>
            <a:r>
              <a:rPr lang="en-US" altLang="ko-KR" dirty="0" smtClean="0"/>
              <a:t>SAP </a:t>
            </a:r>
            <a:r>
              <a:rPr lang="ko-KR" altLang="en-US" dirty="0" smtClean="0"/>
              <a:t>출고  </a:t>
            </a:r>
            <a:r>
              <a:rPr lang="en-US" altLang="ko-KR" dirty="0" smtClean="0">
                <a:sym typeface="Wingdings" panose="05000000000000000000" pitchFamily="2" charset="2"/>
              </a:rPr>
              <a:t> SAP </a:t>
            </a:r>
            <a:r>
              <a:rPr lang="ko-KR" altLang="en-US" dirty="0" smtClean="0">
                <a:sym typeface="Wingdings" panose="05000000000000000000" pitchFamily="2" charset="2"/>
              </a:rPr>
              <a:t>입고 처리 실행</a:t>
            </a:r>
            <a:r>
              <a:rPr lang="ko-KR" altLang="en-US" dirty="0" smtClean="0"/>
              <a:t>  </a:t>
            </a:r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886" r="34733" b="68094"/>
          <a:stretch/>
        </p:blipFill>
        <p:spPr>
          <a:xfrm>
            <a:off x="412239" y="3724997"/>
            <a:ext cx="6464375" cy="1728192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6176342" y="4797477"/>
            <a:ext cx="288032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1423814" y="3801481"/>
            <a:ext cx="288032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727844" y="3801481"/>
            <a:ext cx="200026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351806" y="158656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6343740" y="457482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453583" y="408352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711846" y="408352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아래쪽 화살표 9"/>
          <p:cNvSpPr/>
          <p:nvPr/>
        </p:nvSpPr>
        <p:spPr bwMode="auto">
          <a:xfrm>
            <a:off x="5512653" y="3004917"/>
            <a:ext cx="390228" cy="648072"/>
          </a:xfrm>
          <a:prstGeom prst="downArrow">
            <a:avLst/>
          </a:prstGeom>
          <a:solidFill>
            <a:srgbClr val="29779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6" name="아래쪽 화살표 25"/>
          <p:cNvSpPr/>
          <p:nvPr/>
        </p:nvSpPr>
        <p:spPr bwMode="auto">
          <a:xfrm>
            <a:off x="5512653" y="5471797"/>
            <a:ext cx="390228" cy="648072"/>
          </a:xfrm>
          <a:prstGeom prst="downArrow">
            <a:avLst/>
          </a:prstGeom>
          <a:solidFill>
            <a:srgbClr val="29779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5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ERROR4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전송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오류로 인해  고객세금 코드가 잘못 입력되어 세금코드가 틀림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ZSD2M0010/ZSD2M011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STEP1]    </a:t>
            </a:r>
            <a:r>
              <a:rPr lang="ko-KR" altLang="en-US" dirty="0" smtClean="0"/>
              <a:t>해당 판매</a:t>
            </a:r>
            <a:r>
              <a:rPr lang="en-US" altLang="ko-KR" dirty="0" smtClean="0"/>
              <a:t>/ </a:t>
            </a:r>
            <a:r>
              <a:rPr lang="ko-KR" altLang="en-US" dirty="0" smtClean="0"/>
              <a:t>출하</a:t>
            </a:r>
            <a:r>
              <a:rPr lang="en-US" altLang="ko-KR" dirty="0" smtClean="0"/>
              <a:t>/ Billing </a:t>
            </a:r>
            <a:r>
              <a:rPr lang="ko-KR" altLang="en-US" dirty="0" smtClean="0"/>
              <a:t>문서를 취소하기 위해 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매출취소 기능을 선택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( Mall &amp; POS </a:t>
            </a:r>
            <a:r>
              <a:rPr lang="ko-KR" altLang="en-US" dirty="0" smtClean="0"/>
              <a:t>공통 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62" t="2177" r="54527" b="46530"/>
          <a:stretch/>
        </p:blipFill>
        <p:spPr>
          <a:xfrm>
            <a:off x="775742" y="2276872"/>
            <a:ext cx="4448151" cy="3312368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 bwMode="auto">
          <a:xfrm>
            <a:off x="775742" y="3140968"/>
            <a:ext cx="3816424" cy="21602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3463973" y="3933056"/>
            <a:ext cx="1128193" cy="21602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785831" y="2780531"/>
            <a:ext cx="205936" cy="21602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4034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ERROR4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전송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오류로 인해  고객세금 코드가 잘못 입력되어 세금코드가 틀림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ZSD2M0010/ZSD2M011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STEP2]    </a:t>
            </a:r>
            <a:r>
              <a:rPr lang="ko-KR" altLang="en-US" dirty="0" smtClean="0"/>
              <a:t>해당 판매</a:t>
            </a:r>
            <a:r>
              <a:rPr lang="en-US" altLang="ko-KR" dirty="0" smtClean="0"/>
              <a:t>/ </a:t>
            </a:r>
            <a:r>
              <a:rPr lang="ko-KR" altLang="en-US" dirty="0" smtClean="0"/>
              <a:t>출하</a:t>
            </a:r>
            <a:r>
              <a:rPr lang="en-US" altLang="ko-KR" dirty="0" smtClean="0"/>
              <a:t>/ Billing </a:t>
            </a:r>
            <a:r>
              <a:rPr lang="ko-KR" altLang="en-US" dirty="0" smtClean="0"/>
              <a:t>문서를 취소 한다</a:t>
            </a:r>
            <a:r>
              <a:rPr lang="en-US" altLang="ko-KR" dirty="0" smtClean="0"/>
              <a:t>. ( Mall &amp; POS </a:t>
            </a:r>
            <a:r>
              <a:rPr lang="ko-KR" altLang="en-US" dirty="0" smtClean="0"/>
              <a:t>공통 </a:t>
            </a:r>
            <a:r>
              <a:rPr lang="en-US" altLang="ko-KR" dirty="0" smtClean="0"/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46817"/>
          <a:stretch/>
        </p:blipFill>
        <p:spPr>
          <a:xfrm>
            <a:off x="415253" y="1700808"/>
            <a:ext cx="8641410" cy="296295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 bwMode="auto">
          <a:xfrm>
            <a:off x="423122" y="3751442"/>
            <a:ext cx="8273500" cy="18161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528152" y="2233563"/>
            <a:ext cx="679638" cy="21602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ERROR4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전송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오류로 인해  고객세금 코드가 잘못 입력되어 세금코드가 틀림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ZSD2M0010/ZSD2M011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STEP3]    </a:t>
            </a:r>
            <a:r>
              <a:rPr lang="ko-KR" altLang="en-US" dirty="0" smtClean="0"/>
              <a:t>재 매출 처리를 위해  해당 주문처리 대상을 선택한다</a:t>
            </a:r>
            <a:r>
              <a:rPr lang="en-US" altLang="ko-KR" dirty="0" smtClean="0"/>
              <a:t>. ( Mall &amp; POS </a:t>
            </a:r>
            <a:r>
              <a:rPr lang="ko-KR" altLang="en-US" dirty="0" smtClean="0"/>
              <a:t>공통 </a:t>
            </a:r>
            <a:r>
              <a:rPr lang="en-US" altLang="ko-KR" dirty="0" smtClean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055" r="47819" b="50000"/>
          <a:stretch/>
        </p:blipFill>
        <p:spPr>
          <a:xfrm>
            <a:off x="631726" y="1590804"/>
            <a:ext cx="5168231" cy="244827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 bwMode="auto">
          <a:xfrm>
            <a:off x="744176" y="2089547"/>
            <a:ext cx="2983894" cy="187325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007990" y="2775615"/>
            <a:ext cx="504056" cy="22133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14297" y="1773287"/>
            <a:ext cx="305461" cy="22133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7347" r="36913" b="43538"/>
          <a:stretch/>
        </p:blipFill>
        <p:spPr>
          <a:xfrm>
            <a:off x="481982" y="3904527"/>
            <a:ext cx="6248351" cy="2736304"/>
          </a:xfrm>
          <a:prstGeom prst="rect">
            <a:avLst/>
          </a:prstGeom>
        </p:spPr>
      </p:pic>
      <p:sp>
        <p:nvSpPr>
          <p:cNvPr id="4" name="왼쪽으로 구부러진 화살표 3"/>
          <p:cNvSpPr/>
          <p:nvPr/>
        </p:nvSpPr>
        <p:spPr bwMode="auto">
          <a:xfrm>
            <a:off x="5799957" y="2636912"/>
            <a:ext cx="448393" cy="1584176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043766" y="4023330"/>
            <a:ext cx="305461" cy="22133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422" y="1773287"/>
            <a:ext cx="275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dirty="0" smtClean="0"/>
              <a:t>전체 라디오 버튼 선택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해당 주문 건이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신규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로 되어 있고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해당 문건에 대하여 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주문생성</a:t>
            </a:r>
            <a:r>
              <a:rPr lang="en-US" altLang="ko-KR" dirty="0" smtClean="0"/>
              <a:t>“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을 실행함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398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ERROR4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전송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오류로 인해  고객세금 코드가 잘못 입력되어 세금코드가 틀림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ZSD2M0010/ZSD2M011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STEP4]  </a:t>
            </a:r>
            <a:r>
              <a:rPr lang="ko-KR" altLang="en-US" dirty="0" smtClean="0"/>
              <a:t>주문문서의  고객세금 분류를 확인하고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틀릴 경우 변경처리 함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( Mall &amp; POS </a:t>
            </a:r>
            <a:r>
              <a:rPr lang="ko-KR" altLang="en-US" dirty="0" smtClean="0"/>
              <a:t>공통 </a:t>
            </a:r>
            <a:r>
              <a:rPr lang="en-US" altLang="ko-KR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6422" y="1773287"/>
            <a:ext cx="275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dirty="0" smtClean="0"/>
              <a:t>주문 문서 생성 실행 후</a:t>
            </a:r>
            <a:endParaRPr lang="en-US" altLang="ko-KR" dirty="0" smtClean="0"/>
          </a:p>
          <a:p>
            <a:pPr marL="228600" indent="-228600">
              <a:buAutoNum type="arabicPeriod"/>
            </a:pPr>
            <a:endParaRPr lang="en-US" altLang="ko-KR" dirty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생성된 주문문서를 더블 클릭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 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7348" r="49273" b="59048"/>
          <a:stretch/>
        </p:blipFill>
        <p:spPr>
          <a:xfrm>
            <a:off x="574092" y="1987246"/>
            <a:ext cx="5024215" cy="187220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44911" t="24150" b="43537"/>
          <a:stretch/>
        </p:blipFill>
        <p:spPr>
          <a:xfrm>
            <a:off x="606847" y="4326311"/>
            <a:ext cx="5456262" cy="18002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 bwMode="auto">
          <a:xfrm>
            <a:off x="1855862" y="3501008"/>
            <a:ext cx="648072" cy="22133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304134" y="5005074"/>
            <a:ext cx="648072" cy="22133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cxnSp>
        <p:nvCxnSpPr>
          <p:cNvPr id="17" name="직선 화살표 연결선 16"/>
          <p:cNvCxnSpPr/>
          <p:nvPr/>
        </p:nvCxnSpPr>
        <p:spPr bwMode="auto">
          <a:xfrm>
            <a:off x="2509997" y="3674364"/>
            <a:ext cx="1794137" cy="13307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14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ERROR4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전송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오류로 인해  고객세금 코드가 잘못 입력되어 세금코드가 틀림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ZSD2M0010/ZSD2M011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STEP5]  </a:t>
            </a:r>
            <a:r>
              <a:rPr lang="ko-KR" altLang="en-US" dirty="0" smtClean="0"/>
              <a:t>주문문서 의 고객 세금 분류 확인 및 변경  </a:t>
            </a:r>
            <a:endParaRPr lang="en-US" altLang="ko-K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96422" y="1773287"/>
            <a:ext cx="275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dirty="0" smtClean="0"/>
              <a:t>Double Click </a:t>
            </a:r>
            <a:r>
              <a:rPr lang="ko-KR" altLang="en-US" dirty="0" smtClean="0"/>
              <a:t>하고 난 다음</a:t>
            </a:r>
            <a:endParaRPr lang="en-US" altLang="ko-KR" dirty="0" smtClean="0"/>
          </a:p>
          <a:p>
            <a:pPr marL="228600" indent="-228600">
              <a:buAutoNum type="arabicPeriod"/>
            </a:pPr>
            <a:endParaRPr lang="en-US" altLang="ko-KR" dirty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변경으로 전환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이동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헤더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청구 를 선택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-16" r="48856" b="59575"/>
          <a:stretch/>
        </p:blipFill>
        <p:spPr>
          <a:xfrm>
            <a:off x="318707" y="1895967"/>
            <a:ext cx="5065547" cy="22531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57997" b="59029"/>
          <a:stretch/>
        </p:blipFill>
        <p:spPr>
          <a:xfrm>
            <a:off x="431971" y="4243991"/>
            <a:ext cx="4160118" cy="228259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 bwMode="auto">
          <a:xfrm>
            <a:off x="487710" y="1895968"/>
            <a:ext cx="648072" cy="45822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79798" y="4221884"/>
            <a:ext cx="648072" cy="45822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2829972" y="4869160"/>
            <a:ext cx="648072" cy="14401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 bwMode="auto">
          <a:xfrm>
            <a:off x="1078971" y="2357169"/>
            <a:ext cx="524863" cy="188326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직선 화살표 연결선 24"/>
          <p:cNvCxnSpPr/>
          <p:nvPr/>
        </p:nvCxnSpPr>
        <p:spPr bwMode="auto">
          <a:xfrm>
            <a:off x="1927870" y="4450997"/>
            <a:ext cx="923610" cy="41816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64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ERROR4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Mall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전송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오류로 인해  고객세금 코드가 잘못 입력되어 세금코드가 틀림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ZSD2M0010/ZSD2M011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STEP6]  </a:t>
            </a:r>
            <a:r>
              <a:rPr lang="ko-KR" altLang="en-US" dirty="0" smtClean="0"/>
              <a:t>주문문서 의 고객 세금 분류 확인 및 변경  </a:t>
            </a:r>
            <a:endParaRPr lang="en-US" altLang="ko-K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96422" y="1773287"/>
            <a:ext cx="27594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dirty="0" smtClean="0">
                <a:sym typeface="Wingdings" panose="05000000000000000000" pitchFamily="2" charset="2"/>
              </a:rPr>
              <a:t>청구 문서  </a:t>
            </a:r>
            <a:r>
              <a:rPr lang="en-US" altLang="ko-KR" dirty="0" smtClean="0">
                <a:sym typeface="Wingdings" panose="05000000000000000000" pitchFamily="2" charset="2"/>
              </a:rPr>
              <a:t>view </a:t>
            </a:r>
            <a:r>
              <a:rPr lang="ko-KR" altLang="en-US" dirty="0" smtClean="0">
                <a:sym typeface="Wingdings" panose="05000000000000000000" pitchFamily="2" charset="2"/>
              </a:rPr>
              <a:t>에서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endParaRPr lang="en-US" altLang="ko-KR" dirty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endParaRPr lang="en-US" altLang="ko-KR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r>
              <a:rPr lang="ko-KR" altLang="en-US" dirty="0" smtClean="0">
                <a:sym typeface="Wingdings" panose="05000000000000000000" pitchFamily="2" charset="2"/>
              </a:rPr>
              <a:t>대체 세금분류를 확인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※ 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신용카드 결제 고객은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“7”</a:t>
            </a:r>
          </a:p>
          <a:p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※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 현금결제 고객은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“8”</a:t>
            </a:r>
          </a:p>
          <a:p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반드시 확인 및 변경을 해야 함</a:t>
            </a:r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Mall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과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POS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만 전용으로 사용하는</a:t>
            </a:r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고객 세금 코드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(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대체 세금 분류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3.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그리고 저장 처리</a:t>
            </a:r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해당 확인 後에는 정상적으로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Mall &amp; POS  </a:t>
            </a:r>
            <a:r>
              <a:rPr lang="ko-KR" altLang="en-US" smtClean="0">
                <a:solidFill>
                  <a:srgbClr val="FF0000"/>
                </a:solidFill>
              </a:rPr>
              <a:t>매출처리 방식과 동일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51454" b="29302"/>
          <a:stretch/>
        </p:blipFill>
        <p:spPr>
          <a:xfrm>
            <a:off x="847750" y="1773287"/>
            <a:ext cx="4808190" cy="393878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 bwMode="auto">
          <a:xfrm>
            <a:off x="1547824" y="2852936"/>
            <a:ext cx="452054" cy="23688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3152005" y="4653136"/>
            <a:ext cx="279859" cy="23688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859948" y="1930212"/>
            <a:ext cx="279859" cy="23688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cxnSp>
        <p:nvCxnSpPr>
          <p:cNvPr id="29" name="직선 화살표 연결선 28"/>
          <p:cNvCxnSpPr>
            <a:endCxn id="26" idx="0"/>
          </p:cNvCxnSpPr>
          <p:nvPr/>
        </p:nvCxnSpPr>
        <p:spPr bwMode="auto">
          <a:xfrm>
            <a:off x="2051079" y="3068960"/>
            <a:ext cx="1240856" cy="158417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직선 화살표 연결선 11"/>
          <p:cNvCxnSpPr/>
          <p:nvPr/>
        </p:nvCxnSpPr>
        <p:spPr bwMode="auto">
          <a:xfrm flipH="1" flipV="1">
            <a:off x="2139807" y="2276872"/>
            <a:ext cx="1292057" cy="223224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22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9117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ㅇㅇ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59699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ERROR5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F&amp;H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식음료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 실적 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F&amp;B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목표대비 실적이 차이가 발생할 경우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ZSD2M0070 / ZSD2R3000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사례 </a:t>
            </a:r>
            <a:r>
              <a:rPr lang="en-US" altLang="ko-KR" dirty="0" smtClean="0"/>
              <a:t>]  POS IF </a:t>
            </a:r>
            <a:r>
              <a:rPr lang="ko-KR" altLang="en-US" dirty="0" smtClean="0"/>
              <a:t>통한 </a:t>
            </a:r>
            <a:r>
              <a:rPr lang="en-US" altLang="ko-KR" dirty="0" smtClean="0"/>
              <a:t>FI </a:t>
            </a:r>
            <a:r>
              <a:rPr lang="ko-KR" altLang="en-US" dirty="0" smtClean="0"/>
              <a:t>매출 기표 실적 과  목표 대비 실적이 차이가 발생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-165" t="885" r="62360" b="76665"/>
          <a:stretch/>
        </p:blipFill>
        <p:spPr>
          <a:xfrm>
            <a:off x="5522927" y="2232917"/>
            <a:ext cx="3744416" cy="125075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6279" r="45638" b="8856"/>
          <a:stretch/>
        </p:blipFill>
        <p:spPr>
          <a:xfrm>
            <a:off x="219131" y="2232917"/>
            <a:ext cx="5384255" cy="426795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 bwMode="auto">
          <a:xfrm>
            <a:off x="3944094" y="6137498"/>
            <a:ext cx="720080" cy="38579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675055" y="2996952"/>
            <a:ext cx="720080" cy="38579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710" y="1772816"/>
            <a:ext cx="3960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T-CODE : ZSD2M0070  ( F&amp;N </a:t>
            </a:r>
            <a:r>
              <a:rPr lang="ko-KR" altLang="en-US" dirty="0" smtClean="0"/>
              <a:t>매출 처리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86238" y="1772816"/>
            <a:ext cx="3960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T-CODE : ZSD2R3000 ( </a:t>
            </a:r>
            <a:r>
              <a:rPr lang="ko-KR" altLang="en-US" dirty="0" smtClean="0"/>
              <a:t>부문별 목표대비 실적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4294" y="385945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 </a:t>
            </a:r>
            <a:r>
              <a:rPr lang="ko-KR" altLang="en-US" dirty="0" smtClean="0"/>
              <a:t>차이 발생 원인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1] FI </a:t>
            </a:r>
            <a:r>
              <a:rPr lang="ko-KR" altLang="en-US" dirty="0" err="1" smtClean="0"/>
              <a:t>직기표</a:t>
            </a:r>
            <a:r>
              <a:rPr lang="ko-KR" altLang="en-US" dirty="0" smtClean="0"/>
              <a:t> 매출 자동 처리 과정에서 동일항목이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2</a:t>
            </a:r>
            <a:r>
              <a:rPr lang="ko-KR" altLang="en-US" dirty="0" smtClean="0"/>
              <a:t>번 자동 발생되는 경우가 있음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시스템 보완 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기타 사유로 인해  일자 별 매출 실적이 틀릴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6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9117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ERROR5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F&amp;H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식음료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 실적 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F&amp;B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목표대비 실적이 차이가 발생할 경우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ZSD2M0070 / ZSD2R3000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718" y="1207785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사례 </a:t>
            </a:r>
            <a:r>
              <a:rPr lang="en-US" altLang="ko-KR" dirty="0" smtClean="0"/>
              <a:t>]  Data </a:t>
            </a:r>
            <a:r>
              <a:rPr lang="ko-KR" altLang="en-US" dirty="0" smtClean="0"/>
              <a:t>검증 방법  </a:t>
            </a:r>
            <a:r>
              <a:rPr lang="en-US" altLang="ko-KR" dirty="0" smtClean="0"/>
              <a:t>(  T-CODE : SE11  </a:t>
            </a:r>
            <a:r>
              <a:rPr lang="ko-KR" altLang="en-US" dirty="0" smtClean="0"/>
              <a:t>에서  </a:t>
            </a:r>
            <a:r>
              <a:rPr lang="en-US" altLang="ko-KR" dirty="0" smtClean="0"/>
              <a:t>Table Name “ BSEG”</a:t>
            </a:r>
            <a:r>
              <a:rPr lang="ko-KR" altLang="en-US" dirty="0" smtClean="0"/>
              <a:t>를 입력 하여 일자 별 검증</a:t>
            </a:r>
            <a:r>
              <a:rPr lang="en-US" altLang="ko-KR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710" y="1772816"/>
            <a:ext cx="3960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T-CODE : SE11  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3471" r="72538" b="53877"/>
          <a:stretch/>
        </p:blipFill>
        <p:spPr>
          <a:xfrm>
            <a:off x="631726" y="2144462"/>
            <a:ext cx="2719959" cy="351678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t="6056" r="51454" b="28489"/>
          <a:stretch/>
        </p:blipFill>
        <p:spPr>
          <a:xfrm>
            <a:off x="3969758" y="2014558"/>
            <a:ext cx="4808191" cy="3646690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 bwMode="auto">
          <a:xfrm>
            <a:off x="1508654" y="3201001"/>
            <a:ext cx="720080" cy="38579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5816302" y="2140869"/>
            <a:ext cx="360040" cy="38579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25" name="직선 화살표 연결선 24"/>
          <p:cNvCxnSpPr>
            <a:stCxn id="20" idx="6"/>
          </p:cNvCxnSpPr>
          <p:nvPr/>
        </p:nvCxnSpPr>
        <p:spPr bwMode="auto">
          <a:xfrm flipV="1">
            <a:off x="2228734" y="2420888"/>
            <a:ext cx="3587568" cy="97301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89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9189120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9718" y="1207785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사례 </a:t>
            </a:r>
            <a:r>
              <a:rPr lang="en-US" altLang="ko-KR" dirty="0" smtClean="0"/>
              <a:t>]  Data </a:t>
            </a:r>
            <a:r>
              <a:rPr lang="ko-KR" altLang="en-US" dirty="0" smtClean="0"/>
              <a:t>검증 방법  </a:t>
            </a:r>
            <a:r>
              <a:rPr lang="en-US" altLang="ko-KR" dirty="0" smtClean="0"/>
              <a:t>(  T-CODE : SE11  </a:t>
            </a:r>
            <a:r>
              <a:rPr lang="ko-KR" altLang="en-US" dirty="0" smtClean="0"/>
              <a:t>에서  </a:t>
            </a:r>
            <a:r>
              <a:rPr lang="en-US" altLang="ko-KR" dirty="0" smtClean="0"/>
              <a:t>Table Name “ BSEG”</a:t>
            </a:r>
            <a:r>
              <a:rPr lang="ko-KR" altLang="en-US" dirty="0" smtClean="0"/>
              <a:t>를 입력 하여 일자 별 검증</a:t>
            </a:r>
            <a:r>
              <a:rPr lang="en-US" altLang="ko-KR" dirty="0" smtClean="0"/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6055" r="57270" b="9933"/>
          <a:stretch/>
        </p:blipFill>
        <p:spPr>
          <a:xfrm>
            <a:off x="523887" y="1698816"/>
            <a:ext cx="4232127" cy="4680520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 bwMode="auto">
          <a:xfrm>
            <a:off x="577287" y="1895967"/>
            <a:ext cx="324209" cy="28524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783854" y="2890932"/>
            <a:ext cx="720080" cy="46327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783854" y="4061857"/>
            <a:ext cx="720080" cy="46327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783854" y="5791443"/>
            <a:ext cx="936104" cy="46327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2575942" y="2855723"/>
            <a:ext cx="1944216" cy="3572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Arial" pitchFamily="34" charset="0"/>
              </a:rPr>
              <a:t>50 </a:t>
            </a:r>
            <a:r>
              <a:rPr lang="ko-KR" altLang="en-US" dirty="0" smtClean="0">
                <a:latin typeface="Arial" pitchFamily="34" charset="0"/>
              </a:rPr>
              <a:t>매출 </a:t>
            </a:r>
            <a:r>
              <a:rPr lang="en-US" altLang="ko-KR" dirty="0" smtClean="0">
                <a:latin typeface="Arial" pitchFamily="34" charset="0"/>
              </a:rPr>
              <a:t>+</a:t>
            </a:r>
          </a:p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40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매출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- 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t="6055" r="55089" b="24150"/>
          <a:stretch/>
        </p:blipFill>
        <p:spPr>
          <a:xfrm>
            <a:off x="4980311" y="2492896"/>
            <a:ext cx="4448151" cy="3888432"/>
          </a:xfrm>
          <a:prstGeom prst="rect">
            <a:avLst/>
          </a:prstGeom>
        </p:spPr>
      </p:pic>
      <p:cxnSp>
        <p:nvCxnSpPr>
          <p:cNvPr id="30" name="직선 화살표 연결선 29"/>
          <p:cNvCxnSpPr/>
          <p:nvPr/>
        </p:nvCxnSpPr>
        <p:spPr bwMode="auto">
          <a:xfrm>
            <a:off x="2071886" y="3354205"/>
            <a:ext cx="0" cy="65085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직선 화살표 연결선 30"/>
          <p:cNvCxnSpPr/>
          <p:nvPr/>
        </p:nvCxnSpPr>
        <p:spPr bwMode="auto">
          <a:xfrm>
            <a:off x="2071886" y="4525130"/>
            <a:ext cx="0" cy="120812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 flipH="1" flipV="1">
            <a:off x="847750" y="2181212"/>
            <a:ext cx="1008112" cy="369606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직사각형 33"/>
          <p:cNvSpPr/>
          <p:nvPr/>
        </p:nvSpPr>
        <p:spPr bwMode="auto">
          <a:xfrm>
            <a:off x="8192566" y="2890931"/>
            <a:ext cx="576064" cy="341092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8120561" y="2556644"/>
            <a:ext cx="720077" cy="2962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합계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6222" y="162880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해당 화면에서    합계를 계산 함</a:t>
            </a:r>
            <a:endParaRPr lang="en-US" altLang="ko-KR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전기 </a:t>
            </a:r>
            <a:r>
              <a:rPr lang="en-US" altLang="ko-KR" dirty="0" smtClean="0">
                <a:sym typeface="Wingdings" panose="05000000000000000000" pitchFamily="2" charset="2"/>
              </a:rPr>
              <a:t>key  “50 “  </a:t>
            </a:r>
            <a:r>
              <a:rPr lang="ko-KR" altLang="en-US" dirty="0" smtClean="0">
                <a:sym typeface="Wingdings" panose="05000000000000000000" pitchFamily="2" charset="2"/>
              </a:rPr>
              <a:t>과  전기 키 </a:t>
            </a:r>
            <a:r>
              <a:rPr lang="en-US" altLang="ko-KR" dirty="0" smtClean="0">
                <a:sym typeface="Wingdings" panose="05000000000000000000" pitchFamily="2" charset="2"/>
              </a:rPr>
              <a:t>“40” </a:t>
            </a:r>
            <a:r>
              <a:rPr lang="ko-KR" altLang="en-US" dirty="0" smtClean="0">
                <a:sym typeface="Wingdings" panose="05000000000000000000" pitchFamily="2" charset="2"/>
              </a:rPr>
              <a:t>을 나누어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</a:t>
            </a:r>
            <a:r>
              <a:rPr lang="ko-KR" altLang="en-US" dirty="0" smtClean="0">
                <a:sym typeface="Wingdings" panose="05000000000000000000" pitchFamily="2" charset="2"/>
              </a:rPr>
              <a:t>실적을 합계내야 함    </a:t>
            </a:r>
            <a:r>
              <a:rPr lang="en-US" altLang="ko-KR" dirty="0" smtClean="0">
                <a:sym typeface="Wingdings" panose="05000000000000000000" pitchFamily="2" charset="2"/>
              </a:rPr>
              <a:t>50 </a:t>
            </a:r>
            <a:r>
              <a:rPr lang="ko-KR" altLang="en-US" dirty="0" smtClean="0">
                <a:sym typeface="Wingdings" panose="05000000000000000000" pitchFamily="2" charset="2"/>
              </a:rPr>
              <a:t>은 </a:t>
            </a:r>
            <a:r>
              <a:rPr lang="en-US" altLang="ko-KR" dirty="0" smtClean="0">
                <a:sym typeface="Wingdings" panose="05000000000000000000" pitchFamily="2" charset="2"/>
              </a:rPr>
              <a:t>“+”  40</a:t>
            </a:r>
            <a:r>
              <a:rPr lang="ko-KR" altLang="en-US" dirty="0" smtClean="0">
                <a:sym typeface="Wingdings" panose="05000000000000000000" pitchFamily="2" charset="2"/>
              </a:rPr>
              <a:t>은 </a:t>
            </a:r>
            <a:r>
              <a:rPr lang="en-US" altLang="ko-KR" dirty="0" smtClean="0">
                <a:sym typeface="Wingdings" panose="05000000000000000000" pitchFamily="2" charset="2"/>
              </a:rPr>
              <a:t>“-”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3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재고 보충 오더 등에서  입고 </a:t>
            </a:r>
            <a:r>
              <a:rPr lang="ko-KR" altLang="en-US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싯점에</a:t>
            </a:r>
            <a:endParaRPr lang="en-US" altLang="ko-KR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“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생신일을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입력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” ERROR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메시지가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뜰 경우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원인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]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입고 창고에  해당 배치가 없는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경우가  대부분임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지금의 경우는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IFC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전환시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“0000”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배치가 생성이 안되어 있음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자재코드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A810894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대하여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“8001”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No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 있으나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         “0000”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대한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No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 존재 하지 않음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4228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제조일자를 입력해야 됩니다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   (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매장보충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 이관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713" r="26392" b="38968"/>
          <a:stretch/>
        </p:blipFill>
        <p:spPr>
          <a:xfrm>
            <a:off x="393441" y="2132856"/>
            <a:ext cx="6142941" cy="331236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359918" y="3636426"/>
            <a:ext cx="720080" cy="58789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742" y="126876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dirty="0" err="1" smtClean="0">
                <a:sym typeface="Wingdings" panose="05000000000000000000" pitchFamily="2" charset="2"/>
              </a:rPr>
              <a:t>오류메세지</a:t>
            </a:r>
            <a:r>
              <a:rPr lang="ko-KR" altLang="en-US" dirty="0" smtClean="0">
                <a:sym typeface="Wingdings" panose="05000000000000000000" pitchFamily="2" charset="2"/>
              </a:rPr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:   </a:t>
            </a:r>
            <a:r>
              <a:rPr lang="ko-KR" altLang="en-US" dirty="0" err="1" smtClean="0">
                <a:sym typeface="Wingdings" panose="05000000000000000000" pitchFamily="2" charset="2"/>
              </a:rPr>
              <a:t>생산일을</a:t>
            </a:r>
            <a:r>
              <a:rPr lang="ko-KR" altLang="en-US" dirty="0" smtClean="0">
                <a:sym typeface="Wingdings" panose="05000000000000000000" pitchFamily="2" charset="2"/>
              </a:rPr>
              <a:t> 입력하십시오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프로그램 명   </a:t>
            </a:r>
            <a:r>
              <a:rPr lang="en-US" altLang="ko-KR" dirty="0" smtClean="0">
                <a:sym typeface="Wingdings" panose="05000000000000000000" pitchFamily="2" charset="2"/>
              </a:rPr>
              <a:t>:  ZSD2M0050  ( POS </a:t>
            </a:r>
            <a:r>
              <a:rPr lang="ko-KR" altLang="en-US" dirty="0" smtClean="0">
                <a:sym typeface="Wingdings" panose="05000000000000000000" pitchFamily="2" charset="2"/>
              </a:rPr>
              <a:t>재고 </a:t>
            </a:r>
            <a:r>
              <a:rPr lang="ko-KR" altLang="en-US" dirty="0" err="1" smtClean="0">
                <a:sym typeface="Wingdings" panose="05000000000000000000" pitchFamily="2" charset="2"/>
              </a:rPr>
              <a:t>보충오더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62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9189120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9718" y="1207785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</a:t>
            </a:r>
            <a:r>
              <a:rPr lang="ko-KR" altLang="en-US" dirty="0" smtClean="0"/>
              <a:t> </a:t>
            </a:r>
            <a:r>
              <a:rPr lang="en-US" altLang="ko-KR" dirty="0" smtClean="0"/>
              <a:t>]  Data </a:t>
            </a:r>
            <a:r>
              <a:rPr lang="ko-KR" altLang="en-US" dirty="0" smtClean="0"/>
              <a:t>삭제 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오차가 발생한 날짜를 모두 삭제 하고</a:t>
            </a:r>
            <a:r>
              <a:rPr lang="en-US" altLang="ko-KR" dirty="0" smtClean="0"/>
              <a:t>,  F&amp;B </a:t>
            </a:r>
            <a:r>
              <a:rPr lang="ko-KR" altLang="en-US" dirty="0" smtClean="0"/>
              <a:t>매출처리 프로그램도 </a:t>
            </a:r>
            <a:r>
              <a:rPr lang="en-US" altLang="ko-KR" dirty="0" smtClean="0"/>
              <a:t>Refresh </a:t>
            </a:r>
            <a:r>
              <a:rPr lang="ko-KR" altLang="en-US" dirty="0" smtClean="0"/>
              <a:t>함 </a:t>
            </a:r>
            <a:r>
              <a:rPr lang="en-US" altLang="ko-KR" dirty="0" smtClean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5395" r="63526" b="57123"/>
          <a:stretch/>
        </p:blipFill>
        <p:spPr>
          <a:xfrm>
            <a:off x="559718" y="1772816"/>
            <a:ext cx="3927695" cy="2831391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 bwMode="auto">
          <a:xfrm>
            <a:off x="1927870" y="2063256"/>
            <a:ext cx="648072" cy="28524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6055" r="54362" b="30613"/>
          <a:stretch/>
        </p:blipFill>
        <p:spPr>
          <a:xfrm>
            <a:off x="4808190" y="1761409"/>
            <a:ext cx="4520159" cy="3528392"/>
          </a:xfrm>
          <a:prstGeom prst="rect">
            <a:avLst/>
          </a:prstGeom>
        </p:spPr>
      </p:pic>
      <p:sp>
        <p:nvSpPr>
          <p:cNvPr id="26" name="타원 25"/>
          <p:cNvSpPr/>
          <p:nvPr/>
        </p:nvSpPr>
        <p:spPr bwMode="auto">
          <a:xfrm>
            <a:off x="4843960" y="1913112"/>
            <a:ext cx="252262" cy="28524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7" name="타원 26"/>
          <p:cNvSpPr/>
          <p:nvPr/>
        </p:nvSpPr>
        <p:spPr bwMode="auto">
          <a:xfrm>
            <a:off x="5960318" y="1913112"/>
            <a:ext cx="1008111" cy="269109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29" name="직선 화살표 연결선 28"/>
          <p:cNvCxnSpPr>
            <a:endCxn id="26" idx="5"/>
          </p:cNvCxnSpPr>
          <p:nvPr/>
        </p:nvCxnSpPr>
        <p:spPr bwMode="auto">
          <a:xfrm flipH="1" flipV="1">
            <a:off x="5059279" y="2156584"/>
            <a:ext cx="901039" cy="91237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4" name="표 13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ERROR5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F&amp;H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식음료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 실적 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F&amp;B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목표대비 실적이 차이가 발생할 경우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ZSD2M0070 / ZSD2R3000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9189120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9718" y="1207785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</a:t>
            </a:r>
            <a:r>
              <a:rPr lang="ko-KR" altLang="en-US" dirty="0" smtClean="0"/>
              <a:t> </a:t>
            </a:r>
            <a:r>
              <a:rPr lang="en-US" altLang="ko-KR" dirty="0" smtClean="0"/>
              <a:t>]  Data </a:t>
            </a:r>
            <a:r>
              <a:rPr lang="ko-KR" altLang="en-US" dirty="0" smtClean="0"/>
              <a:t>삭제 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오차가 발생한 날짜를 모두 삭제 하고</a:t>
            </a:r>
            <a:r>
              <a:rPr lang="en-US" altLang="ko-KR" dirty="0" smtClean="0"/>
              <a:t>,  F&amp;B </a:t>
            </a:r>
            <a:r>
              <a:rPr lang="ko-KR" altLang="en-US" dirty="0" smtClean="0"/>
              <a:t>매출처리 프로그램도 </a:t>
            </a:r>
            <a:r>
              <a:rPr lang="en-US" altLang="ko-KR" dirty="0" smtClean="0"/>
              <a:t>Refresh </a:t>
            </a:r>
            <a:r>
              <a:rPr lang="ko-KR" altLang="en-US" dirty="0" smtClean="0"/>
              <a:t>함 </a:t>
            </a:r>
            <a:r>
              <a:rPr lang="en-US" altLang="ko-KR" dirty="0" smtClean="0"/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726" t="6462" r="51290" b="11638"/>
          <a:stretch/>
        </p:blipFill>
        <p:spPr>
          <a:xfrm>
            <a:off x="631726" y="1578055"/>
            <a:ext cx="4752528" cy="4562797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609069" y="1753345"/>
            <a:ext cx="526713" cy="23549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0318" y="1753345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ko-KR" dirty="0" smtClean="0">
                <a:sym typeface="Wingdings" panose="05000000000000000000" pitchFamily="2" charset="2"/>
              </a:rPr>
              <a:t>“</a:t>
            </a:r>
            <a:r>
              <a:rPr lang="ko-KR" altLang="en-US" dirty="0" smtClean="0">
                <a:sym typeface="Wingdings" panose="05000000000000000000" pitchFamily="2" charset="2"/>
              </a:rPr>
              <a:t>전표 </a:t>
            </a:r>
            <a:r>
              <a:rPr lang="ko-KR" altLang="en-US" dirty="0" err="1" smtClean="0">
                <a:sym typeface="Wingdings" panose="05000000000000000000" pitchFamily="2" charset="2"/>
              </a:rPr>
              <a:t>역분개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“ </a:t>
            </a:r>
            <a:r>
              <a:rPr lang="ko-KR" altLang="en-US" dirty="0" smtClean="0">
                <a:sym typeface="Wingdings" panose="05000000000000000000" pitchFamily="2" charset="2"/>
              </a:rPr>
              <a:t>을 실행하면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</a:t>
            </a:r>
            <a:r>
              <a:rPr lang="ko-KR" altLang="en-US" dirty="0" smtClean="0">
                <a:sym typeface="Wingdings" panose="05000000000000000000" pitchFamily="2" charset="2"/>
              </a:rPr>
              <a:t>전표가 취소 처리 된다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※  </a:t>
            </a:r>
            <a:r>
              <a:rPr lang="ko-KR" altLang="en-US" dirty="0" smtClean="0">
                <a:sym typeface="Wingdings" panose="05000000000000000000" pitchFamily="2" charset="2"/>
              </a:rPr>
              <a:t>자신 없으면 </a:t>
            </a:r>
            <a:r>
              <a:rPr lang="ko-KR" altLang="en-US" dirty="0" err="1" smtClean="0">
                <a:sym typeface="Wingdings" panose="05000000000000000000" pitchFamily="2" charset="2"/>
              </a:rPr>
              <a:t>운영팀</a:t>
            </a:r>
            <a:r>
              <a:rPr lang="ko-KR" altLang="en-US" dirty="0" smtClean="0">
                <a:sym typeface="Wingdings" panose="05000000000000000000" pitchFamily="2" charset="2"/>
              </a:rPr>
              <a:t> 의 </a:t>
            </a:r>
            <a:r>
              <a:rPr lang="en-US" altLang="ko-KR" dirty="0" smtClean="0">
                <a:sym typeface="Wingdings" panose="05000000000000000000" pitchFamily="2" charset="2"/>
              </a:rPr>
              <a:t>FI </a:t>
            </a:r>
            <a:r>
              <a:rPr lang="ko-KR" altLang="en-US" dirty="0" smtClean="0">
                <a:sym typeface="Wingdings" panose="05000000000000000000" pitchFamily="2" charset="2"/>
              </a:rPr>
              <a:t>담당자에게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</a:t>
            </a:r>
            <a:r>
              <a:rPr lang="ko-KR" altLang="en-US" dirty="0" smtClean="0">
                <a:sym typeface="Wingdings" panose="05000000000000000000" pitchFamily="2" charset="2"/>
              </a:rPr>
              <a:t>부탁하도록 함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ERROR5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F&amp;H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식음료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 실적 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F&amp;B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목표대비 실적이 차이가 발생할 경우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ZSD2M0070 / ZSD2R3000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9189120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9718" y="1207785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Step2</a:t>
            </a:r>
            <a:r>
              <a:rPr lang="ko-KR" altLang="en-US" dirty="0" smtClean="0"/>
              <a:t> </a:t>
            </a:r>
            <a:r>
              <a:rPr lang="en-US" altLang="ko-KR" dirty="0" smtClean="0"/>
              <a:t>]  F&amp;H </a:t>
            </a:r>
            <a:r>
              <a:rPr lang="ko-KR" altLang="en-US" dirty="0" smtClean="0"/>
              <a:t>매출처리 프로그램 內 에서 </a:t>
            </a:r>
            <a:r>
              <a:rPr lang="en-US" altLang="ko-KR" dirty="0" smtClean="0"/>
              <a:t>Refresh </a:t>
            </a:r>
            <a:r>
              <a:rPr lang="ko-KR" altLang="en-US" dirty="0" smtClean="0"/>
              <a:t>기능 실행  및  재처리  </a:t>
            </a:r>
            <a:r>
              <a:rPr lang="en-US" altLang="ko-KR" dirty="0" smtClean="0"/>
              <a:t>( </a:t>
            </a:r>
            <a:r>
              <a:rPr lang="ko-KR" altLang="en-US" dirty="0" smtClean="0"/>
              <a:t>프로그램 </a:t>
            </a:r>
            <a:r>
              <a:rPr lang="en-US" altLang="ko-KR" dirty="0" smtClean="0"/>
              <a:t>: ZSD2M0070 )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055" r="59451" b="7697"/>
          <a:stretch/>
        </p:blipFill>
        <p:spPr>
          <a:xfrm>
            <a:off x="524179" y="1753345"/>
            <a:ext cx="4016103" cy="480502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2575942" y="2153992"/>
            <a:ext cx="432048" cy="428759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1727844" y="1918496"/>
            <a:ext cx="526713" cy="23549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>
            <a:off x="2178986" y="2150480"/>
            <a:ext cx="467114" cy="4032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894150" y="2036244"/>
            <a:ext cx="423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Step1 ]  </a:t>
            </a:r>
            <a:r>
              <a:rPr lang="ko-KR" altLang="en-US" dirty="0" smtClean="0"/>
              <a:t>전체 선택을 한 다음 </a:t>
            </a:r>
            <a:r>
              <a:rPr lang="en-US" altLang="ko-KR" dirty="0" smtClean="0"/>
              <a:t>Refresh </a:t>
            </a:r>
            <a:r>
              <a:rPr lang="ko-KR" altLang="en-US" dirty="0" smtClean="0"/>
              <a:t>기능을 수행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Step2]  </a:t>
            </a:r>
            <a:r>
              <a:rPr lang="ko-KR" altLang="en-US" dirty="0" smtClean="0"/>
              <a:t>그러면 해당 매출전표가 없어 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Step3]   </a:t>
            </a:r>
            <a:r>
              <a:rPr lang="ko-KR" altLang="en-US" dirty="0" smtClean="0"/>
              <a:t>그런 다음 </a:t>
            </a:r>
            <a:r>
              <a:rPr lang="en-US" altLang="ko-KR" dirty="0" smtClean="0"/>
              <a:t>＂</a:t>
            </a:r>
            <a:r>
              <a:rPr lang="ko-KR" altLang="en-US" dirty="0" smtClean="0"/>
              <a:t>매출처리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실시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 bwMode="auto">
          <a:xfrm>
            <a:off x="1170761" y="1918496"/>
            <a:ext cx="526713" cy="23549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19" name="직선 화살표 연결선 18"/>
          <p:cNvCxnSpPr>
            <a:endCxn id="18" idx="4"/>
          </p:cNvCxnSpPr>
          <p:nvPr/>
        </p:nvCxnSpPr>
        <p:spPr bwMode="auto">
          <a:xfrm flipH="1" flipV="1">
            <a:off x="1434118" y="2153992"/>
            <a:ext cx="1141824" cy="149103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ERROR5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F&amp;H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식음료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 실적 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F&amp;B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목표대비 실적이 차이가 발생할 경우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ZSD2M0070 / ZSD2R3000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81756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해당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Billing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문건을 선택 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Refresh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기능이 있는 화면에서만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처리 할 것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0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2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신선 식품 주문관리에서는 처리하는 기능이 없음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STEP1]  Billing  </a:t>
            </a:r>
            <a:r>
              <a:rPr lang="ko-KR" altLang="en-US" dirty="0" smtClean="0">
                <a:sym typeface="Wingdings" panose="05000000000000000000" pitchFamily="2" charset="2"/>
              </a:rPr>
              <a:t>과세 조정 대상 선택  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631726" y="1818441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T-CODE : ZSD2M0010  / ZSD2M0011 /  ZSD2M0090 </a:t>
            </a:r>
          </a:p>
          <a:p>
            <a:r>
              <a:rPr lang="en-US" altLang="ko-KR" b="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b="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內  </a:t>
            </a:r>
            <a:r>
              <a:rPr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맨 마지막 업무 단계 부분에서  </a:t>
            </a:r>
            <a:r>
              <a:rPr lang="en-US" altLang="ko-KR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Refresh </a:t>
            </a:r>
            <a:r>
              <a:rPr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기능이 있는 곳에서 처리 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l="6378" t="8641" r="13649" b="26734"/>
          <a:stretch/>
        </p:blipFill>
        <p:spPr>
          <a:xfrm>
            <a:off x="631726" y="2399168"/>
            <a:ext cx="5400600" cy="3209523"/>
          </a:xfrm>
          <a:prstGeom prst="rect">
            <a:avLst/>
          </a:prstGeom>
        </p:spPr>
      </p:pic>
      <p:sp>
        <p:nvSpPr>
          <p:cNvPr id="29" name="타원 28"/>
          <p:cNvSpPr/>
          <p:nvPr/>
        </p:nvSpPr>
        <p:spPr bwMode="auto">
          <a:xfrm>
            <a:off x="1185446" y="2417601"/>
            <a:ext cx="576064" cy="4103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0" name="타원 29"/>
          <p:cNvSpPr/>
          <p:nvPr/>
        </p:nvSpPr>
        <p:spPr bwMode="auto">
          <a:xfrm>
            <a:off x="4953714" y="5373215"/>
            <a:ext cx="576064" cy="1879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7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Billing Cancel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하고자 하는 문건을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입력 하고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저장버튼을 누르면 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해당 문건이 취소 됨 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endParaRPr lang="en-US" altLang="ko-KR" sz="1100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158" y="1421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STEP2] 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Billing </a:t>
            </a:r>
            <a:r>
              <a:rPr lang="ko-KR" altLang="en-US" dirty="0" smtClean="0">
                <a:sym typeface="Wingdings" panose="05000000000000000000" pitchFamily="2" charset="2"/>
              </a:rPr>
              <a:t>취소  </a:t>
            </a:r>
            <a:r>
              <a:rPr lang="en-US" altLang="ko-KR" dirty="0" smtClean="0">
                <a:sym typeface="Wingdings" panose="05000000000000000000" pitchFamily="2" charset="2"/>
              </a:rPr>
              <a:t>  T-CODE : VF11</a:t>
            </a:r>
            <a:r>
              <a:rPr lang="ko-KR" altLang="en-US" dirty="0" smtClean="0">
                <a:sym typeface="Wingdings" panose="05000000000000000000" pitchFamily="2" charset="2"/>
              </a:rPr>
              <a:t>  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8559" r="51454" b="46122"/>
          <a:stretch/>
        </p:blipFill>
        <p:spPr>
          <a:xfrm>
            <a:off x="559718" y="1993780"/>
            <a:ext cx="5328592" cy="3523451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 bwMode="auto">
          <a:xfrm>
            <a:off x="631726" y="3380772"/>
            <a:ext cx="936104" cy="4103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1567830" y="2150896"/>
            <a:ext cx="936104" cy="4103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9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해당 문건을 선택 함 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(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취소 했던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Billing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문건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2. Refresh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기능을 실행 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해당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Billing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문건이 취소 되었음을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확인 할 수 있음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 및  단수 조정하고자 하는 것만 선택처리 함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158" y="1421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STEP3] Billing </a:t>
            </a:r>
            <a:r>
              <a:rPr lang="ko-KR" altLang="en-US" dirty="0" smtClean="0">
                <a:sym typeface="Wingdings" panose="05000000000000000000" pitchFamily="2" charset="2"/>
              </a:rPr>
              <a:t>취소  </a:t>
            </a:r>
            <a:r>
              <a:rPr lang="en-US" altLang="ko-KR" dirty="0" smtClean="0">
                <a:sym typeface="Wingdings" panose="05000000000000000000" pitchFamily="2" charset="2"/>
              </a:rPr>
              <a:t>  T-CODE : VF11</a:t>
            </a:r>
            <a:r>
              <a:rPr lang="ko-KR" altLang="en-US" dirty="0" smtClean="0">
                <a:sym typeface="Wingdings" panose="05000000000000000000" pitchFamily="2" charset="2"/>
              </a:rPr>
              <a:t>  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6377" t="59047" r="9287" b="25442"/>
          <a:stretch/>
        </p:blipFill>
        <p:spPr>
          <a:xfrm>
            <a:off x="432438" y="2395714"/>
            <a:ext cx="6040320" cy="86409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rcRect l="6377" t="8640" r="9287" b="79695"/>
          <a:stretch/>
        </p:blipFill>
        <p:spPr>
          <a:xfrm>
            <a:off x="432438" y="1770961"/>
            <a:ext cx="6040320" cy="64992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rcRect l="6377" t="8640" r="9287" b="79695"/>
          <a:stretch/>
        </p:blipFill>
        <p:spPr>
          <a:xfrm>
            <a:off x="432438" y="3746679"/>
            <a:ext cx="6040320" cy="64992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/>
          <a:srcRect l="7105" t="61633" r="8559" b="29320"/>
          <a:stretch/>
        </p:blipFill>
        <p:spPr>
          <a:xfrm>
            <a:off x="432438" y="4396607"/>
            <a:ext cx="6097254" cy="504056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 bwMode="auto">
          <a:xfrm>
            <a:off x="363925" y="2731127"/>
            <a:ext cx="576064" cy="2845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043766" y="1941052"/>
            <a:ext cx="576064" cy="2845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5096222" y="4329808"/>
            <a:ext cx="1152128" cy="5536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194177" y="17305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29266" y="256074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5312246" y="413755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21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취소된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BILLING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문건의 해당 납품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문서를 찾아   해당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T-CODE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에서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납품문서 번호를 입력 처리함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입력 후  해당 문건에 마우스를 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되고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Double Click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처리함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 및  단수 조정하고자 하는 것만 선택처리 함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158" y="1421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STEP4] </a:t>
            </a:r>
            <a:r>
              <a:rPr lang="ko-KR" altLang="en-US" dirty="0" smtClean="0">
                <a:sym typeface="Wingdings" panose="05000000000000000000" pitchFamily="2" charset="2"/>
              </a:rPr>
              <a:t>재 </a:t>
            </a:r>
            <a:r>
              <a:rPr lang="en-US" altLang="ko-KR" dirty="0" smtClean="0">
                <a:sym typeface="Wingdings" panose="05000000000000000000" pitchFamily="2" charset="2"/>
              </a:rPr>
              <a:t>Billing </a:t>
            </a:r>
            <a:r>
              <a:rPr lang="ko-KR" altLang="en-US" dirty="0" smtClean="0">
                <a:sym typeface="Wingdings" panose="05000000000000000000" pitchFamily="2" charset="2"/>
              </a:rPr>
              <a:t>처리   </a:t>
            </a:r>
            <a:r>
              <a:rPr lang="en-US" altLang="ko-KR" dirty="0" smtClean="0">
                <a:sym typeface="Wingdings" panose="05000000000000000000" pitchFamily="2" charset="2"/>
              </a:rPr>
              <a:t>  T-CODE : VF01</a:t>
            </a:r>
            <a:r>
              <a:rPr lang="ko-KR" altLang="en-US" dirty="0" smtClean="0">
                <a:sym typeface="Wingdings" panose="05000000000000000000" pitchFamily="2" charset="2"/>
              </a:rPr>
              <a:t>  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10014" t="8640" r="47903" b="37075"/>
          <a:stretch/>
        </p:blipFill>
        <p:spPr>
          <a:xfrm>
            <a:off x="777592" y="1941900"/>
            <a:ext cx="5248200" cy="3546822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 bwMode="auto">
          <a:xfrm>
            <a:off x="775742" y="2996952"/>
            <a:ext cx="1152128" cy="5536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9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앞 단</a:t>
            </a:r>
            <a:r>
              <a:rPr lang="en-US" altLang="ko-KR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화면에서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Double Click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하면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해당 화면이 나타남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부가세 조정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( Item Level )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대상의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품목을  다시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“Double Click “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함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54400" y="113612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 및  단수 조정하고자 하는 것만 선택처리 함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158" y="1421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STEP5 ] </a:t>
            </a:r>
            <a:r>
              <a:rPr lang="ko-KR" altLang="en-US" dirty="0" smtClean="0">
                <a:sym typeface="Wingdings" panose="05000000000000000000" pitchFamily="2" charset="2"/>
              </a:rPr>
              <a:t>재 </a:t>
            </a:r>
            <a:r>
              <a:rPr lang="en-US" altLang="ko-KR" dirty="0" smtClean="0">
                <a:sym typeface="Wingdings" panose="05000000000000000000" pitchFamily="2" charset="2"/>
              </a:rPr>
              <a:t>Billing </a:t>
            </a:r>
            <a:r>
              <a:rPr lang="ko-KR" altLang="en-US" dirty="0" smtClean="0">
                <a:sym typeface="Wingdings" panose="05000000000000000000" pitchFamily="2" charset="2"/>
              </a:rPr>
              <a:t>처리   </a:t>
            </a:r>
            <a:r>
              <a:rPr lang="en-US" altLang="ko-KR" dirty="0" smtClean="0">
                <a:sym typeface="Wingdings" panose="05000000000000000000" pitchFamily="2" charset="2"/>
              </a:rPr>
              <a:t>  T-CODE : VF01</a:t>
            </a:r>
            <a:r>
              <a:rPr lang="ko-KR" altLang="en-US" dirty="0" smtClean="0">
                <a:sym typeface="Wingdings" panose="05000000000000000000" pitchFamily="2" charset="2"/>
              </a:rPr>
              <a:t>  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9684" t="6870" r="32386" b="36668"/>
          <a:stretch/>
        </p:blipFill>
        <p:spPr>
          <a:xfrm>
            <a:off x="744113" y="1990083"/>
            <a:ext cx="5737634" cy="3145656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 bwMode="auto">
          <a:xfrm>
            <a:off x="775742" y="3140969"/>
            <a:ext cx="525658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1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055" r="47819" b="44830"/>
          <a:stretch/>
        </p:blipFill>
        <p:spPr>
          <a:xfrm>
            <a:off x="560828" y="2060848"/>
            <a:ext cx="5759530" cy="3312368"/>
          </a:xfrm>
          <a:prstGeom prst="rect">
            <a:avLst/>
          </a:prstGeom>
        </p:spPr>
      </p:pic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54400" y="113612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SAP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에서 과세 표준 금액은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금액에서 결정됨 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(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금액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*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수량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)  =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매출금액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※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따라서 금액에  단위당 단가를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입력해야 함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경우는 유료 회원권을 무상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공급했을 때  매출액을 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조건</a:t>
            </a: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값 만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“0”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처리하여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과세 표준금액이 틀려짐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경우는 금액은 최소금액</a:t>
            </a:r>
            <a:endParaRPr lang="en-US" altLang="ko-KR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“1”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넣고 맞추고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금액은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“0”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한 경우임</a:t>
            </a: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pic>
        <p:nvPicPr>
          <p:cNvPr id="11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금액을  최소화 한다 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“1”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입력함 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“0”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할 경우는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ERROR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발생을 함</a:t>
            </a:r>
            <a:endParaRPr lang="en-US" altLang="ko-KR" sz="1100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92873" y="4365103"/>
            <a:ext cx="2287126" cy="15147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792872" y="4625053"/>
            <a:ext cx="3871301" cy="14401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2158" y="1421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STEP5 ] T-CODE: VF01 </a:t>
            </a:r>
            <a:r>
              <a:rPr lang="ko-KR" altLang="en-US" dirty="0" smtClean="0">
                <a:sym typeface="Wingdings" panose="05000000000000000000" pitchFamily="2" charset="2"/>
              </a:rPr>
              <a:t>과세 표준 금액 조정을 위해 </a:t>
            </a:r>
            <a:r>
              <a:rPr lang="en-US" altLang="ko-KR" dirty="0" smtClean="0">
                <a:sym typeface="Wingdings" panose="05000000000000000000" pitchFamily="2" charset="2"/>
              </a:rPr>
              <a:t>ZPR5 </a:t>
            </a:r>
            <a:r>
              <a:rPr lang="ko-KR" altLang="en-US" dirty="0" smtClean="0">
                <a:sym typeface="Wingdings" panose="05000000000000000000" pitchFamily="2" charset="2"/>
              </a:rPr>
              <a:t>조정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96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ERROR6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과세 표준 차이 금액 발생시 조정 방법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해당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Billing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취소 되었던 주문문서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선택 後  </a:t>
            </a: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“Refresh” </a:t>
            </a:r>
            <a:r>
              <a:rPr lang="ko-KR" altLang="en-US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기능을 수행함</a:t>
            </a: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9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23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 및  단수 조정하고자 하는 것만 선택처리 함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2158" y="1421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STEP6]  Billing </a:t>
            </a:r>
            <a:r>
              <a:rPr lang="ko-KR" altLang="en-US" dirty="0" smtClean="0">
                <a:sym typeface="Wingdings" panose="05000000000000000000" pitchFamily="2" charset="2"/>
              </a:rPr>
              <a:t>문서 </a:t>
            </a:r>
            <a:r>
              <a:rPr lang="en-US" altLang="ko-KR" dirty="0" smtClean="0">
                <a:sym typeface="Wingdings" panose="05000000000000000000" pitchFamily="2" charset="2"/>
              </a:rPr>
              <a:t>Refresh </a:t>
            </a:r>
            <a:r>
              <a:rPr lang="ko-KR" altLang="en-US" dirty="0" smtClean="0">
                <a:sym typeface="Wingdings" panose="05000000000000000000" pitchFamily="2" charset="2"/>
              </a:rPr>
              <a:t>을 통한 </a:t>
            </a:r>
            <a:r>
              <a:rPr lang="en-US" altLang="ko-KR" dirty="0" smtClean="0">
                <a:sym typeface="Wingdings" panose="05000000000000000000" pitchFamily="2" charset="2"/>
              </a:rPr>
              <a:t>Billing </a:t>
            </a:r>
            <a:r>
              <a:rPr lang="ko-KR" altLang="en-US" dirty="0" smtClean="0">
                <a:sym typeface="Wingdings" panose="05000000000000000000" pitchFamily="2" charset="2"/>
              </a:rPr>
              <a:t>문서 </a:t>
            </a:r>
            <a:r>
              <a:rPr lang="en-US" altLang="ko-KR" dirty="0" smtClean="0">
                <a:sym typeface="Wingdings" panose="05000000000000000000" pitchFamily="2" charset="2"/>
              </a:rPr>
              <a:t>UP-DATE</a:t>
            </a:r>
            <a:r>
              <a:rPr lang="ko-KR" altLang="en-US" dirty="0" smtClean="0">
                <a:sym typeface="Wingdings" panose="05000000000000000000" pitchFamily="2" charset="2"/>
              </a:rPr>
              <a:t>  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rcRect l="7833" t="7347" r="11468" b="30612"/>
          <a:stretch/>
        </p:blipFill>
        <p:spPr>
          <a:xfrm>
            <a:off x="681682" y="2496788"/>
            <a:ext cx="5854700" cy="3020444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 bwMode="auto">
          <a:xfrm>
            <a:off x="1295796" y="2496563"/>
            <a:ext cx="864096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31726" y="1818441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T-CODE : ZSD2M0010  / ZSD2M0011 /  ZSD2M0090 </a:t>
            </a:r>
          </a:p>
          <a:p>
            <a:r>
              <a:rPr lang="en-US" altLang="ko-KR" b="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b="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內  </a:t>
            </a:r>
            <a:r>
              <a:rPr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맨 마지막 업무 단계 부분에서  </a:t>
            </a:r>
            <a:r>
              <a:rPr lang="en-US" altLang="ko-KR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Refresh </a:t>
            </a:r>
            <a:r>
              <a:rPr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기능이 있는 곳에서 처리 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재고 보충 오더 등에서  입고 </a:t>
            </a:r>
            <a:r>
              <a:rPr lang="ko-KR" altLang="en-US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싯점에</a:t>
            </a:r>
            <a:endParaRPr lang="en-US" altLang="ko-KR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“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생신일을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입력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” ERROR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메시지가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뜰 경우 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원인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]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입고 창고에  해당 배치가 없는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경우가  대부분임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지금의 경우는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IFC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전환시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“0000”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배치가 생성이 안되어 있음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☆ 대량으로  생성을 해야 할 경우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ZMMR8010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☆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건별로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할 때는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MSC1N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생산 입고 시   반드시   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제조 배치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이외에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F&amp;N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사업은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“0000”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도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생성을 해야 한다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Mall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과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POS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 유효기관을 관리 하지 않음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“0000”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배치의 생산 일자 및 유효기관은 향후 협의 필요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지금은   최초 생산일자 및 유효기간을 적용하고 있음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201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제조일자를 입력해야 됩니다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   (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매장보충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 이관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5742" y="126876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dirty="0" smtClean="0">
                <a:sym typeface="Wingdings" panose="05000000000000000000" pitchFamily="2" charset="2"/>
              </a:rPr>
              <a:t>조치 사항   </a:t>
            </a:r>
            <a:r>
              <a:rPr lang="en-US" altLang="ko-KR" dirty="0" smtClean="0">
                <a:sym typeface="Wingdings" panose="05000000000000000000" pitchFamily="2" charset="2"/>
              </a:rPr>
              <a:t>:  “0000”</a:t>
            </a:r>
            <a:r>
              <a:rPr lang="ko-KR" altLang="en-US" dirty="0" smtClean="0">
                <a:sym typeface="Wingdings" panose="05000000000000000000" pitchFamily="2" charset="2"/>
              </a:rPr>
              <a:t>에 대한  </a:t>
            </a:r>
            <a:r>
              <a:rPr lang="en-US" altLang="ko-KR" dirty="0" smtClean="0">
                <a:sym typeface="Wingdings" panose="05000000000000000000" pitchFamily="2" charset="2"/>
              </a:rPr>
              <a:t>BATCH Master </a:t>
            </a:r>
            <a:r>
              <a:rPr lang="ko-KR" altLang="en-US" dirty="0" smtClean="0">
                <a:sym typeface="Wingdings" panose="05000000000000000000" pitchFamily="2" charset="2"/>
              </a:rPr>
              <a:t>생성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T-CODE :   ZMMR8010  (</a:t>
            </a:r>
            <a:r>
              <a:rPr lang="ko-KR" altLang="en-US" dirty="0" smtClean="0">
                <a:sym typeface="Wingdings" panose="05000000000000000000" pitchFamily="2" charset="2"/>
              </a:rPr>
              <a:t>배치 마스터 조회 </a:t>
            </a:r>
            <a:r>
              <a:rPr lang="en-US" altLang="ko-KR" dirty="0" smtClean="0"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sym typeface="Wingdings" panose="05000000000000000000" pitchFamily="2" charset="2"/>
              </a:rPr>
              <a:t>생성 </a:t>
            </a:r>
            <a:r>
              <a:rPr lang="en-US" altLang="ko-KR" dirty="0" smtClean="0"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sym typeface="Wingdings" panose="05000000000000000000" pitchFamily="2" charset="2"/>
              </a:rPr>
              <a:t>변경 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45997" b="67295"/>
          <a:stretch/>
        </p:blipFill>
        <p:spPr>
          <a:xfrm>
            <a:off x="666149" y="3573016"/>
            <a:ext cx="5348662" cy="182209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-566" t="-67617" r="50967" b="67617"/>
          <a:stretch/>
        </p:blipFill>
        <p:spPr>
          <a:xfrm>
            <a:off x="642579" y="-1854660"/>
            <a:ext cx="4912519" cy="535354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 bwMode="auto">
          <a:xfrm>
            <a:off x="2964137" y="4196031"/>
            <a:ext cx="432048" cy="57606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91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CASE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POS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“-”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허용하고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현업들이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직매장 재고로 이전하지 않은 상태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OFF-LINE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 재고를 가져가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발생하는 문제점이다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이럴 경우  재고 수불 뿐만 아니라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월말 </a:t>
            </a:r>
            <a:r>
              <a:rPr lang="ko-KR" altLang="en-US" b="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싯점에는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매출의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GAP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 발생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할 수 있으니 주의 해야 함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8988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매장재고입고를  안 한 상태로  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Off-LINE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 재고 이관 후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POS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매출처리 한 경우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726" y="1268760"/>
            <a:ext cx="607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위탁재고 잔량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본사 재고를 차량으로 직매장 이관하고</a:t>
            </a:r>
            <a:r>
              <a:rPr lang="en-US" altLang="ko-KR" dirty="0" smtClean="0"/>
              <a:t>,  SAP</a:t>
            </a:r>
            <a:r>
              <a:rPr lang="ko-KR" altLang="en-US" dirty="0" smtClean="0"/>
              <a:t>상 매장재고로  전환 </a:t>
            </a:r>
            <a:endParaRPr lang="en-US" altLang="ko-KR" dirty="0" smtClean="0"/>
          </a:p>
          <a:p>
            <a:r>
              <a:rPr lang="ko-KR" altLang="en-US" dirty="0" smtClean="0"/>
              <a:t>하지 않은 상태에서 </a:t>
            </a:r>
            <a:r>
              <a:rPr lang="en-US" altLang="ko-KR" dirty="0" smtClean="0"/>
              <a:t>POS </a:t>
            </a:r>
            <a:r>
              <a:rPr lang="ko-KR" altLang="en-US" dirty="0" smtClean="0"/>
              <a:t>매출을 처리할 경우  </a:t>
            </a:r>
            <a:endParaRPr lang="en-US" altLang="ko-KR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ko-KR" dirty="0" smtClean="0">
                <a:sym typeface="Wingdings" panose="05000000000000000000" pitchFamily="2" charset="2"/>
              </a:rPr>
              <a:t>SAP </a:t>
            </a:r>
            <a:r>
              <a:rPr lang="ko-KR" altLang="en-US" dirty="0" smtClean="0">
                <a:sym typeface="Wingdings" panose="05000000000000000000" pitchFamily="2" charset="2"/>
              </a:rPr>
              <a:t>매장 재고 부족으로 출하 처리를 하지 못함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7874" t="6458" r="43415" b="48305"/>
          <a:stretch/>
        </p:blipFill>
        <p:spPr>
          <a:xfrm>
            <a:off x="778761" y="2636912"/>
            <a:ext cx="4824536" cy="2902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9758" y="2060848"/>
            <a:ext cx="345638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T-CODE :  ZSD2M0012  ( </a:t>
            </a:r>
            <a:r>
              <a:rPr lang="ko-KR" altLang="en-US" dirty="0" smtClean="0"/>
              <a:t>기존 </a:t>
            </a:r>
            <a:r>
              <a:rPr lang="en-US" altLang="ko-KR" dirty="0" smtClean="0"/>
              <a:t>T-CODE</a:t>
            </a:r>
            <a:r>
              <a:rPr lang="ko-KR" altLang="en-US" dirty="0" smtClean="0"/>
              <a:t>와 다름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1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일자 조정을 위한 해당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POS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매출 처리 내역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주문문서 생성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정상적으로 생성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SAP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출고일자 기능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조정 처리하고자 하는 날짜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(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반드시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 직영점에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입고된 일자를 기준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해당 날짜 이후 선택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출하문서 생성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6.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대금청구 문서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옆단의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주의 사항 반드시 필독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,..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꼭꼭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주의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]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한번 출고 일자를 선택하면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시스템은 그 날짜를 기억하고 다른 문건도 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SAP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조정일자로 적용함 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반드시 실행 후  프로그램을 나간 다음 다시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들어와야 한다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</a:t>
            </a:r>
          </a:p>
          <a:p>
            <a:pPr algn="just">
              <a:spcAft>
                <a:spcPts val="0"/>
              </a:spcAft>
              <a:defRPr/>
            </a:pP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….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기억해야 함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아니면 대형 사고 터짐 </a:t>
            </a:r>
            <a:endParaRPr lang="en-US" altLang="ko-KR" sz="11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매장재고입고를  안 한 상태로  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Off-LINE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 재고 이관 후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POS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매출처리 한 경우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726" y="1268760"/>
            <a:ext cx="607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위탁재고 잔량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본사 재고를 차량으로 직매장 이관하고</a:t>
            </a:r>
            <a:r>
              <a:rPr lang="en-US" altLang="ko-KR" dirty="0" smtClean="0"/>
              <a:t>,  SAP</a:t>
            </a:r>
            <a:r>
              <a:rPr lang="ko-KR" altLang="en-US" dirty="0" smtClean="0"/>
              <a:t>상 매장재고로  전환 </a:t>
            </a:r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7834" t="8640" r="35583" b="46122"/>
          <a:stretch/>
        </p:blipFill>
        <p:spPr>
          <a:xfrm>
            <a:off x="631726" y="2177992"/>
            <a:ext cx="5604296" cy="2922237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765578" y="4221088"/>
            <a:ext cx="259877" cy="24108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2503934" y="2276872"/>
            <a:ext cx="576064" cy="410295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3452366" y="3215569"/>
            <a:ext cx="203696" cy="285440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 bwMode="auto">
          <a:xfrm flipV="1">
            <a:off x="1025455" y="2564904"/>
            <a:ext cx="1478479" cy="172819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직선 화살표 연결선 11"/>
          <p:cNvCxnSpPr>
            <a:stCxn id="16" idx="5"/>
            <a:endCxn id="17" idx="1"/>
          </p:cNvCxnSpPr>
          <p:nvPr/>
        </p:nvCxnSpPr>
        <p:spPr bwMode="auto">
          <a:xfrm>
            <a:off x="2995635" y="2627081"/>
            <a:ext cx="486562" cy="63029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618113" y="417884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2656463" y="204581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601060" y="309650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1639838" y="2348880"/>
            <a:ext cx="421739" cy="410295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993812" y="2348880"/>
            <a:ext cx="576064" cy="410295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203029" y="212622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1854120" y="212622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39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스크룰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바를 이용하여 맨 끝 부분에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항목을 보면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실세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GI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날짜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”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이것이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매출 처리된 날짜 이다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반드시 해당 매출 월을 넘기지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않도록 주의해야 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그래야 월 단위 매출이 맞는다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옆단의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주의 사항 반드시 필독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,..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꼭꼭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주의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]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한번 출고 일자를 선택하면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시스템은 그 날짜를 기억하고 다른 문건도 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SAP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조정일자로 적용함 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반드시 실행 후  프로그램을 나간 다음 다시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들어와야 한다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</a:t>
            </a:r>
          </a:p>
          <a:p>
            <a:pPr algn="just">
              <a:spcAft>
                <a:spcPts val="0"/>
              </a:spcAft>
              <a:defRPr/>
            </a:pP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꼭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….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기억해야 함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아니면 대형 사고 터짐 </a:t>
            </a:r>
            <a:endParaRPr lang="en-US" altLang="ko-KR" sz="11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SAP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매장재고입고를  안 한 상태로  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Off-LINE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 재고 이관 후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POS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매출처리 한 경우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ZSD2M0012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726" y="1268760"/>
            <a:ext cx="607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작업을 처리 한 후에  실제 </a:t>
            </a:r>
            <a:r>
              <a:rPr lang="en-US" altLang="ko-KR" dirty="0" smtClean="0"/>
              <a:t>SAP</a:t>
            </a:r>
            <a:r>
              <a:rPr lang="ko-KR" altLang="en-US" dirty="0" smtClean="0"/>
              <a:t>에서 매출 처리 된 날짜를 확인 할 수 있다 </a:t>
            </a:r>
            <a:endParaRPr lang="en-US" altLang="ko-KR" dirty="0" smtClean="0"/>
          </a:p>
        </p:txBody>
      </p:sp>
      <p:grpSp>
        <p:nvGrpSpPr>
          <p:cNvPr id="13" name="그룹 12"/>
          <p:cNvGrpSpPr/>
          <p:nvPr/>
        </p:nvGrpSpPr>
        <p:grpSpPr>
          <a:xfrm>
            <a:off x="487710" y="1873166"/>
            <a:ext cx="6048672" cy="3644065"/>
            <a:chOff x="-88354" y="1939528"/>
            <a:chExt cx="8640960" cy="311166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rcRect l="8559" r="5089" b="60340"/>
            <a:stretch/>
          </p:blipFill>
          <p:spPr>
            <a:xfrm>
              <a:off x="0" y="1939528"/>
              <a:ext cx="8552606" cy="2209552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rcRect l="7668" t="82312" r="5089"/>
            <a:stretch/>
          </p:blipFill>
          <p:spPr>
            <a:xfrm>
              <a:off x="-88354" y="4065778"/>
              <a:ext cx="8640960" cy="985416"/>
            </a:xfrm>
            <a:prstGeom prst="rect">
              <a:avLst/>
            </a:prstGeom>
          </p:spPr>
        </p:pic>
      </p:grpSp>
      <p:sp>
        <p:nvSpPr>
          <p:cNvPr id="30" name="타원 29"/>
          <p:cNvSpPr/>
          <p:nvPr/>
        </p:nvSpPr>
        <p:spPr bwMode="auto">
          <a:xfrm>
            <a:off x="5672286" y="3861048"/>
            <a:ext cx="576064" cy="986359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10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상세 화면은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뒷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PAGE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참고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1]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오창재고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반품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  </a:t>
            </a:r>
            <a:r>
              <a:rPr lang="ko-KR" altLang="en-US" sz="1100" b="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정상 창고 이관 前  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품질성적 관리 대상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인 제조제품은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Batch No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사전에 부여해야 한다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endParaRPr lang="en-US" altLang="ko-KR" sz="11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4053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ERROR3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오창반환재고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생성이후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BATCH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전환으로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배치와 입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출고 배치가 틀림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1726" y="1268760"/>
            <a:ext cx="60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CASE : STO </a:t>
            </a:r>
            <a:r>
              <a:rPr lang="ko-KR" altLang="en-US" dirty="0" smtClean="0"/>
              <a:t>생성 이후 </a:t>
            </a:r>
            <a:r>
              <a:rPr lang="en-US" altLang="ko-KR" dirty="0" smtClean="0"/>
              <a:t>BATCH TO BATCH   </a:t>
            </a:r>
            <a:r>
              <a:rPr lang="ko-KR" altLang="en-US" dirty="0" smtClean="0"/>
              <a:t>를 실행하여 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출고 및 입고 점에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가 발생을 함</a:t>
            </a:r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 bwMode="auto">
          <a:xfrm>
            <a:off x="758825" y="3645024"/>
            <a:ext cx="1961133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</a:rPr>
              <a:t>ERROR </a:t>
            </a:r>
            <a:r>
              <a:rPr lang="ko-KR" altLang="en-US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Arial" pitchFamily="34" charset="0"/>
              </a:rPr>
              <a:t>수정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돋움" pitchFamily="50" charset="-127"/>
              </a:rPr>
              <a:t> 절차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742" y="401783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STEP1]    </a:t>
            </a:r>
            <a:r>
              <a:rPr lang="ko-KR" altLang="en-US" dirty="0" smtClean="0"/>
              <a:t>입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출고  문서 삭제    </a:t>
            </a:r>
            <a:r>
              <a:rPr lang="en-US" altLang="ko-KR" dirty="0" smtClean="0"/>
              <a:t>( T-CODE : ZSD2M0030 / </a:t>
            </a:r>
            <a:r>
              <a:rPr lang="ko-KR" altLang="en-US" dirty="0" smtClean="0"/>
              <a:t>입출고 현황 수신 </a:t>
            </a:r>
            <a:r>
              <a:rPr lang="en-US" altLang="ko-KR" dirty="0" smtClean="0"/>
              <a:t>( CJ</a:t>
            </a:r>
            <a:r>
              <a:rPr lang="en-US" altLang="ko-KR" dirty="0" smtClean="0">
                <a:sym typeface="Wingdings" panose="05000000000000000000" pitchFamily="2" charset="2"/>
              </a:rPr>
              <a:t>SAP ) </a:t>
            </a:r>
            <a:r>
              <a:rPr lang="ko-KR" altLang="en-US" dirty="0" smtClean="0">
                <a:sym typeface="Wingdings" panose="05000000000000000000" pitchFamily="2" charset="2"/>
              </a:rPr>
              <a:t>화면에서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5742" y="498355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STEP2]     PO </a:t>
            </a:r>
            <a:r>
              <a:rPr lang="ko-KR" altLang="en-US" dirty="0" smtClean="0"/>
              <a:t>문서에서 </a:t>
            </a:r>
            <a:r>
              <a:rPr lang="en-US" altLang="ko-KR" dirty="0" smtClean="0"/>
              <a:t>BATCH NO </a:t>
            </a:r>
            <a:r>
              <a:rPr lang="ko-KR" altLang="en-US" dirty="0" smtClean="0"/>
              <a:t>변경    </a:t>
            </a:r>
            <a:r>
              <a:rPr lang="en-US" altLang="ko-KR" dirty="0" smtClean="0"/>
              <a:t>( T-CODE : ZSD2M0030 / </a:t>
            </a:r>
            <a:r>
              <a:rPr lang="ko-KR" altLang="en-US" dirty="0" smtClean="0"/>
              <a:t>입출고 현황 수신 </a:t>
            </a:r>
            <a:r>
              <a:rPr lang="en-US" altLang="ko-KR" dirty="0" smtClean="0"/>
              <a:t>( CJ</a:t>
            </a:r>
            <a:r>
              <a:rPr lang="en-US" altLang="ko-KR" dirty="0" smtClean="0">
                <a:sym typeface="Wingdings" panose="05000000000000000000" pitchFamily="2" charset="2"/>
              </a:rPr>
              <a:t>SAP ) </a:t>
            </a:r>
            <a:r>
              <a:rPr lang="ko-KR" altLang="en-US" dirty="0" smtClean="0">
                <a:sym typeface="Wingdings" panose="05000000000000000000" pitchFamily="2" charset="2"/>
              </a:rPr>
              <a:t>화면에서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 bwMode="auto">
          <a:xfrm>
            <a:off x="559718" y="2276872"/>
            <a:ext cx="1211153" cy="3866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Arial" pitchFamily="34" charset="0"/>
              </a:rPr>
              <a:t>BATCH TO</a:t>
            </a:r>
          </a:p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Arial" pitchFamily="34" charset="0"/>
              </a:rPr>
              <a:t> BATCH </a:t>
            </a:r>
            <a:r>
              <a:rPr lang="ko-KR" altLang="en-US" sz="1000" dirty="0" smtClean="0">
                <a:latin typeface="Arial" pitchFamily="34" charset="0"/>
              </a:rPr>
              <a:t>전환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2084214" y="2276872"/>
            <a:ext cx="1211153" cy="3866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err="1" smtClean="0">
                <a:latin typeface="Arial" pitchFamily="34" charset="0"/>
              </a:rPr>
              <a:t>백암이관</a:t>
            </a:r>
            <a:endParaRPr lang="en-US" altLang="ko-KR" sz="1000" dirty="0" smtClean="0">
              <a:latin typeface="Arial" pitchFamily="34" charset="0"/>
            </a:endParaRPr>
          </a:p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dirty="0" smtClean="0">
                <a:latin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</a:rPr>
              <a:t>STO </a:t>
            </a:r>
            <a:r>
              <a:rPr lang="ko-KR" altLang="en-US" sz="1000" dirty="0" smtClean="0">
                <a:latin typeface="Arial" pitchFamily="34" charset="0"/>
              </a:rPr>
              <a:t>생성</a:t>
            </a:r>
            <a:endParaRPr lang="en-US" altLang="ko-KR" sz="1000" dirty="0" smtClean="0">
              <a:latin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3816995" y="2276872"/>
            <a:ext cx="1211153" cy="3866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Arial" pitchFamily="34" charset="0"/>
              </a:rPr>
              <a:t>STO </a:t>
            </a:r>
            <a:r>
              <a:rPr lang="ko-KR" altLang="en-US" sz="1000" dirty="0" smtClean="0">
                <a:latin typeface="Arial" pitchFamily="34" charset="0"/>
              </a:rPr>
              <a:t>출고</a:t>
            </a:r>
            <a:endParaRPr lang="en-US" altLang="ko-KR" sz="1000" dirty="0" smtClean="0">
              <a:latin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5342146" y="2276872"/>
            <a:ext cx="1211153" cy="3866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smtClean="0">
                <a:latin typeface="Arial" pitchFamily="34" charset="0"/>
              </a:rPr>
              <a:t>STO </a:t>
            </a:r>
            <a:r>
              <a:rPr lang="ko-KR" altLang="en-US" sz="1000" dirty="0" smtClean="0">
                <a:latin typeface="Arial" pitchFamily="34" charset="0"/>
              </a:rPr>
              <a:t>입고</a:t>
            </a:r>
            <a:endParaRPr lang="en-US" altLang="ko-KR" sz="1000" dirty="0" smtClean="0">
              <a:latin typeface="Arial" pitchFamily="34" charset="0"/>
            </a:endParaRPr>
          </a:p>
        </p:txBody>
      </p:sp>
      <p:sp>
        <p:nvSpPr>
          <p:cNvPr id="17" name="오른쪽 화살표 16"/>
          <p:cNvSpPr/>
          <p:nvPr/>
        </p:nvSpPr>
        <p:spPr bwMode="auto">
          <a:xfrm>
            <a:off x="1855862" y="2420888"/>
            <a:ext cx="144016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 bwMode="auto">
          <a:xfrm>
            <a:off x="3453570" y="2420888"/>
            <a:ext cx="144016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1" name="오른쪽 화살표 30"/>
          <p:cNvSpPr/>
          <p:nvPr/>
        </p:nvSpPr>
        <p:spPr bwMode="auto">
          <a:xfrm>
            <a:off x="5158310" y="2420888"/>
            <a:ext cx="144016" cy="720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341313" y="2060848"/>
            <a:ext cx="1514549" cy="79208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6" name="왼쪽 중괄호 35"/>
          <p:cNvSpPr/>
          <p:nvPr/>
        </p:nvSpPr>
        <p:spPr bwMode="auto">
          <a:xfrm rot="16200000">
            <a:off x="4249885" y="1862583"/>
            <a:ext cx="179849" cy="2088887"/>
          </a:xfrm>
          <a:prstGeom prst="leftBr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cxnSp>
        <p:nvCxnSpPr>
          <p:cNvPr id="39" name="꺾인 연결선 38"/>
          <p:cNvCxnSpPr>
            <a:stCxn id="20" idx="4"/>
          </p:cNvCxnSpPr>
          <p:nvPr/>
        </p:nvCxnSpPr>
        <p:spPr bwMode="auto">
          <a:xfrm rot="16200000" flipH="1">
            <a:off x="2557345" y="1394179"/>
            <a:ext cx="144016" cy="3061530"/>
          </a:xfrm>
          <a:prstGeom prst="bentConnector2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495822" y="3007985"/>
            <a:ext cx="520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Batch to Batch </a:t>
            </a:r>
            <a:r>
              <a:rPr lang="ko-KR" altLang="en-US" dirty="0" smtClean="0">
                <a:solidFill>
                  <a:srgbClr val="FF0000"/>
                </a:solidFill>
              </a:rPr>
              <a:t>가   </a:t>
            </a:r>
            <a:r>
              <a:rPr lang="en-US" altLang="ko-KR" dirty="0" smtClean="0">
                <a:solidFill>
                  <a:srgbClr val="FF0000"/>
                </a:solidFill>
              </a:rPr>
              <a:t>STO </a:t>
            </a:r>
            <a:r>
              <a:rPr lang="ko-KR" altLang="en-US" dirty="0" smtClean="0">
                <a:solidFill>
                  <a:srgbClr val="FF0000"/>
                </a:solidFill>
              </a:rPr>
              <a:t>생성 이후에 이루어 짐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758825" y="1832885"/>
            <a:ext cx="1961133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smtClean="0">
                <a:solidFill>
                  <a:schemeClr val="bg1"/>
                </a:solidFill>
                <a:latin typeface="Arial" pitchFamily="34" charset="0"/>
              </a:rPr>
              <a:t>정상 업무 처리 절차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57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ERROR3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오창반환재고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생성이후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BATCH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전환으로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배치와 입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출고 배치가 틀림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-2346" t="6055" r="63978" b="46937"/>
          <a:stretch/>
        </p:blipFill>
        <p:spPr>
          <a:xfrm>
            <a:off x="296863" y="1242690"/>
            <a:ext cx="3800079" cy="16688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347" r="13649" b="43538"/>
          <a:stretch/>
        </p:blipFill>
        <p:spPr>
          <a:xfrm>
            <a:off x="550069" y="3789040"/>
            <a:ext cx="8552607" cy="2736304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 bwMode="auto">
          <a:xfrm>
            <a:off x="2575942" y="2651893"/>
            <a:ext cx="360040" cy="27305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3007990" y="1484784"/>
            <a:ext cx="427633" cy="259565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35" name="타원 34"/>
          <p:cNvSpPr/>
          <p:nvPr/>
        </p:nvSpPr>
        <p:spPr bwMode="auto">
          <a:xfrm>
            <a:off x="2016882" y="3872838"/>
            <a:ext cx="360040" cy="27305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1656842" y="3872838"/>
            <a:ext cx="360040" cy="27305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126" y="148478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화면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STO </a:t>
            </a:r>
            <a:r>
              <a:rPr lang="ko-KR" altLang="en-US" dirty="0" smtClean="0"/>
              <a:t>진행 관리  </a:t>
            </a:r>
            <a:r>
              <a:rPr lang="en-US" altLang="ko-KR" dirty="0" smtClean="0"/>
              <a:t>/</a:t>
            </a:r>
          </a:p>
          <a:p>
            <a:endParaRPr lang="en-US" altLang="ko-KR" dirty="0"/>
          </a:p>
          <a:p>
            <a:r>
              <a:rPr lang="ko-KR" altLang="en-US" dirty="0" smtClean="0"/>
              <a:t>입출고 현황 수신 </a:t>
            </a:r>
            <a:r>
              <a:rPr lang="en-US" altLang="ko-KR" dirty="0" smtClean="0"/>
              <a:t>( CJ </a:t>
            </a:r>
            <a:r>
              <a:rPr lang="en-US" altLang="ko-KR" dirty="0" smtClean="0">
                <a:sym typeface="Wingdings" panose="05000000000000000000" pitchFamily="2" charset="2"/>
              </a:rPr>
              <a:t>SAP)</a:t>
            </a:r>
            <a:endParaRPr lang="ko-KR" altLang="en-US" dirty="0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618113" y="576970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2243105" y="410038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1756462" y="410038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8" name="직선 화살표 연결선 47"/>
          <p:cNvCxnSpPr/>
          <p:nvPr/>
        </p:nvCxnSpPr>
        <p:spPr bwMode="auto">
          <a:xfrm flipV="1">
            <a:off x="843786" y="4316226"/>
            <a:ext cx="1478479" cy="172819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직선 화살표 연결선 13"/>
          <p:cNvCxnSpPr/>
          <p:nvPr/>
        </p:nvCxnSpPr>
        <p:spPr bwMode="auto">
          <a:xfrm flipH="1">
            <a:off x="1914091" y="4227767"/>
            <a:ext cx="28281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52406" y="1340768"/>
            <a:ext cx="2880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STEP1 ]  </a:t>
            </a:r>
            <a:r>
              <a:rPr lang="ko-KR" altLang="en-US" dirty="0" smtClean="0"/>
              <a:t>오류 난 입출고 문서 선택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STEP2]  </a:t>
            </a:r>
            <a:r>
              <a:rPr lang="ko-KR" altLang="en-US" dirty="0" smtClean="0"/>
              <a:t>출</a:t>
            </a:r>
            <a:r>
              <a:rPr lang="en-US" altLang="ko-KR" dirty="0" smtClean="0"/>
              <a:t>(</a:t>
            </a:r>
            <a:r>
              <a:rPr lang="ko-KR" altLang="en-US" dirty="0" smtClean="0"/>
              <a:t>입고</a:t>
            </a:r>
            <a:r>
              <a:rPr lang="en-US" altLang="ko-KR" dirty="0" smtClean="0"/>
              <a:t>) </a:t>
            </a:r>
            <a:r>
              <a:rPr lang="ko-KR" altLang="en-US" dirty="0" smtClean="0"/>
              <a:t>문서 삭제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STPE3]  Refresh</a:t>
            </a:r>
            <a:r>
              <a:rPr lang="ko-KR" altLang="en-US" dirty="0" smtClean="0"/>
              <a:t>  실행을 통해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</a:t>
            </a:r>
            <a:r>
              <a:rPr lang="ko-KR" altLang="en-US" dirty="0" smtClean="0"/>
              <a:t>출고 입고 문서 삭제 최종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/>
              <a:t> 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입출고 문서가 안보이면 삭제 것임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831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99590" y="1125539"/>
            <a:ext cx="6361112" cy="546783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ERROR3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오창반환재고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생성이후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BATCH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전환으로 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배치와 입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출고 배치가 틀림 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t="7347" r="13649" b="43538"/>
          <a:stretch/>
        </p:blipFill>
        <p:spPr>
          <a:xfrm>
            <a:off x="363585" y="1556792"/>
            <a:ext cx="8552607" cy="273630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 bwMode="auto">
          <a:xfrm>
            <a:off x="415702" y="3751442"/>
            <a:ext cx="2952328" cy="216024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2503934" y="3682085"/>
            <a:ext cx="648072" cy="394987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718" y="472514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STEP4]     </a:t>
            </a:r>
            <a:r>
              <a:rPr lang="ko-KR" altLang="en-US" dirty="0" smtClean="0"/>
              <a:t>해당 출</a:t>
            </a:r>
            <a:r>
              <a:rPr lang="en-US" altLang="ko-KR" dirty="0" smtClean="0"/>
              <a:t>(</a:t>
            </a:r>
            <a:r>
              <a:rPr lang="ko-KR" altLang="en-US" dirty="0" smtClean="0"/>
              <a:t>입</a:t>
            </a:r>
            <a:r>
              <a:rPr lang="en-US" altLang="ko-KR" dirty="0" smtClean="0"/>
              <a:t>)</a:t>
            </a:r>
            <a:r>
              <a:rPr lang="ko-KR" altLang="en-US" dirty="0" smtClean="0"/>
              <a:t>고 문서 삭제 처리 후 에   해당 구매 오더 문서 번호를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ko-KR" altLang="en-US" dirty="0" smtClean="0"/>
              <a:t>선택하여</a:t>
            </a:r>
            <a:r>
              <a:rPr lang="en-US" altLang="ko-KR" dirty="0" smtClean="0"/>
              <a:t> Double Click </a:t>
            </a:r>
            <a:r>
              <a:rPr lang="ko-KR" altLang="en-US" dirty="0" smtClean="0"/>
              <a:t>함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 bwMode="auto">
          <a:xfrm>
            <a:off x="2503934" y="5661248"/>
            <a:ext cx="1728192" cy="932121"/>
          </a:xfrm>
          <a:prstGeom prst="rightArrow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뒷장 참고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922369" y="35307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21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34292</TotalTime>
  <Words>2450</Words>
  <Application>Microsoft Office PowerPoint</Application>
  <PresentationFormat>사용자 지정</PresentationFormat>
  <Paragraphs>546</Paragraphs>
  <Slides>30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SEODOSEOK</cp:lastModifiedBy>
  <cp:revision>2521</cp:revision>
  <cp:lastPrinted>2001-03-14T06:43:19Z</cp:lastPrinted>
  <dcterms:created xsi:type="dcterms:W3CDTF">2000-09-28T11:17:09Z</dcterms:created>
  <dcterms:modified xsi:type="dcterms:W3CDTF">2018-05-16T05:56:53Z</dcterms:modified>
</cp:coreProperties>
</file>