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72" r:id="rId2"/>
    <p:sldId id="567" r:id="rId3"/>
    <p:sldId id="587" r:id="rId4"/>
    <p:sldId id="589" r:id="rId5"/>
    <p:sldId id="588" r:id="rId6"/>
    <p:sldId id="590" r:id="rId7"/>
    <p:sldId id="591" r:id="rId8"/>
    <p:sldId id="566" r:id="rId9"/>
  </p:sldIdLst>
  <p:sldSz cx="9904413" cy="6858000"/>
  <p:notesSz cx="6662738" cy="98329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158">
          <p15:clr>
            <a:srgbClr val="A4A3A4"/>
          </p15:clr>
        </p15:guide>
        <p15:guide id="4" orient="horz" pos="3294">
          <p15:clr>
            <a:srgbClr val="A4A3A4"/>
          </p15:clr>
        </p15:guide>
        <p15:guide id="5" pos="398">
          <p15:clr>
            <a:srgbClr val="A4A3A4"/>
          </p15:clr>
        </p15:guide>
        <p15:guide id="6" pos="5569">
          <p15:clr>
            <a:srgbClr val="A4A3A4"/>
          </p15:clr>
        </p15:guide>
        <p15:guide id="7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793"/>
    <a:srgbClr val="93E3FF"/>
    <a:srgbClr val="E57725"/>
    <a:srgbClr val="CCCCFF"/>
    <a:srgbClr val="DDDDDD"/>
    <a:srgbClr val="C0C0C0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9652" autoAdjust="0"/>
  </p:normalViewPr>
  <p:slideViewPr>
    <p:cSldViewPr>
      <p:cViewPr varScale="1">
        <p:scale>
          <a:sx n="89" d="100"/>
          <a:sy n="89" d="100"/>
        </p:scale>
        <p:origin x="462" y="90"/>
      </p:cViewPr>
      <p:guideLst>
        <p:guide orient="horz" pos="4065"/>
        <p:guide orient="horz" pos="2160"/>
        <p:guide orient="horz" pos="3158"/>
        <p:guide orient="horz" pos="3294"/>
        <p:guide pos="398"/>
        <p:guide pos="5569"/>
        <p:guide pos="3120"/>
      </p:guideLst>
    </p:cSldViewPr>
  </p:slideViewPr>
  <p:outlineViewPr>
    <p:cViewPr>
      <p:scale>
        <a:sx n="33" d="100"/>
        <a:sy n="33" d="100"/>
      </p:scale>
      <p:origin x="210" y="17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125140D-058F-4DAF-9564-FAF9FFABD8E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80464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FFB1769C-2F4C-4C37-9CD1-A32752D2A82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9064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9925" y="736600"/>
            <a:ext cx="5322888" cy="3687763"/>
          </a:xfrm>
          <a:ln/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3E76A-C7E5-494F-A034-D4AA102AE2E6}" type="slidenum">
              <a:rPr lang="en-US" altLang="ko-KR" smtClean="0"/>
              <a:pPr/>
              <a:t>7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75419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91" y="765194"/>
            <a:ext cx="9125473" cy="1552733"/>
          </a:xfrm>
        </p:spPr>
        <p:txBody>
          <a:bodyPr/>
          <a:lstStyle>
            <a:lvl1pPr marL="0" indent="0">
              <a:buNone/>
              <a:defRPr sz="1300">
                <a:latin typeface="맑은 고딕" pitchFamily="50" charset="-127"/>
              </a:defRPr>
            </a:lvl1pPr>
            <a:lvl2pPr>
              <a:buNone/>
              <a:defRPr sz="1300"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 sz="1300"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 sz="1300"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 sz="1300"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226347" y="857232"/>
            <a:ext cx="369332" cy="928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697415" y="6626230"/>
            <a:ext cx="511679" cy="23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- P</a:t>
            </a:r>
            <a:fld id="{05FDF7DF-D36E-46CC-9165-8D1E595FCB6E}" type="slidenum">
              <a:rPr lang="en-US" altLang="ko-KR" sz="700" b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pPr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357166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71414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</p:sldLayoutIdLst>
  <p:transition>
    <p:split orient="vert"/>
  </p:transition>
  <p:txStyles>
    <p:titleStyle>
      <a:lvl1pPr algn="r" rtl="0" eaLnBrk="0" fontAlgn="base" latinLnBrk="1" hangingPunct="0">
        <a:spcBef>
          <a:spcPct val="0"/>
        </a:spcBef>
        <a:spcAft>
          <a:spcPct val="0"/>
        </a:spcAft>
        <a:defRPr kumimoji="1" sz="1000" b="1" baseline="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6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464182"/>
              </p:ext>
            </p:extLst>
          </p:nvPr>
        </p:nvGraphicFramePr>
        <p:xfrm>
          <a:off x="1209675" y="3213100"/>
          <a:ext cx="7486650" cy="2019298"/>
        </p:xfrm>
        <a:graphic>
          <a:graphicData uri="http://schemas.openxmlformats.org/drawingml/2006/table">
            <a:tbl>
              <a:tblPr/>
              <a:tblGrid>
                <a:gridCol w="903888"/>
                <a:gridCol w="1122492"/>
                <a:gridCol w="4502778"/>
                <a:gridCol w="957492"/>
              </a:tblGrid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변경 내용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2018.1.16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모서리가 둥근 직사각형 16"/>
          <p:cNvSpPr/>
          <p:nvPr/>
        </p:nvSpPr>
        <p:spPr bwMode="auto">
          <a:xfrm>
            <a:off x="1221645" y="292494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문서 개정 이력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5544280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 1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입금 지급 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 1.5.1 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수금취소 및 환불</a:t>
                      </a:r>
                      <a:endParaRPr kumimoji="1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FI 1.5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수금취소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이정택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20180116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 </a:t>
                      </a: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1.5.1 </a:t>
                      </a: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- 1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반품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배송비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현금입금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9729"/>
              </p:ext>
            </p:extLst>
          </p:nvPr>
        </p:nvGraphicFramePr>
        <p:xfrm>
          <a:off x="5056188" y="4622801"/>
          <a:ext cx="4576762" cy="2089912"/>
        </p:xfrm>
        <a:graphic>
          <a:graphicData uri="http://schemas.openxmlformats.org/drawingml/2006/table">
            <a:tbl>
              <a:tblPr/>
              <a:tblGrid>
                <a:gridCol w="472082"/>
                <a:gridCol w="1138448"/>
                <a:gridCol w="2966232"/>
              </a:tblGrid>
              <a:tr h="470769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코드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명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1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</a:tr>
              <a:tr h="296961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1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ZSD2M0080 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[SD2] 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반품배송비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현금입금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정산 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" name="모서리가 둥근 직사각형 32"/>
          <p:cNvSpPr/>
          <p:nvPr/>
        </p:nvSpPr>
        <p:spPr bwMode="auto">
          <a:xfrm>
            <a:off x="343694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프로세스 설명</a:t>
            </a: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5063970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선행 단계</a:t>
            </a: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5063970" y="3140968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후행 단계</a:t>
            </a: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5063970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트랜잭션</a:t>
            </a:r>
          </a:p>
        </p:txBody>
      </p:sp>
      <p:sp>
        <p:nvSpPr>
          <p:cNvPr id="37" name="모서리가 접힌 도형 36"/>
          <p:cNvSpPr/>
          <p:nvPr/>
        </p:nvSpPr>
        <p:spPr bwMode="auto">
          <a:xfrm>
            <a:off x="344488" y="2120900"/>
            <a:ext cx="4608512" cy="20288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MALL</a:t>
            </a:r>
            <a:r>
              <a:rPr lang="ko-KR" altLang="en-US" b="0" smtClean="0">
                <a:latin typeface="맑은 고딕" pitchFamily="50" charset="-127"/>
                <a:ea typeface="맑은 고딕" pitchFamily="50" charset="-127"/>
              </a:rPr>
              <a:t>에서 반품 시 배송비를 현금입금하였을 경우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 smtClean="0">
                <a:latin typeface="맑은 고딕" pitchFamily="50" charset="-127"/>
                <a:ea typeface="맑은 고딕" pitchFamily="50" charset="-127"/>
              </a:rPr>
              <a:t>현금입금에 대한 정산 처리 프로세스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모서리가 접힌 도형 37"/>
          <p:cNvSpPr/>
          <p:nvPr/>
        </p:nvSpPr>
        <p:spPr bwMode="auto">
          <a:xfrm>
            <a:off x="5064125" y="2120900"/>
            <a:ext cx="4568825" cy="831850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계좌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입금이 </a:t>
            </a:r>
            <a:r>
              <a:rPr lang="ko-KR" altLang="en-US" b="0" dirty="0" err="1" smtClean="0">
                <a:latin typeface="맑은 고딕" pitchFamily="50" charset="-127"/>
                <a:ea typeface="맑은 고딕" pitchFamily="50" charset="-127"/>
              </a:rPr>
              <a:t>펌뱅킹을</a:t>
            </a:r>
            <a:r>
              <a:rPr lang="ko-KR" altLang="en-US" b="0" smtClean="0">
                <a:latin typeface="맑은 고딕" pitchFamily="50" charset="-127"/>
                <a:ea typeface="맑은 고딕" pitchFamily="50" charset="-127"/>
              </a:rPr>
              <a:t> 통해 입금내역을 예수금으로 기표함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모서리가 접힌 도형 38"/>
          <p:cNvSpPr/>
          <p:nvPr/>
        </p:nvSpPr>
        <p:spPr bwMode="auto">
          <a:xfrm>
            <a:off x="5064125" y="3416300"/>
            <a:ext cx="4568825" cy="733425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 bwMode="auto">
          <a:xfrm>
            <a:off x="343694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이것만은 꼭 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!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Oval 14"/>
          <p:cNvSpPr>
            <a:spLocks noChangeArrowheads="1"/>
          </p:cNvSpPr>
          <p:nvPr/>
        </p:nvSpPr>
        <p:spPr bwMode="auto">
          <a:xfrm>
            <a:off x="1539320" y="4317930"/>
            <a:ext cx="303290" cy="22266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+1</a:t>
            </a:r>
          </a:p>
        </p:txBody>
      </p:sp>
      <p:sp>
        <p:nvSpPr>
          <p:cNvPr id="42" name="모서리가 접힌 도형 41"/>
          <p:cNvSpPr/>
          <p:nvPr/>
        </p:nvSpPr>
        <p:spPr bwMode="auto">
          <a:xfrm>
            <a:off x="344488" y="4611688"/>
            <a:ext cx="4608512" cy="19907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0" smtClean="0">
                <a:latin typeface="맑은 고딕" pitchFamily="50" charset="-127"/>
                <a:ea typeface="맑은 고딕" pitchFamily="50" charset="-127"/>
              </a:rPr>
              <a:t>월결산 전 예수금내역이 남지 않도록 모두 정산한다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5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5560787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 1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입금 지급 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 1.5.1 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수금취소 및 환불</a:t>
                      </a:r>
                      <a:endParaRPr kumimoji="1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FI 1.5 </a:t>
                      </a: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수금취소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이정택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20180116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 1.5.1 - 1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반품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배송비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현금입금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[</a:t>
            </a:r>
            <a:r>
              <a:rPr lang="ko-KR" altLang="en-US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미처리 건 정산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]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회사코드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1000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입력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예수금계정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0021620295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</a:rPr>
              <a:t>예수금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-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</a:rPr>
              <a:t>신한 보통 수금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F&amp;H 42048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3.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입금일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반품배송비가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입금된 일자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4.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전표번호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예수금전표 번호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5.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정산구분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-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미처리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반송배송비 정산하지 않은 리스트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-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처리완료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처리가 완료된 내역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874805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[SD2] 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반품배송비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현금입금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정산 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ZSD2M0080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541" y="1463918"/>
            <a:ext cx="6187207" cy="2973194"/>
          </a:xfrm>
          <a:prstGeom prst="rect">
            <a:avLst/>
          </a:prstGeom>
        </p:spPr>
      </p:pic>
      <p:sp>
        <p:nvSpPr>
          <p:cNvPr id="24" name="Oval 14"/>
          <p:cNvSpPr>
            <a:spLocks noChangeArrowheads="1"/>
          </p:cNvSpPr>
          <p:nvPr/>
        </p:nvSpPr>
        <p:spPr bwMode="auto">
          <a:xfrm>
            <a:off x="431802" y="237690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586509" y="2986775"/>
            <a:ext cx="5157785" cy="172966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586509" y="3181804"/>
            <a:ext cx="5157785" cy="172966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586509" y="3399206"/>
            <a:ext cx="5157785" cy="171253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Oval 14"/>
          <p:cNvSpPr>
            <a:spLocks noChangeArrowheads="1"/>
          </p:cNvSpPr>
          <p:nvPr/>
        </p:nvSpPr>
        <p:spPr bwMode="auto">
          <a:xfrm>
            <a:off x="431802" y="2986774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30" name="Oval 14"/>
          <p:cNvSpPr>
            <a:spLocks noChangeArrowheads="1"/>
          </p:cNvSpPr>
          <p:nvPr/>
        </p:nvSpPr>
        <p:spPr bwMode="auto">
          <a:xfrm>
            <a:off x="431802" y="3191724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31" name="Oval 14"/>
          <p:cNvSpPr>
            <a:spLocks noChangeArrowheads="1"/>
          </p:cNvSpPr>
          <p:nvPr/>
        </p:nvSpPr>
        <p:spPr bwMode="auto">
          <a:xfrm>
            <a:off x="431802" y="3396591"/>
            <a:ext cx="157629" cy="184411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</a:p>
        </p:txBody>
      </p:sp>
      <p:sp>
        <p:nvSpPr>
          <p:cNvPr id="32" name="Oval 14"/>
          <p:cNvSpPr>
            <a:spLocks noChangeArrowheads="1"/>
          </p:cNvSpPr>
          <p:nvPr/>
        </p:nvSpPr>
        <p:spPr bwMode="auto">
          <a:xfrm>
            <a:off x="397870" y="183406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566189" y="1855582"/>
            <a:ext cx="146143" cy="165697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86509" y="3822342"/>
            <a:ext cx="5157785" cy="171253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Oval 14"/>
          <p:cNvSpPr>
            <a:spLocks noChangeArrowheads="1"/>
          </p:cNvSpPr>
          <p:nvPr/>
        </p:nvSpPr>
        <p:spPr bwMode="auto">
          <a:xfrm>
            <a:off x="431802" y="3819727"/>
            <a:ext cx="157629" cy="184411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5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969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[SD2] 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반품배송비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현금입금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정산 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ZSD2M0080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998" y="764704"/>
            <a:ext cx="9392858" cy="1909345"/>
          </a:xfrm>
          <a:prstGeom prst="rect">
            <a:avLst/>
          </a:prstGeom>
        </p:spPr>
      </p:pic>
      <p:sp>
        <p:nvSpPr>
          <p:cNvPr id="11" name="Oval 14"/>
          <p:cNvSpPr>
            <a:spLocks noChangeArrowheads="1"/>
          </p:cNvSpPr>
          <p:nvPr/>
        </p:nvSpPr>
        <p:spPr bwMode="auto">
          <a:xfrm>
            <a:off x="193209" y="153312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365143" y="1446637"/>
            <a:ext cx="194576" cy="1227411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835750" y="1053019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063774" y="980728"/>
            <a:ext cx="864096" cy="272739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0740" y="2699148"/>
            <a:ext cx="31454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반품배송비 정산 대상 건 선택</a:t>
            </a:r>
            <a:endParaRPr lang="en-US" altLang="ko-KR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- </a:t>
            </a:r>
            <a:r>
              <a:rPr lang="ko-KR" altLang="en-US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마우스 드래그를 하여 다중 건 선택 가능</a:t>
            </a:r>
            <a:endParaRPr lang="en-US" altLang="ko-KR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- Ctrl</a:t>
            </a:r>
            <a:r>
              <a:rPr lang="ko-KR" altLang="en-US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을 누르고 선택 시 여러건 선택 가능</a:t>
            </a:r>
            <a:endParaRPr lang="en-US" altLang="ko-KR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Shift</a:t>
            </a:r>
            <a:r>
              <a:rPr lang="ko-KR" altLang="en-US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를 활용해서 부분 선택 가능</a:t>
            </a:r>
            <a:endParaRPr lang="en-US" altLang="ko-KR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반품배송비 등록</a:t>
            </a:r>
            <a:endParaRPr lang="ko-KR" altLang="en-US" b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740" y="3714811"/>
            <a:ext cx="4565517" cy="1628014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073" y="5398971"/>
            <a:ext cx="7204290" cy="1459029"/>
          </a:xfrm>
          <a:prstGeom prst="rect">
            <a:avLst/>
          </a:prstGeom>
        </p:spPr>
      </p:pic>
      <p:sp>
        <p:nvSpPr>
          <p:cNvPr id="20" name="직사각형 19"/>
          <p:cNvSpPr/>
          <p:nvPr/>
        </p:nvSpPr>
        <p:spPr>
          <a:xfrm>
            <a:off x="1779402" y="4392449"/>
            <a:ext cx="652524" cy="11667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360739" y="6232140"/>
            <a:ext cx="7212623" cy="50922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Oval 14"/>
          <p:cNvSpPr>
            <a:spLocks noChangeArrowheads="1"/>
          </p:cNvSpPr>
          <p:nvPr/>
        </p:nvSpPr>
        <p:spPr bwMode="auto">
          <a:xfrm>
            <a:off x="1621773" y="433975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5744294" y="604588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52713" y="4339751"/>
            <a:ext cx="31261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3. Yes </a:t>
            </a:r>
            <a:r>
              <a:rPr lang="ko-KR" altLang="en-US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선택 시 기표 됨</a:t>
            </a:r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4. </a:t>
            </a:r>
            <a:r>
              <a:rPr lang="ko-KR" altLang="en-US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정상적으로 기표 시 전표번호가 생성 됨</a:t>
            </a:r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b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276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[</a:t>
            </a:r>
            <a:r>
              <a:rPr lang="ko-KR" altLang="en-US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처리완료 </a:t>
            </a:r>
            <a:r>
              <a:rPr lang="ko-KR" altLang="en-US" kern="100">
                <a:latin typeface="맑은 고딕" pitchFamily="50" charset="-127"/>
                <a:ea typeface="맑은 고딕" pitchFamily="50" charset="-127"/>
                <a:cs typeface="Times New Roman"/>
              </a:rPr>
              <a:t>건 </a:t>
            </a:r>
            <a:r>
              <a:rPr lang="ko-KR" altLang="en-US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조회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]</a:t>
            </a:r>
            <a:endParaRPr lang="en-US" altLang="ko-KR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회사코드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1000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입력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예수금계정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0021620295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</a:rPr>
              <a:t>예수금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-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</a:rPr>
              <a:t>신한 보통 수금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F&amp;H 42048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3.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입금일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반품배송비가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입금된 일자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4.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전표번호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예수금전표 번호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5.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정산구분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-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미처리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반송배송비 정산하지 않은 리스트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-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처리완료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처리가 완료된 내역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[SD2] 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반품배송비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현금입금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정산 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ZSD2M0080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044" y="1526524"/>
            <a:ext cx="6169650" cy="3342635"/>
          </a:xfrm>
          <a:prstGeom prst="rect">
            <a:avLst/>
          </a:prstGeom>
        </p:spPr>
      </p:pic>
      <p:sp>
        <p:nvSpPr>
          <p:cNvPr id="23" name="Oval 14"/>
          <p:cNvSpPr>
            <a:spLocks noChangeArrowheads="1"/>
          </p:cNvSpPr>
          <p:nvPr/>
        </p:nvSpPr>
        <p:spPr bwMode="auto">
          <a:xfrm>
            <a:off x="431802" y="237690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586509" y="2986775"/>
            <a:ext cx="5157785" cy="172966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586509" y="3181804"/>
            <a:ext cx="5157785" cy="172966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586509" y="3399206"/>
            <a:ext cx="5157785" cy="171253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Oval 14"/>
          <p:cNvSpPr>
            <a:spLocks noChangeArrowheads="1"/>
          </p:cNvSpPr>
          <p:nvPr/>
        </p:nvSpPr>
        <p:spPr bwMode="auto">
          <a:xfrm>
            <a:off x="431802" y="2986774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40" name="Oval 14"/>
          <p:cNvSpPr>
            <a:spLocks noChangeArrowheads="1"/>
          </p:cNvSpPr>
          <p:nvPr/>
        </p:nvSpPr>
        <p:spPr bwMode="auto">
          <a:xfrm>
            <a:off x="431802" y="3191724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41" name="Oval 14"/>
          <p:cNvSpPr>
            <a:spLocks noChangeArrowheads="1"/>
          </p:cNvSpPr>
          <p:nvPr/>
        </p:nvSpPr>
        <p:spPr bwMode="auto">
          <a:xfrm>
            <a:off x="431802" y="3396591"/>
            <a:ext cx="157629" cy="184411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</a:p>
        </p:txBody>
      </p:sp>
      <p:sp>
        <p:nvSpPr>
          <p:cNvPr id="42" name="Oval 14"/>
          <p:cNvSpPr>
            <a:spLocks noChangeArrowheads="1"/>
          </p:cNvSpPr>
          <p:nvPr/>
        </p:nvSpPr>
        <p:spPr bwMode="auto">
          <a:xfrm>
            <a:off x="397870" y="1855582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566189" y="1877098"/>
            <a:ext cx="146143" cy="165697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586509" y="3790068"/>
            <a:ext cx="5157785" cy="171253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Oval 14"/>
          <p:cNvSpPr>
            <a:spLocks noChangeArrowheads="1"/>
          </p:cNvSpPr>
          <p:nvPr/>
        </p:nvSpPr>
        <p:spPr bwMode="auto">
          <a:xfrm>
            <a:off x="431802" y="3787453"/>
            <a:ext cx="157629" cy="184411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5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3374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[SD2] 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반품배송비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현금입금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정산 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ZSD2M0080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328" y="835786"/>
            <a:ext cx="9557552" cy="1875562"/>
          </a:xfrm>
          <a:prstGeom prst="rect">
            <a:avLst/>
          </a:prstGeom>
        </p:spPr>
      </p:pic>
      <p:sp>
        <p:nvSpPr>
          <p:cNvPr id="11" name="Oval 14"/>
          <p:cNvSpPr>
            <a:spLocks noChangeArrowheads="1"/>
          </p:cNvSpPr>
          <p:nvPr/>
        </p:nvSpPr>
        <p:spPr bwMode="auto">
          <a:xfrm>
            <a:off x="127670" y="1607350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299604" y="1520866"/>
            <a:ext cx="194576" cy="1227411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Oval 14"/>
          <p:cNvSpPr>
            <a:spLocks noChangeArrowheads="1"/>
          </p:cNvSpPr>
          <p:nvPr/>
        </p:nvSpPr>
        <p:spPr bwMode="auto">
          <a:xfrm>
            <a:off x="813243" y="1148764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041267" y="1076473"/>
            <a:ext cx="864096" cy="272739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5201" y="2751861"/>
            <a:ext cx="31454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반품배송비 취소 대상 건 선택</a:t>
            </a:r>
            <a:endParaRPr lang="en-US" altLang="ko-KR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- </a:t>
            </a:r>
            <a:r>
              <a:rPr lang="ko-KR" altLang="en-US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마우스 드래그를 하여 다중 건 선택 가능</a:t>
            </a:r>
            <a:endParaRPr lang="en-US" altLang="ko-KR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- Ctrl</a:t>
            </a:r>
            <a:r>
              <a:rPr lang="ko-KR" altLang="en-US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을 누르고 선택 시 여러건 선택 가능</a:t>
            </a:r>
            <a:endParaRPr lang="en-US" altLang="ko-KR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Shift</a:t>
            </a:r>
            <a:r>
              <a:rPr lang="ko-KR" altLang="en-US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를 활용해서 부분 선택 가능</a:t>
            </a:r>
            <a:endParaRPr lang="en-US" altLang="ko-KR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반품배송비 취소</a:t>
            </a:r>
            <a:endParaRPr lang="ko-KR" altLang="en-US" b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686" y="3760340"/>
            <a:ext cx="4824536" cy="1570250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686" y="5392143"/>
            <a:ext cx="6968430" cy="1380868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304169" y="5127124"/>
            <a:ext cx="652524" cy="11667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343695" y="5972591"/>
            <a:ext cx="6896422" cy="312131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Oval 14"/>
          <p:cNvSpPr>
            <a:spLocks noChangeArrowheads="1"/>
          </p:cNvSpPr>
          <p:nvPr/>
        </p:nvSpPr>
        <p:spPr bwMode="auto">
          <a:xfrm>
            <a:off x="1146540" y="507442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Oval 14"/>
          <p:cNvSpPr>
            <a:spLocks noChangeArrowheads="1"/>
          </p:cNvSpPr>
          <p:nvPr/>
        </p:nvSpPr>
        <p:spPr bwMode="auto">
          <a:xfrm>
            <a:off x="6104334" y="578633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71122" y="4738635"/>
            <a:ext cx="1753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3. Yes </a:t>
            </a:r>
            <a:r>
              <a:rPr lang="ko-KR" altLang="en-US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선택 시 취소 됨</a:t>
            </a:r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4. </a:t>
            </a:r>
            <a:r>
              <a:rPr lang="ko-KR" altLang="en-US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취소된 내역 확인</a:t>
            </a:r>
            <a:endParaRPr lang="ko-KR" altLang="en-US" b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9260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[SD2] 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반품배송비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현금입금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정산 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ZSD2M0080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95201" y="4237950"/>
            <a:ext cx="57341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lang="ko-KR" altLang="en-US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취소 권한</a:t>
            </a:r>
            <a:endParaRPr lang="en-US" altLang="ko-KR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기표자</a:t>
            </a:r>
            <a:endParaRPr lang="en-US" altLang="ko-KR" b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- </a:t>
            </a:r>
            <a:r>
              <a:rPr lang="ko-KR" altLang="en-US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재무팀</a:t>
            </a:r>
            <a:r>
              <a:rPr lang="en-US" altLang="ko-KR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(Role : </a:t>
            </a:r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Z_TR_003)</a:t>
            </a:r>
          </a:p>
          <a:p>
            <a:r>
              <a:rPr lang="en-US" altLang="ko-KR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재무팀에 취소 가능자로 등록</a:t>
            </a:r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(T-code</a:t>
            </a:r>
            <a:r>
              <a:rPr lang="en-US" altLang="ko-KR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ZTRV0120 - [TR] </a:t>
            </a:r>
            <a:r>
              <a:rPr lang="ko-KR" altLang="en-US" b="0">
                <a:latin typeface="맑은 고딕" panose="020B0503020000020004" pitchFamily="50" charset="-127"/>
                <a:ea typeface="맑은 고딕" panose="020B0503020000020004" pitchFamily="50" charset="-127"/>
              </a:rPr>
              <a:t>수금취소 권한</a:t>
            </a:r>
            <a:r>
              <a:rPr lang="en-US" altLang="ko-KR" b="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ID </a:t>
            </a:r>
            <a:r>
              <a:rPr lang="ko-KR" altLang="en-US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관리</a:t>
            </a:r>
            <a:r>
              <a:rPr lang="en-US" altLang="ko-KR" b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b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ko-KR" altLang="en-US" b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" y="1052736"/>
            <a:ext cx="6067425" cy="299085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78" y="5068947"/>
            <a:ext cx="6048672" cy="1571509"/>
          </a:xfrm>
          <a:prstGeom prst="rect">
            <a:avLst/>
          </a:prstGeom>
        </p:spPr>
      </p:pic>
      <p:sp>
        <p:nvSpPr>
          <p:cNvPr id="25" name="직사각형 24"/>
          <p:cNvSpPr/>
          <p:nvPr/>
        </p:nvSpPr>
        <p:spPr>
          <a:xfrm>
            <a:off x="95053" y="3731455"/>
            <a:ext cx="1472777" cy="312131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143149" y="6219094"/>
            <a:ext cx="4809057" cy="37825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0680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198813" y="2781301"/>
            <a:ext cx="3611562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latin typeface="맑은 고딕" pitchFamily="50" charset="-127"/>
                <a:ea typeface="맑은 고딕" pitchFamily="50" charset="-127"/>
              </a:rPr>
              <a:t>End of material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32240</TotalTime>
  <Words>533</Words>
  <Application>Microsoft Office PowerPoint</Application>
  <PresentationFormat>사용자 지정</PresentationFormat>
  <Paragraphs>155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돋움</vt:lpstr>
      <vt:lpstr>맑은 고딕</vt:lpstr>
      <vt:lpstr>Arial</vt:lpstr>
      <vt:lpstr>Lucida Sans Unicode</vt:lpstr>
      <vt:lpstr>Times New Roman</vt:lpstr>
      <vt:lpstr>기본 디자인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PowerPoint 프레젠테이션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PI_ERP 프로젝트</dc:title>
  <dc:creator>dmyang</dc:creator>
  <cp:lastModifiedBy>이지송</cp:lastModifiedBy>
  <cp:revision>2312</cp:revision>
  <cp:lastPrinted>2001-03-14T06:43:19Z</cp:lastPrinted>
  <dcterms:created xsi:type="dcterms:W3CDTF">2000-09-28T11:17:09Z</dcterms:created>
  <dcterms:modified xsi:type="dcterms:W3CDTF">2018-01-16T07:12:30Z</dcterms:modified>
</cp:coreProperties>
</file>