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572" r:id="rId2"/>
    <p:sldId id="567" r:id="rId3"/>
    <p:sldId id="586" r:id="rId4"/>
    <p:sldId id="580" r:id="rId5"/>
    <p:sldId id="587" r:id="rId6"/>
    <p:sldId id="581" r:id="rId7"/>
    <p:sldId id="582" r:id="rId8"/>
    <p:sldId id="588" r:id="rId9"/>
    <p:sldId id="589" r:id="rId10"/>
    <p:sldId id="590" r:id="rId11"/>
    <p:sldId id="593" r:id="rId12"/>
    <p:sldId id="592" r:id="rId13"/>
    <p:sldId id="594" r:id="rId14"/>
    <p:sldId id="595" r:id="rId15"/>
    <p:sldId id="596" r:id="rId16"/>
    <p:sldId id="598" r:id="rId17"/>
    <p:sldId id="599" r:id="rId18"/>
    <p:sldId id="600" r:id="rId19"/>
    <p:sldId id="566" r:id="rId20"/>
  </p:sldIdLst>
  <p:sldSz cx="9904413" cy="6858000"/>
  <p:notesSz cx="6662738" cy="98329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158">
          <p15:clr>
            <a:srgbClr val="A4A3A4"/>
          </p15:clr>
        </p15:guide>
        <p15:guide id="4" orient="horz" pos="3294">
          <p15:clr>
            <a:srgbClr val="A4A3A4"/>
          </p15:clr>
        </p15:guide>
        <p15:guide id="5" pos="398">
          <p15:clr>
            <a:srgbClr val="A4A3A4"/>
          </p15:clr>
        </p15:guide>
        <p15:guide id="6" pos="5569">
          <p15:clr>
            <a:srgbClr val="A4A3A4"/>
          </p15:clr>
        </p15:guide>
        <p15:guide id="7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793"/>
    <a:srgbClr val="93E3FF"/>
    <a:srgbClr val="E57725"/>
    <a:srgbClr val="CCCCFF"/>
    <a:srgbClr val="DDDDDD"/>
    <a:srgbClr val="C0C0C0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9652" autoAdjust="0"/>
  </p:normalViewPr>
  <p:slideViewPr>
    <p:cSldViewPr>
      <p:cViewPr varScale="1">
        <p:scale>
          <a:sx n="79" d="100"/>
          <a:sy n="79" d="100"/>
        </p:scale>
        <p:origin x="114" y="120"/>
      </p:cViewPr>
      <p:guideLst>
        <p:guide orient="horz" pos="4065"/>
        <p:guide orient="horz" pos="2160"/>
        <p:guide orient="horz" pos="3158"/>
        <p:guide orient="horz" pos="3294"/>
        <p:guide pos="398"/>
        <p:guide pos="5569"/>
        <p:guide pos="3120"/>
      </p:guideLst>
    </p:cSldViewPr>
  </p:slideViewPr>
  <p:outlineViewPr>
    <p:cViewPr>
      <p:scale>
        <a:sx n="33" d="100"/>
        <a:sy n="33" d="100"/>
      </p:scale>
      <p:origin x="210" y="17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7125140D-058F-4DAF-9564-FAF9FFABD8E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80464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FFB1769C-2F4C-4C37-9CD1-A32752D2A82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9064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9925" y="736600"/>
            <a:ext cx="5322888" cy="3687763"/>
          </a:xfrm>
          <a:ln/>
        </p:spPr>
      </p:sp>
      <p:sp>
        <p:nvSpPr>
          <p:cNvPr id="266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266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93E76A-C7E5-494F-A034-D4AA102AE2E6}" type="slidenum">
              <a:rPr lang="en-US" altLang="ko-KR" smtClean="0"/>
              <a:pPr/>
              <a:t>18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754198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91" y="765194"/>
            <a:ext cx="9125473" cy="1552733"/>
          </a:xfrm>
        </p:spPr>
        <p:txBody>
          <a:bodyPr/>
          <a:lstStyle>
            <a:lvl1pPr marL="0" indent="0">
              <a:buNone/>
              <a:defRPr sz="1300">
                <a:latin typeface="맑은 고딕" pitchFamily="50" charset="-127"/>
              </a:defRPr>
            </a:lvl1pPr>
            <a:lvl2pPr>
              <a:buNone/>
              <a:defRPr sz="1300"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 sz="1300"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 sz="1300"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 sz="1300"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9226347" y="857232"/>
            <a:ext cx="369332" cy="9286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697415" y="6626230"/>
            <a:ext cx="511679" cy="23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- P</a:t>
            </a:r>
            <a:fld id="{05FDF7DF-D36E-46CC-9165-8D1E595FCB6E}" type="slidenum">
              <a:rPr lang="en-US" altLang="ko-KR" sz="700" b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pPr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357166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71414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</p:sldLayoutIdLst>
  <p:transition>
    <p:split orient="vert"/>
  </p:transition>
  <p:txStyles>
    <p:titleStyle>
      <a:lvl1pPr algn="r" rtl="0" eaLnBrk="0" fontAlgn="base" latinLnBrk="1" hangingPunct="0">
        <a:spcBef>
          <a:spcPct val="0"/>
        </a:spcBef>
        <a:spcAft>
          <a:spcPct val="0"/>
        </a:spcAft>
        <a:defRPr kumimoji="1" sz="1000" b="1" baseline="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graphicFrame>
        <p:nvGraphicFramePr>
          <p:cNvPr id="16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488279"/>
              </p:ext>
            </p:extLst>
          </p:nvPr>
        </p:nvGraphicFramePr>
        <p:xfrm>
          <a:off x="1209675" y="3213100"/>
          <a:ext cx="7486650" cy="2019298"/>
        </p:xfrm>
        <a:graphic>
          <a:graphicData uri="http://schemas.openxmlformats.org/drawingml/2006/table">
            <a:tbl>
              <a:tblPr/>
              <a:tblGrid>
                <a:gridCol w="903888"/>
                <a:gridCol w="1122492"/>
                <a:gridCol w="4502778"/>
                <a:gridCol w="957492"/>
              </a:tblGrid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변경 내용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2018.1.8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모서리가 둥근 직사각형 16"/>
          <p:cNvSpPr/>
          <p:nvPr/>
        </p:nvSpPr>
        <p:spPr bwMode="auto">
          <a:xfrm>
            <a:off x="1221645" y="292494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문서 개정 이력</a:t>
            </a: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0700725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/>
                <a:gridCol w="1733330"/>
                <a:gridCol w="928694"/>
                <a:gridCol w="2780781"/>
                <a:gridCol w="990199"/>
                <a:gridCol w="990199"/>
                <a:gridCol w="1062572"/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FI 1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입금 지급 관리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이정택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20180108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FI 1 </a:t>
                      </a: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- 1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카드수금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(MALL&amp;POS)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[</a:t>
            </a:r>
            <a:r>
              <a:rPr lang="ko-KR" altLang="en-US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신규 생성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]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1.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선택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삭제 대상 건 선택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2.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삭제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선택 건 삭제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- FBS_NO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가 연결 된 건은 삭제 할 수 없다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 -&gt; FBS_NO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연결취소 후 삭제 가능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Aft>
                <a:spcPts val="0"/>
              </a:spcAft>
              <a:defRPr/>
            </a:pP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[TR] </a:t>
                      </a: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입금내역 업로드 및 조회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(MALL &amp; POS) 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ZTRR0320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538" y="1869083"/>
            <a:ext cx="6313356" cy="2344446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380924" y="1995232"/>
            <a:ext cx="293245" cy="186255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Oval 14"/>
          <p:cNvSpPr>
            <a:spLocks noChangeArrowheads="1"/>
          </p:cNvSpPr>
          <p:nvPr/>
        </p:nvSpPr>
        <p:spPr bwMode="auto">
          <a:xfrm>
            <a:off x="341313" y="2283925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13" name="Oval 14"/>
          <p:cNvSpPr>
            <a:spLocks noChangeArrowheads="1"/>
          </p:cNvSpPr>
          <p:nvPr/>
        </p:nvSpPr>
        <p:spPr bwMode="auto">
          <a:xfrm>
            <a:off x="205840" y="2003994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518026" y="2275145"/>
            <a:ext cx="193174" cy="1837422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737" y="4709422"/>
            <a:ext cx="9124314" cy="782251"/>
          </a:xfrm>
          <a:prstGeom prst="rect">
            <a:avLst/>
          </a:prstGeom>
        </p:spPr>
      </p:pic>
      <p:sp>
        <p:nvSpPr>
          <p:cNvPr id="16" name="직사각형 15"/>
          <p:cNvSpPr/>
          <p:nvPr/>
        </p:nvSpPr>
        <p:spPr>
          <a:xfrm>
            <a:off x="8142287" y="5109495"/>
            <a:ext cx="1360964" cy="304361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21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[</a:t>
            </a:r>
            <a:r>
              <a:rPr lang="ko-KR" altLang="en-US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조회 및 취소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]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1.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회사코드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1000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입력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2.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예수금 조회 조건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입금내역 조회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- Mall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또는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POS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통장으로 입금 된 내역을 확인 함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.(FBS_NO)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3.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매입사 입금내역 조회 조건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Mall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 업로드 내역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, POS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입금확정 내역 조회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4. I/F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구분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MALL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과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POS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입금 구분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5.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처리구분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-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신규등록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FBS_NO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를 연결하지 않은 건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-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조회 및 취소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FBS_NO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를 연결한 건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-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전체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FBS_NO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연결 유무 상관없이 모든 건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6.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실행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1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. </a:t>
            </a:r>
            <a:r>
              <a:rPr lang="ko-KR" altLang="en-US" sz="1100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예수금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조회 조건과 </a:t>
            </a:r>
            <a:r>
              <a:rPr lang="ko-KR" altLang="en-US" sz="1100" b="0" kern="100" dirty="0" err="1" smtClean="0">
                <a:latin typeface="맑은 고딕" pitchFamily="50" charset="-127"/>
                <a:ea typeface="맑은 고딕" pitchFamily="50" charset="-127"/>
                <a:cs typeface="Times New Roman"/>
              </a:rPr>
              <a:t>매입사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입금내역 조회 </a:t>
            </a:r>
            <a:r>
              <a:rPr lang="ko-KR" altLang="en-US" sz="1100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조건을 적절하게 활용하여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FBS_NO </a:t>
            </a:r>
            <a:r>
              <a:rPr lang="ko-KR" altLang="en-US" sz="1100" b="0" kern="100">
                <a:latin typeface="맑은 고딕" pitchFamily="50" charset="-127"/>
                <a:ea typeface="맑은 고딕" pitchFamily="50" charset="-127"/>
                <a:cs typeface="Times New Roman"/>
              </a:rPr>
              <a:t>연결을 원할하게 </a:t>
            </a:r>
            <a:r>
              <a:rPr lang="ko-KR" altLang="en-US" sz="1100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함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</a:t>
            </a: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[TR] </a:t>
                      </a: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카드수금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FBS_NO </a:t>
                      </a: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연결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(MALL &amp; POS) 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ZTRR0330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791" y="1336679"/>
            <a:ext cx="6193602" cy="4184641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502116" y="2471687"/>
            <a:ext cx="5890249" cy="815963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Oval 14"/>
          <p:cNvSpPr>
            <a:spLocks noChangeArrowheads="1"/>
          </p:cNvSpPr>
          <p:nvPr/>
        </p:nvSpPr>
        <p:spPr bwMode="auto">
          <a:xfrm>
            <a:off x="320870" y="247808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502116" y="2122696"/>
            <a:ext cx="5890249" cy="19264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320870" y="2129089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502116" y="3406712"/>
            <a:ext cx="5890249" cy="1318431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320870" y="3413106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502116" y="5053753"/>
            <a:ext cx="5890249" cy="19264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Oval 14"/>
          <p:cNvSpPr>
            <a:spLocks noChangeArrowheads="1"/>
          </p:cNvSpPr>
          <p:nvPr/>
        </p:nvSpPr>
        <p:spPr bwMode="auto">
          <a:xfrm>
            <a:off x="320870" y="5060146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502116" y="5235069"/>
            <a:ext cx="5890249" cy="19264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Oval 14"/>
          <p:cNvSpPr>
            <a:spLocks noChangeArrowheads="1"/>
          </p:cNvSpPr>
          <p:nvPr/>
        </p:nvSpPr>
        <p:spPr bwMode="auto">
          <a:xfrm>
            <a:off x="320870" y="5241462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5</a:t>
            </a:r>
          </a:p>
        </p:txBody>
      </p:sp>
      <p:sp>
        <p:nvSpPr>
          <p:cNvPr id="23" name="직사각형 22"/>
          <p:cNvSpPr/>
          <p:nvPr/>
        </p:nvSpPr>
        <p:spPr>
          <a:xfrm>
            <a:off x="491957" y="1651364"/>
            <a:ext cx="160090" cy="186255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Oval 14"/>
          <p:cNvSpPr>
            <a:spLocks noChangeArrowheads="1"/>
          </p:cNvSpPr>
          <p:nvPr/>
        </p:nvSpPr>
        <p:spPr bwMode="auto">
          <a:xfrm>
            <a:off x="290390" y="1651365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74726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[TR] </a:t>
                      </a: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카드수금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FBS_NO </a:t>
                      </a: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연결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(MALL &amp; POS) 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ZTRR0330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726" y="756885"/>
            <a:ext cx="8417792" cy="4680922"/>
          </a:xfrm>
          <a:prstGeom prst="rect">
            <a:avLst/>
          </a:prstGeom>
        </p:spPr>
      </p:pic>
      <p:sp>
        <p:nvSpPr>
          <p:cNvPr id="23" name="직사각형 22"/>
          <p:cNvSpPr/>
          <p:nvPr/>
        </p:nvSpPr>
        <p:spPr>
          <a:xfrm>
            <a:off x="631727" y="2846043"/>
            <a:ext cx="2808312" cy="19264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Oval 14"/>
          <p:cNvSpPr>
            <a:spLocks noChangeArrowheads="1"/>
          </p:cNvSpPr>
          <p:nvPr/>
        </p:nvSpPr>
        <p:spPr bwMode="auto">
          <a:xfrm>
            <a:off x="450480" y="2852436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631726" y="3782147"/>
            <a:ext cx="288031" cy="1655660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Oval 14"/>
          <p:cNvSpPr>
            <a:spLocks noChangeArrowheads="1"/>
          </p:cNvSpPr>
          <p:nvPr/>
        </p:nvSpPr>
        <p:spPr bwMode="auto">
          <a:xfrm>
            <a:off x="696926" y="3535177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4621030" y="3782147"/>
            <a:ext cx="763224" cy="1655660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Oval 14"/>
          <p:cNvSpPr>
            <a:spLocks noChangeArrowheads="1"/>
          </p:cNvSpPr>
          <p:nvPr/>
        </p:nvSpPr>
        <p:spPr bwMode="auto">
          <a:xfrm>
            <a:off x="4898004" y="3535177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6835274" y="3782147"/>
            <a:ext cx="763224" cy="1655660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7598498" y="3782147"/>
            <a:ext cx="763224" cy="1655660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Oval 14"/>
          <p:cNvSpPr>
            <a:spLocks noChangeArrowheads="1"/>
          </p:cNvSpPr>
          <p:nvPr/>
        </p:nvSpPr>
        <p:spPr bwMode="auto">
          <a:xfrm>
            <a:off x="7138071" y="3535177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5</a:t>
            </a:r>
          </a:p>
        </p:txBody>
      </p:sp>
      <p:sp>
        <p:nvSpPr>
          <p:cNvPr id="33" name="Oval 14"/>
          <p:cNvSpPr>
            <a:spLocks noChangeArrowheads="1"/>
          </p:cNvSpPr>
          <p:nvPr/>
        </p:nvSpPr>
        <p:spPr bwMode="auto">
          <a:xfrm>
            <a:off x="7959770" y="3535177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6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631727" y="1232009"/>
            <a:ext cx="3168352" cy="461905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Oval 14"/>
          <p:cNvSpPr>
            <a:spLocks noChangeArrowheads="1"/>
          </p:cNvSpPr>
          <p:nvPr/>
        </p:nvSpPr>
        <p:spPr bwMode="auto">
          <a:xfrm>
            <a:off x="450480" y="123840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7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631727" y="985039"/>
            <a:ext cx="1152128" cy="18625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Oval 14"/>
          <p:cNvSpPr>
            <a:spLocks noChangeArrowheads="1"/>
          </p:cNvSpPr>
          <p:nvPr/>
        </p:nvSpPr>
        <p:spPr bwMode="auto">
          <a:xfrm>
            <a:off x="450480" y="985039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8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50838" y="5442887"/>
            <a:ext cx="89218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1. FBS_NO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선택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통장에 입금 된 내역 선택</a:t>
            </a:r>
            <a:endParaRPr lang="en-US" altLang="ko-KR" sz="1100" b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연결된 예상 입금액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FBS_NO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 연결되어 있는 금액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3.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매입사입금내역 선택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FBS_NO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에 해당하는 건을 선택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r>
              <a:rPr lang="en-US" altLang="ko-KR" sz="1100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결제금액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결제한 금액</a:t>
            </a:r>
            <a:endParaRPr lang="en-US" altLang="ko-KR" sz="1100" b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100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5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수수료합계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수수료 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+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수수료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VAT</a:t>
            </a:r>
          </a:p>
          <a:p>
            <a:r>
              <a:rPr lang="en-US" altLang="ko-KR" sz="1100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6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예상 입금액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결제금액 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수수료합계</a:t>
            </a:r>
            <a:endParaRPr lang="en-US" altLang="ko-KR" sz="1100" b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100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7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예수금 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=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선택한 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FBS_NO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금액 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 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승인금액 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=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선택한 결제금액의 합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</a:t>
            </a:r>
          </a:p>
          <a:p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예상입금액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=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선택한 예상 입금액의 합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수수료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예상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):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선택한 수수료합계의 합</a:t>
            </a:r>
            <a:endParaRPr lang="ko-KR" altLang="en-US" sz="1100" b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3453630" y="2846043"/>
            <a:ext cx="778496" cy="19264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Oval 14"/>
          <p:cNvSpPr>
            <a:spLocks noChangeArrowheads="1"/>
          </p:cNvSpPr>
          <p:nvPr/>
        </p:nvSpPr>
        <p:spPr bwMode="auto">
          <a:xfrm>
            <a:off x="3721264" y="263852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386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[</a:t>
            </a:r>
            <a:r>
              <a:rPr lang="ko-KR" altLang="en-US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조회 및 취소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]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1.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회사코드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1000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입력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2.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예수금 조회 조건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입금내역 조회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- Mall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또는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POS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통장으로 입금 된 내역을 확인 함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.(FBS_NO)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3.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매입사 입금내역 조회 조건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Mall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 업로드 내역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, POS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입금확정 내역 조회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4. I/F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구분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MALL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과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POS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입금 구분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5.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처리구분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-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신규등록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FBS_NO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를 연결하지 않은 건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-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조회 및 취소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FBS_NO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를 연결한 건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-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전체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FBS_NO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연결 유무 상관없이 모든 건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6.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조회구분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- 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</a:rPr>
              <a:t>수금처리 건 미포함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</a:rPr>
              <a:t>수금완료 건을 제외 하고 조회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- 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</a:rPr>
              <a:t>수금처리 건 포함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</a:rPr>
              <a:t>수금완료 건을 포함하여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조회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Aft>
                <a:spcPts val="0"/>
              </a:spcAft>
              <a:defRPr/>
            </a:pP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[TR] </a:t>
                      </a: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카드수금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FBS_NO </a:t>
                      </a: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연결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(MALL &amp; POS) 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ZTRR0330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562" y="1202749"/>
            <a:ext cx="5794234" cy="4452501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593556" y="2420887"/>
            <a:ext cx="5890249" cy="811595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Oval 14"/>
          <p:cNvSpPr>
            <a:spLocks noChangeArrowheads="1"/>
          </p:cNvSpPr>
          <p:nvPr/>
        </p:nvSpPr>
        <p:spPr bwMode="auto">
          <a:xfrm>
            <a:off x="412310" y="242728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593556" y="2009160"/>
            <a:ext cx="5890249" cy="19264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412310" y="201555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593556" y="3355912"/>
            <a:ext cx="5890249" cy="1369231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412310" y="3362306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593556" y="5053753"/>
            <a:ext cx="5890249" cy="19264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Oval 14"/>
          <p:cNvSpPr>
            <a:spLocks noChangeArrowheads="1"/>
          </p:cNvSpPr>
          <p:nvPr/>
        </p:nvSpPr>
        <p:spPr bwMode="auto">
          <a:xfrm>
            <a:off x="412310" y="5060146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593556" y="5235069"/>
            <a:ext cx="5890249" cy="19264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Oval 14"/>
          <p:cNvSpPr>
            <a:spLocks noChangeArrowheads="1"/>
          </p:cNvSpPr>
          <p:nvPr/>
        </p:nvSpPr>
        <p:spPr bwMode="auto">
          <a:xfrm>
            <a:off x="412310" y="5241462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5</a:t>
            </a:r>
          </a:p>
        </p:txBody>
      </p:sp>
      <p:sp>
        <p:nvSpPr>
          <p:cNvPr id="23" name="직사각형 22"/>
          <p:cNvSpPr/>
          <p:nvPr/>
        </p:nvSpPr>
        <p:spPr>
          <a:xfrm>
            <a:off x="593556" y="5416385"/>
            <a:ext cx="5890249" cy="19264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Oval 14"/>
          <p:cNvSpPr>
            <a:spLocks noChangeArrowheads="1"/>
          </p:cNvSpPr>
          <p:nvPr/>
        </p:nvSpPr>
        <p:spPr bwMode="auto">
          <a:xfrm>
            <a:off x="412310" y="5422778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6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669449" y="1520767"/>
            <a:ext cx="250309" cy="216725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Oval 14"/>
          <p:cNvSpPr>
            <a:spLocks noChangeArrowheads="1"/>
          </p:cNvSpPr>
          <p:nvPr/>
        </p:nvSpPr>
        <p:spPr bwMode="auto">
          <a:xfrm>
            <a:off x="491124" y="1551237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79972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[TR] </a:t>
                      </a: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카드수금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FBS_NO </a:t>
                      </a: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연결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(MALL &amp; POS) 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ZTRR0330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322" y="743260"/>
            <a:ext cx="8840639" cy="4007205"/>
          </a:xfrm>
          <a:prstGeom prst="rect">
            <a:avLst/>
          </a:prstGeom>
        </p:spPr>
      </p:pic>
      <p:sp>
        <p:nvSpPr>
          <p:cNvPr id="27" name="직사각형 26"/>
          <p:cNvSpPr/>
          <p:nvPr/>
        </p:nvSpPr>
        <p:spPr>
          <a:xfrm>
            <a:off x="631727" y="2153176"/>
            <a:ext cx="2808312" cy="19264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Oval 14"/>
          <p:cNvSpPr>
            <a:spLocks noChangeArrowheads="1"/>
          </p:cNvSpPr>
          <p:nvPr/>
        </p:nvSpPr>
        <p:spPr bwMode="auto">
          <a:xfrm>
            <a:off x="450480" y="2159569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611406" y="3782147"/>
            <a:ext cx="288031" cy="997222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Oval 14"/>
          <p:cNvSpPr>
            <a:spLocks noChangeArrowheads="1"/>
          </p:cNvSpPr>
          <p:nvPr/>
        </p:nvSpPr>
        <p:spPr bwMode="auto">
          <a:xfrm>
            <a:off x="676606" y="3535177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631726" y="1232009"/>
            <a:ext cx="3384375" cy="461905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Oval 14"/>
          <p:cNvSpPr>
            <a:spLocks noChangeArrowheads="1"/>
          </p:cNvSpPr>
          <p:nvPr/>
        </p:nvSpPr>
        <p:spPr bwMode="auto">
          <a:xfrm>
            <a:off x="450480" y="123840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631727" y="985039"/>
            <a:ext cx="1152128" cy="18625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Oval 14"/>
          <p:cNvSpPr>
            <a:spLocks noChangeArrowheads="1"/>
          </p:cNvSpPr>
          <p:nvPr/>
        </p:nvSpPr>
        <p:spPr bwMode="auto">
          <a:xfrm>
            <a:off x="450480" y="985039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50838" y="4885735"/>
            <a:ext cx="892184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1. FBS_NO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선택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선택 해주면 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내역이 화면에 보여진다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FBS_NO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선택 시 내역이 보여 진다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3.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매입사 입금내역 선택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FBS_NO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연결 취소 할 대상을 선택 한다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카드수금이 완료되었으면 선택할 수 없다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수금취소 후 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FBS_NO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연결 취소 가능</a:t>
            </a:r>
            <a:endParaRPr lang="en-US" altLang="ko-KR" sz="1100" b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100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연결취소</a:t>
            </a:r>
            <a:endParaRPr lang="ko-KR" altLang="en-US" sz="1100" b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4797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[</a:t>
            </a:r>
            <a:r>
              <a:rPr lang="ko-KR" altLang="en-US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미처리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]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1.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회사코드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1000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입력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2.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예수금 조회 조건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입금내역 조회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- Mall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또는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POS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통장으로 입금 된 내역을 확인 함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.(FBS_NO)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3.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매입사 입금내역 조회 조건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Mall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 업로드 내역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, POS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입금확정 내역 조회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4.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정산구분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-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미처리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FBS_NO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연결 후 수금 처리하지 않은 건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-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처리완료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수금처리완료 건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5.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실행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Aft>
                <a:spcPts val="0"/>
              </a:spcAft>
              <a:defRPr/>
            </a:pP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005077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[TR] </a:t>
                      </a: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카드수금관리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(MALL &amp; POS) 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ZTRR0340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642" y="1235885"/>
            <a:ext cx="6157542" cy="4276824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473253" y="2530515"/>
            <a:ext cx="5631082" cy="784662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Oval 14"/>
          <p:cNvSpPr>
            <a:spLocks noChangeArrowheads="1"/>
          </p:cNvSpPr>
          <p:nvPr/>
        </p:nvSpPr>
        <p:spPr bwMode="auto">
          <a:xfrm>
            <a:off x="292006" y="2509976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473253" y="2142304"/>
            <a:ext cx="5631082" cy="186255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292006" y="2142305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473253" y="3514525"/>
            <a:ext cx="5631082" cy="1323793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292006" y="347548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473253" y="5112360"/>
            <a:ext cx="5631082" cy="186255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Oval 14"/>
          <p:cNvSpPr>
            <a:spLocks noChangeArrowheads="1"/>
          </p:cNvSpPr>
          <p:nvPr/>
        </p:nvSpPr>
        <p:spPr bwMode="auto">
          <a:xfrm>
            <a:off x="292006" y="511236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549145" y="1572982"/>
            <a:ext cx="250309" cy="216725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Oval 14"/>
          <p:cNvSpPr>
            <a:spLocks noChangeArrowheads="1"/>
          </p:cNvSpPr>
          <p:nvPr/>
        </p:nvSpPr>
        <p:spPr bwMode="auto">
          <a:xfrm>
            <a:off x="370820" y="1603452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60032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[TR] </a:t>
                      </a: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카드수금관리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(MALL &amp; POS) 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ZTRR0340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15" name="그림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837" y="863746"/>
            <a:ext cx="9229737" cy="1197102"/>
          </a:xfrm>
          <a:prstGeom prst="rect">
            <a:avLst/>
          </a:prstGeom>
        </p:spPr>
      </p:pic>
      <p:sp>
        <p:nvSpPr>
          <p:cNvPr id="16" name="직사각형 15"/>
          <p:cNvSpPr/>
          <p:nvPr/>
        </p:nvSpPr>
        <p:spPr>
          <a:xfrm>
            <a:off x="415702" y="1556792"/>
            <a:ext cx="144016" cy="504056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Oval 14"/>
          <p:cNvSpPr>
            <a:spLocks noChangeArrowheads="1"/>
          </p:cNvSpPr>
          <p:nvPr/>
        </p:nvSpPr>
        <p:spPr bwMode="auto">
          <a:xfrm>
            <a:off x="227503" y="154217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1012086" y="1144176"/>
            <a:ext cx="936104" cy="196592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Oval 14"/>
          <p:cNvSpPr>
            <a:spLocks noChangeArrowheads="1"/>
          </p:cNvSpPr>
          <p:nvPr/>
        </p:nvSpPr>
        <p:spPr bwMode="auto">
          <a:xfrm>
            <a:off x="1401323" y="955140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2071524" y="1141395"/>
            <a:ext cx="648434" cy="199373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Oval 14"/>
          <p:cNvSpPr>
            <a:spLocks noChangeArrowheads="1"/>
          </p:cNvSpPr>
          <p:nvPr/>
        </p:nvSpPr>
        <p:spPr bwMode="auto">
          <a:xfrm>
            <a:off x="2337427" y="955140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8592734" y="1581748"/>
            <a:ext cx="936104" cy="448620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7482044" y="1581748"/>
            <a:ext cx="1110690" cy="448620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Oval 14"/>
          <p:cNvSpPr>
            <a:spLocks noChangeArrowheads="1"/>
          </p:cNvSpPr>
          <p:nvPr/>
        </p:nvSpPr>
        <p:spPr bwMode="auto">
          <a:xfrm>
            <a:off x="7980577" y="139549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2’</a:t>
            </a:r>
          </a:p>
        </p:txBody>
      </p:sp>
      <p:sp>
        <p:nvSpPr>
          <p:cNvPr id="27" name="Oval 14"/>
          <p:cNvSpPr>
            <a:spLocks noChangeArrowheads="1"/>
          </p:cNvSpPr>
          <p:nvPr/>
        </p:nvSpPr>
        <p:spPr bwMode="auto">
          <a:xfrm>
            <a:off x="8916681" y="139549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3’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22331" y="2133279"/>
            <a:ext cx="892184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대상건 </a:t>
            </a:r>
            <a:r>
              <a:rPr lang="ko-KR" altLang="en-US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선택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여러 건 동시 선택 가능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수금등록대상 </a:t>
            </a:r>
            <a:r>
              <a:rPr lang="ko-KR" altLang="en-US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점검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수금 가능 여부 체크</a:t>
            </a:r>
            <a:endParaRPr lang="en-US" altLang="ko-KR" sz="1100" b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2’.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수금등록대상 점검 결과 값 출력</a:t>
            </a:r>
            <a:endParaRPr lang="en-US" altLang="ko-KR" sz="1100" b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3.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수금등록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수금등록</a:t>
            </a:r>
            <a:endParaRPr lang="en-US" altLang="ko-KR" sz="1100" b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3’.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수금등록이 정상적으로 완료되면 카드수금전표가 생성 됨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endParaRPr lang="ko-KR" altLang="en-US" sz="1100" b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8198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[</a:t>
            </a:r>
            <a:r>
              <a:rPr lang="ko-KR" altLang="en-US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처리완료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]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1.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회사코드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1000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입력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2.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예수금 조회 조건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입금내역 조회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- Mall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또는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POS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통장으로 입금 된 내역을 확인 함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.(FBS_NO)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3.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매입사 입금내역 조회 조건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Mall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 업로드 내역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, POS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입금확정 내역 조회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4.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정산구분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-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미처리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FBS_NO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연결 후 수금 처리하지 않은 건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-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처리완료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수금처리완료 건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5.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실행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Aft>
                <a:spcPts val="0"/>
              </a:spcAft>
              <a:defRPr/>
            </a:pP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[TR] </a:t>
                      </a: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카드수금관리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(MALL &amp; POS) 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ZTRR0340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599" y="1302080"/>
            <a:ext cx="5556821" cy="4253840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473253" y="2398435"/>
            <a:ext cx="5631082" cy="784662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Oval 14"/>
          <p:cNvSpPr>
            <a:spLocks noChangeArrowheads="1"/>
          </p:cNvSpPr>
          <p:nvPr/>
        </p:nvSpPr>
        <p:spPr bwMode="auto">
          <a:xfrm>
            <a:off x="292006" y="2377896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473253" y="2049088"/>
            <a:ext cx="5631082" cy="186255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292006" y="2049089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473253" y="3260525"/>
            <a:ext cx="5631082" cy="1104579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292006" y="3221482"/>
            <a:ext cx="157629" cy="155412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473253" y="5285080"/>
            <a:ext cx="5631082" cy="186255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Oval 14"/>
          <p:cNvSpPr>
            <a:spLocks noChangeArrowheads="1"/>
          </p:cNvSpPr>
          <p:nvPr/>
        </p:nvSpPr>
        <p:spPr bwMode="auto">
          <a:xfrm>
            <a:off x="292006" y="528508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549145" y="1572982"/>
            <a:ext cx="250309" cy="216725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Oval 14"/>
          <p:cNvSpPr>
            <a:spLocks noChangeArrowheads="1"/>
          </p:cNvSpPr>
          <p:nvPr/>
        </p:nvSpPr>
        <p:spPr bwMode="auto">
          <a:xfrm>
            <a:off x="370820" y="1603452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69093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[TR] </a:t>
                      </a: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카드수금관리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(MALL &amp; POS) 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ZTRR0340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322331" y="2133279"/>
            <a:ext cx="892184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대상건 </a:t>
            </a:r>
            <a:r>
              <a:rPr lang="ko-KR" altLang="en-US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선택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여러 건 동시 선택 가능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수금취소</a:t>
            </a:r>
            <a:endParaRPr lang="en-US" altLang="ko-KR" sz="1100" b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2’.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수금취소 결과 값 출력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endParaRPr lang="ko-KR" altLang="en-US" sz="1100" b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587" y="929579"/>
            <a:ext cx="9780826" cy="1109563"/>
          </a:xfrm>
          <a:prstGeom prst="rect">
            <a:avLst/>
          </a:prstGeom>
        </p:spPr>
      </p:pic>
      <p:sp>
        <p:nvSpPr>
          <p:cNvPr id="16" name="직사각형 15"/>
          <p:cNvSpPr/>
          <p:nvPr/>
        </p:nvSpPr>
        <p:spPr>
          <a:xfrm>
            <a:off x="171853" y="1499405"/>
            <a:ext cx="144016" cy="504056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Oval 14"/>
          <p:cNvSpPr>
            <a:spLocks noChangeArrowheads="1"/>
          </p:cNvSpPr>
          <p:nvPr/>
        </p:nvSpPr>
        <p:spPr bwMode="auto">
          <a:xfrm>
            <a:off x="-16346" y="1484784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703734" y="1166956"/>
            <a:ext cx="720080" cy="173812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Oval 14"/>
          <p:cNvSpPr>
            <a:spLocks noChangeArrowheads="1"/>
          </p:cNvSpPr>
          <p:nvPr/>
        </p:nvSpPr>
        <p:spPr bwMode="auto">
          <a:xfrm>
            <a:off x="991766" y="955140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7554564" y="1561428"/>
            <a:ext cx="2255426" cy="448620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Oval 14"/>
          <p:cNvSpPr>
            <a:spLocks noChangeArrowheads="1"/>
          </p:cNvSpPr>
          <p:nvPr/>
        </p:nvSpPr>
        <p:spPr bwMode="auto">
          <a:xfrm>
            <a:off x="8053097" y="137517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2’</a:t>
            </a:r>
          </a:p>
        </p:txBody>
      </p:sp>
    </p:spTree>
    <p:extLst>
      <p:ext uri="{BB962C8B-B14F-4D97-AF65-F5344CB8AC3E}">
        <p14:creationId xmlns:p14="http://schemas.microsoft.com/office/powerpoint/2010/main" val="6146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198813" y="2781301"/>
            <a:ext cx="3611562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latin typeface="맑은 고딕" pitchFamily="50" charset="-127"/>
                <a:ea typeface="맑은 고딕" pitchFamily="50" charset="-127"/>
              </a:rPr>
              <a:t>End of material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056089"/>
              </p:ext>
            </p:extLst>
          </p:nvPr>
        </p:nvGraphicFramePr>
        <p:xfrm>
          <a:off x="5056188" y="4622801"/>
          <a:ext cx="4576762" cy="2089912"/>
        </p:xfrm>
        <a:graphic>
          <a:graphicData uri="http://schemas.openxmlformats.org/drawingml/2006/table">
            <a:tbl>
              <a:tblPr/>
              <a:tblGrid>
                <a:gridCol w="472082"/>
                <a:gridCol w="1138448"/>
                <a:gridCol w="2966232"/>
              </a:tblGrid>
              <a:tr h="470769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코드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명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kumimoji="1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화면명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</a:tr>
              <a:tr h="296961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 1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 ZTRR0350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[TR] 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카드입금예정리스트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(POS) 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ZTRR0320 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[TR] </a:t>
                      </a: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입금내역 업로드 및 조회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(MALL &amp; POS) 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ZTRR0330 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[TR] </a:t>
                      </a: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카드수금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FBS_NO </a:t>
                      </a: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연결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(MALL &amp; POS) 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ZTRR0340</a:t>
                      </a:r>
                      <a:endParaRPr kumimoji="1" lang="ko-KR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[TR] </a:t>
                      </a: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카드수금관리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(MALL &amp; POS) 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" name="모서리가 둥근 직사각형 32"/>
          <p:cNvSpPr/>
          <p:nvPr/>
        </p:nvSpPr>
        <p:spPr bwMode="auto">
          <a:xfrm>
            <a:off x="343694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프로세스 설명</a:t>
            </a:r>
          </a:p>
        </p:txBody>
      </p:sp>
      <p:sp>
        <p:nvSpPr>
          <p:cNvPr id="34" name="모서리가 둥근 직사각형 33"/>
          <p:cNvSpPr/>
          <p:nvPr/>
        </p:nvSpPr>
        <p:spPr bwMode="auto">
          <a:xfrm>
            <a:off x="5063970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선행 단계</a:t>
            </a:r>
          </a:p>
        </p:txBody>
      </p:sp>
      <p:sp>
        <p:nvSpPr>
          <p:cNvPr id="35" name="모서리가 둥근 직사각형 34"/>
          <p:cNvSpPr/>
          <p:nvPr/>
        </p:nvSpPr>
        <p:spPr bwMode="auto">
          <a:xfrm>
            <a:off x="5063970" y="3140968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후행 단계</a:t>
            </a:r>
          </a:p>
        </p:txBody>
      </p:sp>
      <p:sp>
        <p:nvSpPr>
          <p:cNvPr id="36" name="모서리가 둥근 직사각형 35"/>
          <p:cNvSpPr/>
          <p:nvPr/>
        </p:nvSpPr>
        <p:spPr bwMode="auto">
          <a:xfrm>
            <a:off x="5063970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트랜잭션</a:t>
            </a:r>
          </a:p>
        </p:txBody>
      </p:sp>
      <p:sp>
        <p:nvSpPr>
          <p:cNvPr id="37" name="모서리가 접힌 도형 36"/>
          <p:cNvSpPr/>
          <p:nvPr/>
        </p:nvSpPr>
        <p:spPr bwMode="auto">
          <a:xfrm>
            <a:off x="344488" y="2120900"/>
            <a:ext cx="4608512" cy="20288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FontTx/>
              <a:buAutoNum type="arabicPeriod"/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MALL</a:t>
            </a:r>
            <a:r>
              <a:rPr lang="ko-KR" altLang="en-US" b="0" smtClean="0">
                <a:latin typeface="맑은 고딕" pitchFamily="50" charset="-127"/>
                <a:ea typeface="맑은 고딕" pitchFamily="50" charset="-127"/>
              </a:rPr>
              <a:t>은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PG</a:t>
            </a:r>
            <a:r>
              <a:rPr lang="ko-KR" altLang="en-US" b="0" smtClean="0">
                <a:latin typeface="맑은 고딕" pitchFamily="50" charset="-127"/>
                <a:ea typeface="맑은 고딕" pitchFamily="50" charset="-127"/>
              </a:rPr>
              <a:t>사를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통해 </a:t>
            </a:r>
            <a:r>
              <a:rPr lang="ko-KR" altLang="en-US" b="0" smtClean="0">
                <a:latin typeface="맑은 고딕" pitchFamily="50" charset="-127"/>
                <a:ea typeface="맑은 고딕" pitchFamily="50" charset="-127"/>
              </a:rPr>
              <a:t>카드 결제 내역을 확인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, POS</a:t>
            </a:r>
            <a:r>
              <a:rPr lang="ko-KR" altLang="en-US" b="0" smtClean="0">
                <a:latin typeface="맑은 고딕" pitchFamily="50" charset="-127"/>
                <a:ea typeface="맑은 고딕" pitchFamily="50" charset="-127"/>
              </a:rPr>
              <a:t>는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VAN</a:t>
            </a:r>
            <a:r>
              <a:rPr lang="ko-KR" altLang="en-US" b="0" smtClean="0">
                <a:latin typeface="맑은 고딕" pitchFamily="50" charset="-127"/>
                <a:ea typeface="맑은 고딕" pitchFamily="50" charset="-127"/>
              </a:rPr>
              <a:t>사를 통해 카드 결제 내역을 확인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 marL="228600" indent="-228600">
              <a:buFontTx/>
              <a:buAutoNum type="arabicPeriod"/>
              <a:defRPr/>
            </a:pP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계좌 입금 건에 대한 내용 파악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b="0" smtClean="0">
                <a:latin typeface="맑은 고딕" pitchFamily="50" charset="-127"/>
                <a:ea typeface="맑은 고딕" pitchFamily="50" charset="-127"/>
              </a:rPr>
              <a:t>카드사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PG</a:t>
            </a:r>
            <a:r>
              <a:rPr lang="ko-KR" altLang="en-US" b="0" smtClean="0">
                <a:latin typeface="맑은 고딕" pitchFamily="50" charset="-127"/>
                <a:ea typeface="맑은 고딕" pitchFamily="50" charset="-127"/>
              </a:rPr>
              <a:t>사 </a:t>
            </a:r>
            <a:r>
              <a:rPr lang="ko-KR" altLang="en-US" b="0" dirty="0" err="1" smtClean="0">
                <a:latin typeface="맑은 고딕" pitchFamily="50" charset="-127"/>
                <a:ea typeface="맑은 고딕" pitchFamily="50" charset="-127"/>
              </a:rPr>
              <a:t>입금분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228600" indent="-228600">
              <a:buFontTx/>
              <a:buAutoNum type="arabicPeriod"/>
              <a:defRPr/>
            </a:pP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카드 결제내역과 계좌 입금 건을 연결 지어 수금처리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모서리가 접힌 도형 37"/>
          <p:cNvSpPr/>
          <p:nvPr/>
        </p:nvSpPr>
        <p:spPr bwMode="auto">
          <a:xfrm>
            <a:off x="5064125" y="2120900"/>
            <a:ext cx="4568825" cy="831850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FontTx/>
              <a:buAutoNum type="arabicPeriod"/>
              <a:defRPr/>
            </a:pP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계좌 입금 건에 대한 수금 내용 파악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b="0" smtClean="0">
                <a:latin typeface="맑은 고딕" pitchFamily="50" charset="-127"/>
                <a:ea typeface="맑은 고딕" pitchFamily="50" charset="-127"/>
              </a:rPr>
              <a:t>카드사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/PG</a:t>
            </a:r>
            <a:r>
              <a:rPr lang="ko-KR" altLang="en-US" b="0" smtClean="0">
                <a:latin typeface="맑은 고딕" pitchFamily="50" charset="-127"/>
                <a:ea typeface="맑은 고딕" pitchFamily="50" charset="-127"/>
              </a:rPr>
              <a:t>사 </a:t>
            </a:r>
            <a:r>
              <a:rPr lang="ko-KR" altLang="en-US" b="0" dirty="0" err="1" smtClean="0">
                <a:latin typeface="맑은 고딕" pitchFamily="50" charset="-127"/>
                <a:ea typeface="맑은 고딕" pitchFamily="50" charset="-127"/>
              </a:rPr>
              <a:t>입금분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)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모서리가 접힌 도형 38"/>
          <p:cNvSpPr/>
          <p:nvPr/>
        </p:nvSpPr>
        <p:spPr bwMode="auto">
          <a:xfrm>
            <a:off x="5064125" y="3416300"/>
            <a:ext cx="4568825" cy="733425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FontTx/>
              <a:buAutoNum type="arabicPeriod"/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모서리가 둥근 직사각형 39"/>
          <p:cNvSpPr/>
          <p:nvPr/>
        </p:nvSpPr>
        <p:spPr bwMode="auto">
          <a:xfrm>
            <a:off x="343694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이것만은 꼭 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!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Oval 14"/>
          <p:cNvSpPr>
            <a:spLocks noChangeArrowheads="1"/>
          </p:cNvSpPr>
          <p:nvPr/>
        </p:nvSpPr>
        <p:spPr bwMode="auto">
          <a:xfrm>
            <a:off x="1539320" y="4317930"/>
            <a:ext cx="303290" cy="22266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+1</a:t>
            </a:r>
          </a:p>
        </p:txBody>
      </p:sp>
      <p:sp>
        <p:nvSpPr>
          <p:cNvPr id="42" name="모서리가 접힌 도형 41"/>
          <p:cNvSpPr/>
          <p:nvPr/>
        </p:nvSpPr>
        <p:spPr bwMode="auto">
          <a:xfrm>
            <a:off x="344488" y="4611688"/>
            <a:ext cx="4608512" cy="19907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FontTx/>
              <a:buAutoNum type="arabicPeriod"/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수금 해당월에 예수금 잔여내역이 남아있는지 확인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필요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</a:b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예수금 잔여내역이 남아있으면 수금을 덜 잡은 것임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graphicFrame>
        <p:nvGraphicFramePr>
          <p:cNvPr id="15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2892781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/>
                <a:gridCol w="1733330"/>
                <a:gridCol w="928694"/>
                <a:gridCol w="2780781"/>
                <a:gridCol w="990199"/>
                <a:gridCol w="990199"/>
                <a:gridCol w="1062572"/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FI 1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입금 지급 관리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이정택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20180108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FI 1 - 1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카드수금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(MALL&amp;POS)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회사코드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1000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입력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2.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거래일자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카드승인일자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3.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예상 입금일자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카드사 예상입금 일자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4.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매입사구분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카드사 구분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5.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실행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카드입금내역 리스트는 하루에 한 번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KICC</a:t>
            </a:r>
            <a:r>
              <a:rPr lang="ko-KR" altLang="en-US" sz="1100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로 부터 수신 됩니다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</a:t>
            </a:r>
          </a:p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거래일자는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From ~ To</a:t>
            </a:r>
            <a:r>
              <a:rPr lang="ko-KR" altLang="en-US" sz="1100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로 넉넉하게 주세요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</a:t>
            </a:r>
            <a:r>
              <a:rPr lang="ko-KR" altLang="en-US" sz="1100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[TR] 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카드입금예정리스트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(POS) 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ZTRR0350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709" y="1204694"/>
            <a:ext cx="6009489" cy="2584346"/>
          </a:xfrm>
          <a:prstGeom prst="rect">
            <a:avLst/>
          </a:prstGeom>
        </p:spPr>
      </p:pic>
      <p:sp>
        <p:nvSpPr>
          <p:cNvPr id="11" name="Oval 14"/>
          <p:cNvSpPr>
            <a:spLocks noChangeArrowheads="1"/>
          </p:cNvSpPr>
          <p:nvPr/>
        </p:nvSpPr>
        <p:spPr bwMode="auto">
          <a:xfrm>
            <a:off x="487709" y="2060848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642416" y="2658285"/>
            <a:ext cx="4880511" cy="153123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642416" y="2853314"/>
            <a:ext cx="4880511" cy="153123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642416" y="3048343"/>
            <a:ext cx="4880511" cy="153123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487709" y="2638442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487709" y="2843392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</p:txBody>
      </p:sp>
      <p:sp>
        <p:nvSpPr>
          <p:cNvPr id="17" name="Oval 14"/>
          <p:cNvSpPr>
            <a:spLocks noChangeArrowheads="1"/>
          </p:cNvSpPr>
          <p:nvPr/>
        </p:nvSpPr>
        <p:spPr bwMode="auto">
          <a:xfrm>
            <a:off x="487709" y="302582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</a:p>
        </p:txBody>
      </p:sp>
      <p:sp>
        <p:nvSpPr>
          <p:cNvPr id="21" name="Oval 14"/>
          <p:cNvSpPr>
            <a:spLocks noChangeArrowheads="1"/>
          </p:cNvSpPr>
          <p:nvPr/>
        </p:nvSpPr>
        <p:spPr bwMode="auto">
          <a:xfrm>
            <a:off x="453777" y="1539524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5</a:t>
            </a:r>
          </a:p>
        </p:txBody>
      </p:sp>
      <p:sp>
        <p:nvSpPr>
          <p:cNvPr id="23" name="직사각형 22"/>
          <p:cNvSpPr/>
          <p:nvPr/>
        </p:nvSpPr>
        <p:spPr>
          <a:xfrm>
            <a:off x="622096" y="1539524"/>
            <a:ext cx="146143" cy="165697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0917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상태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-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녹색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반영완료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-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휴지통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삭제한 내역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-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공란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미반영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2.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입금번호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매장 별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카드사 별 합계로 입금번호 채번 됨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3.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매입사구분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카드사 구분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4.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거래처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매장코드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5.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예상 입금일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결제 건 별로 실제입금일은 달라질 수 있음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6.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상세화면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해당건을 더블클릭 하거나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여러 건을 선택 후 상세화면버튼을 누르면 결제 건 별 내역 확인 가능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7.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확정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확정 대상을 선택하고 확정버튼 클릭 시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수금 대상으로 확정 됨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AutoNum type="arabicPeriod"/>
              <a:defRPr/>
            </a:pP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매장 별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  <a:r>
              <a:rPr lang="ko-KR" altLang="en-US" sz="1100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카드사 별 합계로 확정 됨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</a:t>
            </a:r>
          </a:p>
          <a:p>
            <a:pPr marL="228600" indent="-228600" algn="just">
              <a:spcAft>
                <a:spcPts val="0"/>
              </a:spcAft>
              <a:buAutoNum type="arabicPeriod"/>
              <a:defRPr/>
            </a:pPr>
            <a:r>
              <a:rPr lang="ko-KR" altLang="en-US" sz="1100" b="0" kern="100" dirty="0" err="1" smtClean="0">
                <a:latin typeface="맑은 고딕" pitchFamily="50" charset="-127"/>
                <a:ea typeface="맑은 고딕" pitchFamily="50" charset="-127"/>
                <a:cs typeface="Times New Roman"/>
              </a:rPr>
              <a:t>예상입금일에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입금금액과 맞지 않는 경우 상세화면에서 건 별 내역을 확인하고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,</a:t>
            </a:r>
          </a:p>
          <a:p>
            <a:pPr algn="just">
              <a:spcAft>
                <a:spcPts val="0"/>
              </a:spcAft>
              <a:defRPr/>
            </a:pPr>
            <a:r>
              <a:rPr lang="ko-KR" altLang="en-US" sz="1100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ZTRR0320 - [TR] </a:t>
            </a:r>
            <a:r>
              <a:rPr lang="ko-KR" altLang="en-US" sz="1100" b="0" kern="100">
                <a:latin typeface="맑은 고딕" pitchFamily="50" charset="-127"/>
                <a:ea typeface="맑은 고딕" pitchFamily="50" charset="-127"/>
                <a:cs typeface="Times New Roman"/>
              </a:rPr>
              <a:t>입금내역 업로드 및 조회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(MALL &amp; POS) </a:t>
            </a:r>
            <a:r>
              <a:rPr lang="ko-KR" altLang="en-US" sz="1100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를 통해 입금내역을 직접 업로드함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</a:t>
            </a: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008433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[TR] 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카드입금예정리스트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(POS) 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ZTRR0350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479" y="1171798"/>
            <a:ext cx="6279176" cy="3841378"/>
          </a:xfrm>
          <a:prstGeom prst="rect">
            <a:avLst/>
          </a:prstGeom>
        </p:spPr>
      </p:pic>
      <p:sp>
        <p:nvSpPr>
          <p:cNvPr id="31" name="Oval 14"/>
          <p:cNvSpPr>
            <a:spLocks noChangeArrowheads="1"/>
          </p:cNvSpPr>
          <p:nvPr/>
        </p:nvSpPr>
        <p:spPr bwMode="auto">
          <a:xfrm>
            <a:off x="592842" y="1700808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32" name="직사각형 31"/>
          <p:cNvSpPr/>
          <p:nvPr/>
        </p:nvSpPr>
        <p:spPr>
          <a:xfrm>
            <a:off x="582321" y="1892535"/>
            <a:ext cx="193422" cy="2256545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3" name="Oval 14"/>
          <p:cNvSpPr>
            <a:spLocks noChangeArrowheads="1"/>
          </p:cNvSpPr>
          <p:nvPr/>
        </p:nvSpPr>
        <p:spPr bwMode="auto">
          <a:xfrm>
            <a:off x="1885059" y="1700808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1351806" y="1892535"/>
            <a:ext cx="1224136" cy="2256545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2575940" y="1892535"/>
            <a:ext cx="1440161" cy="2256545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Oval 14"/>
          <p:cNvSpPr>
            <a:spLocks noChangeArrowheads="1"/>
          </p:cNvSpPr>
          <p:nvPr/>
        </p:nvSpPr>
        <p:spPr bwMode="auto">
          <a:xfrm>
            <a:off x="3241092" y="1700808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</a:p>
        </p:txBody>
      </p:sp>
      <p:sp>
        <p:nvSpPr>
          <p:cNvPr id="37" name="직사각형 36"/>
          <p:cNvSpPr/>
          <p:nvPr/>
        </p:nvSpPr>
        <p:spPr>
          <a:xfrm>
            <a:off x="4016102" y="1892535"/>
            <a:ext cx="533252" cy="2256545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Oval 14"/>
          <p:cNvSpPr>
            <a:spLocks noChangeArrowheads="1"/>
          </p:cNvSpPr>
          <p:nvPr/>
        </p:nvSpPr>
        <p:spPr bwMode="auto">
          <a:xfrm>
            <a:off x="4198444" y="1700808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5</a:t>
            </a:r>
          </a:p>
        </p:txBody>
      </p:sp>
      <p:sp>
        <p:nvSpPr>
          <p:cNvPr id="40" name="Oval 14"/>
          <p:cNvSpPr>
            <a:spLocks noChangeArrowheads="1"/>
          </p:cNvSpPr>
          <p:nvPr/>
        </p:nvSpPr>
        <p:spPr bwMode="auto">
          <a:xfrm>
            <a:off x="979504" y="1700808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41" name="직사각형 40"/>
          <p:cNvSpPr/>
          <p:nvPr/>
        </p:nvSpPr>
        <p:spPr>
          <a:xfrm>
            <a:off x="796367" y="1892535"/>
            <a:ext cx="555437" cy="2256545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2" name="Oval 14"/>
          <p:cNvSpPr>
            <a:spLocks noChangeArrowheads="1"/>
          </p:cNvSpPr>
          <p:nvPr/>
        </p:nvSpPr>
        <p:spPr bwMode="auto">
          <a:xfrm>
            <a:off x="671656" y="1278508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6</a:t>
            </a:r>
          </a:p>
        </p:txBody>
      </p:sp>
      <p:sp>
        <p:nvSpPr>
          <p:cNvPr id="43" name="Oval 14"/>
          <p:cNvSpPr>
            <a:spLocks noChangeArrowheads="1"/>
          </p:cNvSpPr>
          <p:nvPr/>
        </p:nvSpPr>
        <p:spPr bwMode="auto">
          <a:xfrm>
            <a:off x="1272989" y="1278508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77324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[TR] 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카드입금예정리스트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(POS) 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ZTRR0350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18220" y="765577"/>
            <a:ext cx="997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I. </a:t>
            </a:r>
            <a:r>
              <a:rPr lang="ko-KR" altLang="en-US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상세 화면</a:t>
            </a:r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695" y="980728"/>
            <a:ext cx="9217024" cy="2192156"/>
          </a:xfrm>
          <a:prstGeom prst="rect">
            <a:avLst/>
          </a:prstGeom>
        </p:spPr>
      </p:pic>
      <p:sp>
        <p:nvSpPr>
          <p:cNvPr id="13" name="직사각형 12"/>
          <p:cNvSpPr/>
          <p:nvPr/>
        </p:nvSpPr>
        <p:spPr>
          <a:xfrm>
            <a:off x="631726" y="2138072"/>
            <a:ext cx="936104" cy="648072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1020963" y="1910945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8850798" y="2138072"/>
            <a:ext cx="631106" cy="648072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Oval 14"/>
          <p:cNvSpPr>
            <a:spLocks noChangeArrowheads="1"/>
          </p:cNvSpPr>
          <p:nvPr/>
        </p:nvSpPr>
        <p:spPr bwMode="auto">
          <a:xfrm>
            <a:off x="9087536" y="1951817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4579852" y="2138072"/>
            <a:ext cx="1308457" cy="648072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Oval 14"/>
          <p:cNvSpPr>
            <a:spLocks noChangeArrowheads="1"/>
          </p:cNvSpPr>
          <p:nvPr/>
        </p:nvSpPr>
        <p:spPr bwMode="auto">
          <a:xfrm>
            <a:off x="5155265" y="1910945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0838" y="3213756"/>
            <a:ext cx="44534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입금번호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SEQ : SEQ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는 입금번호에 개별 건별로 순번이 매겨진다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예상 입금일은 같지만 거래일자는 다를 수 있음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3.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승인번호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건 별 내역은 승인번호를 확인 할 수 있음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4. Back </a:t>
            </a:r>
            <a:r>
              <a:rPr lang="ko-KR" altLang="en-US" sz="1100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버튼 클릭 시 확정 화면으로 돌아감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1100" b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Oval 14"/>
          <p:cNvSpPr>
            <a:spLocks noChangeArrowheads="1"/>
          </p:cNvSpPr>
          <p:nvPr/>
        </p:nvSpPr>
        <p:spPr bwMode="auto">
          <a:xfrm>
            <a:off x="2460580" y="1054316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2472178" y="1033100"/>
            <a:ext cx="166351" cy="220556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8220" y="3965396"/>
            <a:ext cx="16161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II. </a:t>
            </a:r>
            <a:r>
              <a:rPr lang="ko-KR" altLang="en-US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삭제 내역 재 확정</a:t>
            </a:r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220" y="4242395"/>
            <a:ext cx="8086725" cy="206692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350838" y="6324709"/>
            <a:ext cx="51267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삭제한 내역을 선택하고 확정하면 상태가 삭제에서 확정으로 상태로 갱신됨</a:t>
            </a:r>
            <a:r>
              <a:rPr lang="en-US" altLang="ko-KR" sz="1100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1100" b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360783" y="5579080"/>
            <a:ext cx="1207047" cy="1652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1330845" y="4642204"/>
            <a:ext cx="453010" cy="226955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2007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[TR] 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카드입금예정리스트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(POS) 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ZTRR0350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18220" y="765577"/>
            <a:ext cx="22188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III. POS </a:t>
            </a:r>
            <a:r>
              <a:rPr lang="ko-KR" altLang="en-US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입금반송정보 구성도</a:t>
            </a:r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30" name="그림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77" y="1042577"/>
            <a:ext cx="9304928" cy="5544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32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[</a:t>
            </a:r>
            <a:r>
              <a:rPr lang="ko-KR" altLang="en-US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신규 생성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]</a:t>
            </a: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회사코드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1000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입력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2. I/F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구분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MALL, POS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를 구분하여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File Upload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3.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정산구분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신규 생성 시에는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Excel File Upload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를 통해 카드수금 대상 건을 생성 한다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조회 선택 시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Upload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한 내역을 확인하거나 삭제가 가능 함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4.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파일경로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신규 생성을 위한 파일 위치 지정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5.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실행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대상 건을 중복으로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Upload </a:t>
            </a:r>
            <a:r>
              <a:rPr lang="ko-KR" altLang="en-US" sz="1100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시 중복 생성 됨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</a:t>
            </a:r>
          </a:p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MALL</a:t>
            </a:r>
            <a:r>
              <a:rPr lang="ko-KR" altLang="en-US" sz="1100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은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PG</a:t>
            </a:r>
            <a:r>
              <a:rPr lang="ko-KR" altLang="en-US" sz="1100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사에서 입금내역을 확인 하고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Upload</a:t>
            </a:r>
            <a:r>
              <a:rPr lang="ko-KR" altLang="en-US" sz="1100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양식이 맞춰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Excel</a:t>
            </a:r>
            <a:r>
              <a:rPr lang="ko-KR" altLang="en-US" sz="1100" b="0" kern="10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ko-KR" altLang="en-US" sz="1100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작성 후 업로드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</a:t>
            </a:r>
          </a:p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POS</a:t>
            </a:r>
            <a:r>
              <a:rPr lang="ko-KR" altLang="en-US" sz="1100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는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[TR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] </a:t>
            </a:r>
            <a:r>
              <a:rPr lang="ko-KR" altLang="en-US" sz="1100" b="0" kern="100">
                <a:latin typeface="맑은 고딕" pitchFamily="50" charset="-127"/>
                <a:ea typeface="맑은 고딕" pitchFamily="50" charset="-127"/>
                <a:cs typeface="Times New Roman"/>
              </a:rPr>
              <a:t>카드입금예정리스트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(POS) </a:t>
            </a:r>
            <a:r>
              <a:rPr lang="ko-KR" altLang="en-US" sz="1100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프로그램에서 확정하거나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  <a:r>
              <a:rPr lang="ko-KR" altLang="en-US" sz="1100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확정하지 못한 내역은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Upload</a:t>
            </a:r>
            <a:r>
              <a:rPr lang="ko-KR" altLang="en-US" sz="1100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양식에 맞춰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Excel </a:t>
            </a:r>
            <a:r>
              <a:rPr lang="ko-KR" altLang="en-US" sz="1100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작성 후 업로드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</a:t>
            </a: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623630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[TR] </a:t>
                      </a: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입금내역 업로드 및 조회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(MALL &amp; POS) 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ZTRR0320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929" y="1340768"/>
            <a:ext cx="6236229" cy="3337322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502116" y="4007436"/>
            <a:ext cx="5890249" cy="19264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Oval 14"/>
          <p:cNvSpPr>
            <a:spLocks noChangeArrowheads="1"/>
          </p:cNvSpPr>
          <p:nvPr/>
        </p:nvSpPr>
        <p:spPr bwMode="auto">
          <a:xfrm>
            <a:off x="320870" y="4013829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502116" y="2239351"/>
            <a:ext cx="5890249" cy="19264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320870" y="2245744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502116" y="4204088"/>
            <a:ext cx="5890249" cy="19264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320870" y="421048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502116" y="4396736"/>
            <a:ext cx="5890249" cy="19264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Oval 14"/>
          <p:cNvSpPr>
            <a:spLocks noChangeArrowheads="1"/>
          </p:cNvSpPr>
          <p:nvPr/>
        </p:nvSpPr>
        <p:spPr bwMode="auto">
          <a:xfrm>
            <a:off x="320870" y="4403129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502116" y="1696932"/>
            <a:ext cx="201617" cy="19264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Oval 14"/>
          <p:cNvSpPr>
            <a:spLocks noChangeArrowheads="1"/>
          </p:cNvSpPr>
          <p:nvPr/>
        </p:nvSpPr>
        <p:spPr bwMode="auto">
          <a:xfrm>
            <a:off x="320870" y="1703325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70251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[</a:t>
            </a:r>
            <a:r>
              <a:rPr lang="ko-KR" altLang="en-US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신규 생성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]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0.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업로드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내역을 확인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-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금액 확인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-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거래처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채권그룹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지점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담당자 정보가 정확한지 확인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저장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화면에 보이는 내역이 저장 됨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수정사항이 있을 경우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 Back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2.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입금번호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정상적으로 저장이 되었으면 입금번호가 채번 됨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저장 버튼 클릭 시 화면에 보이는 값이 모두 저장 됨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</a:t>
            </a:r>
          </a:p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ko-KR" altLang="en-US" sz="1100" b="0" kern="100" dirty="0" err="1" smtClean="0">
                <a:latin typeface="맑은 고딕" pitchFamily="50" charset="-127"/>
                <a:ea typeface="맑은 고딕" pitchFamily="50" charset="-127"/>
                <a:cs typeface="Times New Roman"/>
              </a:rPr>
              <a:t>수정사항있을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경우 엑셀 수정 후 다시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Upload </a:t>
            </a:r>
            <a:r>
              <a:rPr lang="ko-KR" altLang="en-US" sz="1100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함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</a:t>
            </a: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[TR] </a:t>
                      </a: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입금내역 업로드 및 조회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(MALL &amp; POS) 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ZTRR0320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489" y="2000374"/>
            <a:ext cx="6248702" cy="1733021"/>
          </a:xfrm>
          <a:prstGeom prst="rect">
            <a:avLst/>
          </a:prstGeom>
        </p:spPr>
      </p:pic>
      <p:sp>
        <p:nvSpPr>
          <p:cNvPr id="20" name="직사각형 19"/>
          <p:cNvSpPr/>
          <p:nvPr/>
        </p:nvSpPr>
        <p:spPr>
          <a:xfrm>
            <a:off x="410489" y="2139248"/>
            <a:ext cx="293245" cy="186255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Oval 14"/>
          <p:cNvSpPr>
            <a:spLocks noChangeArrowheads="1"/>
          </p:cNvSpPr>
          <p:nvPr/>
        </p:nvSpPr>
        <p:spPr bwMode="auto">
          <a:xfrm>
            <a:off x="229243" y="2139249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23" name="Oval 14"/>
          <p:cNvSpPr>
            <a:spLocks noChangeArrowheads="1"/>
          </p:cNvSpPr>
          <p:nvPr/>
        </p:nvSpPr>
        <p:spPr bwMode="auto">
          <a:xfrm>
            <a:off x="818979" y="2241398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703734" y="2436676"/>
            <a:ext cx="360040" cy="1136340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5621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[</a:t>
            </a:r>
            <a:r>
              <a:rPr lang="ko-KR" altLang="en-US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조회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]</a:t>
            </a: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회사코드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: 1000 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</a:rPr>
              <a:t>입력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2. I/F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</a:rPr>
              <a:t>구분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: MALL,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POS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 구분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3. 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</a:rPr>
              <a:t>정산구분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조회 선택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4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조회조건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-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수금처리 건 미포함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수금완료 건을 제외 하고 조회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-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수금처리 건 포함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수금완료 건을 포함하여 조회</a:t>
            </a:r>
            <a:endParaRPr lang="en-US" altLang="ko-KR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5. 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</a:rPr>
              <a:t>실행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[TR] </a:t>
                      </a: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입금내역 업로드 및 조회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(MALL &amp; POS) 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ZTRR0320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838" y="1359572"/>
            <a:ext cx="6257552" cy="3496867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502116" y="3966796"/>
            <a:ext cx="5890249" cy="19264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Oval 14"/>
          <p:cNvSpPr>
            <a:spLocks noChangeArrowheads="1"/>
          </p:cNvSpPr>
          <p:nvPr/>
        </p:nvSpPr>
        <p:spPr bwMode="auto">
          <a:xfrm>
            <a:off x="320870" y="3973189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502116" y="2239351"/>
            <a:ext cx="5890249" cy="19264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320870" y="2245744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502116" y="4163448"/>
            <a:ext cx="5890249" cy="19264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320870" y="416984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502116" y="4550648"/>
            <a:ext cx="5890249" cy="19264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Oval 14"/>
          <p:cNvSpPr>
            <a:spLocks noChangeArrowheads="1"/>
          </p:cNvSpPr>
          <p:nvPr/>
        </p:nvSpPr>
        <p:spPr bwMode="auto">
          <a:xfrm>
            <a:off x="320870" y="455704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502116" y="1696932"/>
            <a:ext cx="201617" cy="19264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Oval 14"/>
          <p:cNvSpPr>
            <a:spLocks noChangeArrowheads="1"/>
          </p:cNvSpPr>
          <p:nvPr/>
        </p:nvSpPr>
        <p:spPr bwMode="auto">
          <a:xfrm>
            <a:off x="320870" y="1703325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73931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32170</TotalTime>
  <Words>1771</Words>
  <Application>Microsoft Office PowerPoint</Application>
  <PresentationFormat>사용자 지정</PresentationFormat>
  <Paragraphs>404</Paragraphs>
  <Slides>19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5" baseType="lpstr">
      <vt:lpstr>돋움</vt:lpstr>
      <vt:lpstr>맑은 고딕</vt:lpstr>
      <vt:lpstr>Arial</vt:lpstr>
      <vt:lpstr>Lucida Sans Unicode</vt:lpstr>
      <vt:lpstr>Times New Roman</vt:lpstr>
      <vt:lpstr>기본 디자인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PowerPoint 프레젠테이션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PI_ERP 프로젝트</dc:title>
  <dc:creator>dmyang</dc:creator>
  <cp:lastModifiedBy>이지송</cp:lastModifiedBy>
  <cp:revision>2291</cp:revision>
  <cp:lastPrinted>2001-03-14T06:43:19Z</cp:lastPrinted>
  <dcterms:created xsi:type="dcterms:W3CDTF">2000-09-28T11:17:09Z</dcterms:created>
  <dcterms:modified xsi:type="dcterms:W3CDTF">2018-01-09T04:52:28Z</dcterms:modified>
</cp:coreProperties>
</file>