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72" r:id="rId2"/>
    <p:sldId id="567" r:id="rId3"/>
    <p:sldId id="605" r:id="rId4"/>
    <p:sldId id="602" r:id="rId5"/>
    <p:sldId id="604" r:id="rId6"/>
    <p:sldId id="603" r:id="rId7"/>
    <p:sldId id="606" r:id="rId8"/>
    <p:sldId id="566" r:id="rId9"/>
  </p:sldIdLst>
  <p:sldSz cx="9904413" cy="6858000"/>
  <p:notesSz cx="6662738" cy="98329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orient="horz" pos="3294">
          <p15:clr>
            <a:srgbClr val="A4A3A4"/>
          </p15:clr>
        </p15:guide>
        <p15:guide id="5" pos="398">
          <p15:clr>
            <a:srgbClr val="A4A3A4"/>
          </p15:clr>
        </p15:guide>
        <p15:guide id="6" pos="5569">
          <p15:clr>
            <a:srgbClr val="A4A3A4"/>
          </p15:clr>
        </p15:guide>
        <p15:guide id="7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793"/>
    <a:srgbClr val="93E3FF"/>
    <a:srgbClr val="E57725"/>
    <a:srgbClr val="CCCCFF"/>
    <a:srgbClr val="DDDDDD"/>
    <a:srgbClr val="C0C0C0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9652" autoAdjust="0"/>
  </p:normalViewPr>
  <p:slideViewPr>
    <p:cSldViewPr>
      <p:cViewPr varScale="1">
        <p:scale>
          <a:sx n="116" d="100"/>
          <a:sy n="116" d="100"/>
        </p:scale>
        <p:origin x="1188" y="108"/>
      </p:cViewPr>
      <p:guideLst>
        <p:guide orient="horz" pos="4065"/>
        <p:guide orient="horz" pos="2160"/>
        <p:guide orient="horz" pos="3158"/>
        <p:guide orient="horz" pos="3294"/>
        <p:guide pos="398"/>
        <p:guide pos="5569"/>
        <p:guide pos="3120"/>
      </p:guideLst>
    </p:cSldViewPr>
  </p:slideViewPr>
  <p:outlineViewPr>
    <p:cViewPr>
      <p:scale>
        <a:sx n="33" d="100"/>
        <a:sy n="33" d="100"/>
      </p:scale>
      <p:origin x="210" y="17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125140D-058F-4DAF-9564-FAF9FFABD8E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80464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FFB1769C-2F4C-4C37-9CD1-A32752D2A82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906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9925" y="736600"/>
            <a:ext cx="5322888" cy="3687763"/>
          </a:xfrm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3E76A-C7E5-494F-A034-D4AA102AE2E6}" type="slidenum">
              <a:rPr lang="en-US" altLang="ko-KR" smtClean="0"/>
              <a:pPr/>
              <a:t>7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7541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91" y="765194"/>
            <a:ext cx="9125473" cy="1552733"/>
          </a:xfrm>
        </p:spPr>
        <p:txBody>
          <a:bodyPr/>
          <a:lstStyle>
            <a:lvl1pPr marL="0" indent="0">
              <a:buNone/>
              <a:defRPr sz="1300">
                <a:latin typeface="맑은 고딕" pitchFamily="50" charset="-127"/>
              </a:defRPr>
            </a:lvl1pPr>
            <a:lvl2pPr>
              <a:buNone/>
              <a:defRPr sz="1300"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 sz="1300"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 sz="1300"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 sz="13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26347" y="857232"/>
            <a:ext cx="369332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697415" y="6626230"/>
            <a:ext cx="511679" cy="23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- P</a:t>
            </a:r>
            <a:fld id="{05FDF7DF-D36E-46CC-9165-8D1E595FCB6E}" type="slidenum">
              <a:rPr lang="en-US" altLang="ko-KR" sz="700" b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pPr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357166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71414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</p:sldLayoutIdLst>
  <p:transition>
    <p:split orient="vert"/>
  </p:transition>
  <p:txStyles>
    <p:titleStyle>
      <a:lvl1pPr algn="r" rtl="0" eaLnBrk="0" fontAlgn="base" latinLnBrk="1" hangingPunct="0">
        <a:spcBef>
          <a:spcPct val="0"/>
        </a:spcBef>
        <a:spcAft>
          <a:spcPct val="0"/>
        </a:spcAft>
        <a:defRPr kumimoji="1" sz="1000" b="1" baseline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6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574134"/>
              </p:ext>
            </p:extLst>
          </p:nvPr>
        </p:nvGraphicFramePr>
        <p:xfrm>
          <a:off x="1209675" y="3213100"/>
          <a:ext cx="7486650" cy="2019298"/>
        </p:xfrm>
        <a:graphic>
          <a:graphicData uri="http://schemas.openxmlformats.org/drawingml/2006/table">
            <a:tbl>
              <a:tblPr/>
              <a:tblGrid>
                <a:gridCol w="903888"/>
                <a:gridCol w="1122492"/>
                <a:gridCol w="4502778"/>
                <a:gridCol w="957492"/>
              </a:tblGrid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 내용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2018.1.15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모서리가 둥근 직사각형 16"/>
          <p:cNvSpPr/>
          <p:nvPr/>
        </p:nvSpPr>
        <p:spPr bwMode="auto">
          <a:xfrm>
            <a:off x="1221645" y="292494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문서 개정 이력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8545400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1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기준정보관리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상품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자재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마스터 관리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1.2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자재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마스터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20180115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</a:t>
                      </a: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1.2.1</a:t>
                      </a:r>
                      <a:endParaRPr kumimoji="1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상품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자재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마스터 생성 변경의 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 &amp; POS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전송 및 등록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945383"/>
              </p:ext>
            </p:extLst>
          </p:nvPr>
        </p:nvGraphicFramePr>
        <p:xfrm>
          <a:off x="5056188" y="4622801"/>
          <a:ext cx="4576762" cy="1776617"/>
        </p:xfrm>
        <a:graphic>
          <a:graphicData uri="http://schemas.openxmlformats.org/drawingml/2006/table">
            <a:tbl>
              <a:tblPr/>
              <a:tblGrid>
                <a:gridCol w="472082"/>
                <a:gridCol w="1138448"/>
                <a:gridCol w="2966232"/>
              </a:tblGrid>
              <a:tr h="470769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코드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명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</a:tr>
              <a:tr h="296961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1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ZSDM7000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고객마스터 생성 전송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 Mall &amp; POS )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" name="모서리가 둥근 직사각형 32"/>
          <p:cNvSpPr/>
          <p:nvPr/>
        </p:nvSpPr>
        <p:spPr bwMode="auto">
          <a:xfrm>
            <a:off x="343694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프로세스 설명</a:t>
            </a: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5063970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선행 단계</a:t>
            </a: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5063970" y="3140968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후행 단계</a:t>
            </a: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5063970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트랜잭션</a:t>
            </a:r>
          </a:p>
        </p:txBody>
      </p:sp>
      <p:sp>
        <p:nvSpPr>
          <p:cNvPr id="37" name="모서리가 접힌 도형 36"/>
          <p:cNvSpPr/>
          <p:nvPr/>
        </p:nvSpPr>
        <p:spPr bwMode="auto">
          <a:xfrm>
            <a:off x="344488" y="2120900"/>
            <a:ext cx="4608512" cy="20288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1. F&amp;N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사업 단위의 취급 자재에 대하여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SAP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에서 자재마스터를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생성한 후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POS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와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Mall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시스템에 전송 처리 함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자재마스터의 변경 사항이 존재할 경우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( ex :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제품분류 체계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,,)</a:t>
            </a: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旣 전송된 자재마스터의 변경내역을 재 전송 할 수 있다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( Mall  &amp; POS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공통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모서리가 접힌 도형 37"/>
          <p:cNvSpPr/>
          <p:nvPr/>
        </p:nvSpPr>
        <p:spPr bwMode="auto">
          <a:xfrm>
            <a:off x="5064125" y="2120900"/>
            <a:ext cx="4568825" cy="831850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SAP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에 자재마스터를 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SAP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자재 마스터 담당자에게 등록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및 생성요청을 해야 한다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39" name="모서리가 접힌 도형 38"/>
          <p:cNvSpPr/>
          <p:nvPr/>
        </p:nvSpPr>
        <p:spPr bwMode="auto">
          <a:xfrm>
            <a:off x="5064125" y="3416300"/>
            <a:ext cx="4568825" cy="733425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자재 마스터의 등록 여부를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SAP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뿐만 아니라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,  Mall / POS</a:t>
            </a: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도 확인 해야 한다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28600" indent="-228600">
              <a:buAutoNum type="arabicPeriod" startAt="2"/>
              <a:defRPr/>
            </a:pP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자재 마스터를 선행 등록 후  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“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판가마스터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“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를 전송해야 함</a:t>
            </a:r>
            <a:endParaRPr lang="en-US" altLang="ko-KR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 bwMode="auto">
          <a:xfrm>
            <a:off x="343694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이것만은 꼭 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!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1539320" y="4317930"/>
            <a:ext cx="303290" cy="22266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</a:p>
        </p:txBody>
      </p:sp>
      <p:sp>
        <p:nvSpPr>
          <p:cNvPr id="42" name="모서리가 접힌 도형 41"/>
          <p:cNvSpPr/>
          <p:nvPr/>
        </p:nvSpPr>
        <p:spPr bwMode="auto">
          <a:xfrm>
            <a:off x="344488" y="4611688"/>
            <a:ext cx="4608512" cy="19907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Mall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과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POS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의  판매를 위해 사전에 고객 과 자재 마스터를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등록 한 다음   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“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판가 마스터 </a:t>
            </a:r>
            <a:r>
              <a:rPr lang="en-US" altLang="ko-KR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“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를 맨 마지막 등록해야 함</a:t>
            </a:r>
            <a:endParaRPr lang="en-US" altLang="ko-KR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0013702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1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기준정보관리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상품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자재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마스터 관리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1.2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자재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마스터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20180115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</a:t>
                      </a: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1.2.1</a:t>
                      </a:r>
                      <a:endParaRPr kumimoji="1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상품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자재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마스터 생성 변경의 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 &amp; POS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전송 및 등록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자재생성일 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SAP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에 자재마스터를 생성한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날짜를 입력 처리함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(1)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미 전송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신규로 전송 할 대상이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나타남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(2)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전송실패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전송을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실행했지만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       ERROR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가 난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LIST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가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  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조회되고 재 전송 할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  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수 있다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(3)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전송 성공 및 전체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성공 된 마스터를 조회 할 수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있고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전체를 선택하면 성공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/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실패된 마스터를 모두 조회함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※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변경 내역 전송은 매뉴얼 뒷장 참고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3. Mall &amp; POS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선택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Mall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선택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Mall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과 인터페이스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POS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선택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POS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와 인터페이스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신규 자재마스터는 신규 생성된 날짜를 기준으로 조회 및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Mall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과 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POS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에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Interface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전송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처리 시켜야 됨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Aft>
                <a:spcPts val="0"/>
              </a:spcAft>
              <a:buAutoNum type="arabicPeriod" startAt="2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변경 내역 전송은  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“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자재마스터의 변경 사유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“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가 발생한 고객번호를 입력 後 전송처리</a:t>
            </a:r>
            <a:endParaRPr lang="en-US" altLang="ko-KR" sz="1100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60479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자재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상품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마스터 생성 전송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 Mall &amp; POS )  : 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생성된 자재마스터 전송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ZSDM7000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r="53471" b="60395"/>
          <a:stretch/>
        </p:blipFill>
        <p:spPr>
          <a:xfrm>
            <a:off x="550069" y="1485330"/>
            <a:ext cx="5338241" cy="2807766"/>
          </a:xfrm>
          <a:prstGeom prst="rect">
            <a:avLst/>
          </a:prstGeom>
        </p:spPr>
      </p:pic>
      <p:sp>
        <p:nvSpPr>
          <p:cNvPr id="20" name="직사각형 19"/>
          <p:cNvSpPr/>
          <p:nvPr/>
        </p:nvSpPr>
        <p:spPr>
          <a:xfrm>
            <a:off x="642416" y="2780928"/>
            <a:ext cx="4880511" cy="153123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642416" y="3338376"/>
            <a:ext cx="4880511" cy="153123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642416" y="3757832"/>
            <a:ext cx="4880511" cy="153123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Oval 14"/>
          <p:cNvSpPr>
            <a:spLocks noChangeArrowheads="1"/>
          </p:cNvSpPr>
          <p:nvPr/>
        </p:nvSpPr>
        <p:spPr bwMode="auto">
          <a:xfrm>
            <a:off x="5298633" y="2814060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33" name="Oval 14"/>
          <p:cNvSpPr>
            <a:spLocks noChangeArrowheads="1"/>
          </p:cNvSpPr>
          <p:nvPr/>
        </p:nvSpPr>
        <p:spPr bwMode="auto">
          <a:xfrm>
            <a:off x="5298633" y="331435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Oval 14"/>
          <p:cNvSpPr>
            <a:spLocks noChangeArrowheads="1"/>
          </p:cNvSpPr>
          <p:nvPr/>
        </p:nvSpPr>
        <p:spPr bwMode="auto">
          <a:xfrm>
            <a:off x="5298633" y="3724700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0044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해당 고객을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excel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처럼 전체 할 수도 있고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</a:rPr>
              <a:t>건별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Line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를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선택 할 있음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Mall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전송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해당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Button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을 선택 실행하면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Mall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시스템으로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Interface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실행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Interface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를 실행하고  성공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/ Error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메시지  및  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“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전송일자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“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와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“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상태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Status”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가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</a:t>
            </a: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나타남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938372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자재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상품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마스터 생성 전송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 Mall &amp; POS )  : 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생성된 자재마스터 전송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ZSDM7000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59718" y="1268760"/>
            <a:ext cx="5472608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Mall </a:t>
            </a:r>
            <a:r>
              <a:rPr lang="ko-KR" altLang="en-US" dirty="0" smtClean="0"/>
              <a:t>자재</a:t>
            </a:r>
            <a:r>
              <a:rPr lang="en-US" altLang="ko-KR" dirty="0" smtClean="0"/>
              <a:t>(</a:t>
            </a:r>
            <a:r>
              <a:rPr lang="ko-KR" altLang="en-US" dirty="0" smtClean="0"/>
              <a:t>상품</a:t>
            </a:r>
            <a:r>
              <a:rPr lang="en-US" altLang="ko-KR" dirty="0" smtClean="0"/>
              <a:t>) </a:t>
            </a:r>
            <a:r>
              <a:rPr lang="ko-KR" altLang="en-US" dirty="0" smtClean="0"/>
              <a:t>전송  </a:t>
            </a:r>
            <a:r>
              <a:rPr lang="en-US" altLang="ko-KR" dirty="0" smtClean="0">
                <a:sym typeface="Wingdings" panose="05000000000000000000" pitchFamily="2" charset="2"/>
              </a:rPr>
              <a:t>  </a:t>
            </a:r>
            <a:r>
              <a:rPr lang="ko-KR" altLang="en-US" dirty="0" smtClean="0">
                <a:sym typeface="Wingdings" panose="05000000000000000000" pitchFamily="2" charset="2"/>
              </a:rPr>
              <a:t>초기 화면에서  </a:t>
            </a:r>
            <a:r>
              <a:rPr lang="en-US" altLang="ko-KR" dirty="0" smtClean="0">
                <a:sym typeface="Wingdings" panose="05000000000000000000" pitchFamily="2" charset="2"/>
              </a:rPr>
              <a:t>Mall Button</a:t>
            </a:r>
            <a:r>
              <a:rPr lang="ko-KR" altLang="en-US" dirty="0" smtClean="0">
                <a:sym typeface="Wingdings" panose="05000000000000000000" pitchFamily="2" charset="2"/>
              </a:rPr>
              <a:t>을 선택하고    들어옴 </a:t>
            </a:r>
            <a:endParaRPr lang="ko-KR" alt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350838" y="1772816"/>
            <a:ext cx="6267077" cy="2448272"/>
            <a:chOff x="-1711325" y="836712"/>
            <a:chExt cx="6510863" cy="2448272"/>
          </a:xfrm>
        </p:grpSpPr>
        <p:sp>
          <p:nvSpPr>
            <p:cNvPr id="9" name="모서리가 둥근 직사각형 8"/>
            <p:cNvSpPr/>
            <p:nvPr/>
          </p:nvSpPr>
          <p:spPr bwMode="auto">
            <a:xfrm>
              <a:off x="359689" y="836712"/>
              <a:ext cx="1368155" cy="216024"/>
            </a:xfrm>
            <a:prstGeom prst="roundRect">
              <a:avLst/>
            </a:prstGeom>
            <a:gradFill flip="none" rotWithShape="1">
              <a:gsLst>
                <a:gs pos="0">
                  <a:srgbClr val="1F497D">
                    <a:lumMod val="20000"/>
                    <a:lumOff val="80000"/>
                  </a:srgbClr>
                </a:gs>
                <a:gs pos="0">
                  <a:srgbClr val="90BAE8"/>
                </a:gs>
                <a:gs pos="70000">
                  <a:srgbClr val="1973BD">
                    <a:alpha val="82000"/>
                  </a:srgbClr>
                </a:gs>
              </a:gsLst>
              <a:lin ang="2700000" scaled="1"/>
              <a:tileRect/>
            </a:gradFill>
            <a:ln w="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19050" h="6350" prst="coolSlant"/>
              <a:contourClr>
                <a:srgbClr val="969696"/>
              </a:contourClr>
            </a:sp3d>
          </p:spPr>
          <p:txBody>
            <a:bodyPr lIns="0" tIns="0" rIns="0" bIns="36000" anchor="ctr" anchorCtr="1">
              <a:sp3d/>
            </a:bodyPr>
            <a:lstStyle/>
            <a:p>
              <a:pPr marL="93663" indent="-93663" algn="ctr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ko-KR" altLang="en-US" kern="0" dirty="0">
                  <a:solidFill>
                    <a:prstClr val="whit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맑은 고딕" pitchFamily="50" charset="-127"/>
                  <a:ea typeface="맑은 고딕" pitchFamily="50" charset="-127"/>
                </a:rPr>
                <a:t>화면 예시</a:t>
              </a: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 rotWithShape="1">
            <a:blip r:embed="rId3"/>
            <a:srcRect r="55987" b="56272"/>
            <a:stretch/>
          </p:blipFill>
          <p:spPr>
            <a:xfrm>
              <a:off x="-1711325" y="848800"/>
              <a:ext cx="4359276" cy="2436184"/>
            </a:xfrm>
            <a:prstGeom prst="rect">
              <a:avLst/>
            </a:prstGeom>
          </p:spPr>
        </p:pic>
        <p:pic>
          <p:nvPicPr>
            <p:cNvPr id="26" name="그림 25"/>
            <p:cNvPicPr>
              <a:picLocks noChangeAspect="1"/>
            </p:cNvPicPr>
            <p:nvPr/>
          </p:nvPicPr>
          <p:blipFill rotWithShape="1">
            <a:blip r:embed="rId3"/>
            <a:srcRect l="78276" b="56272"/>
            <a:stretch/>
          </p:blipFill>
          <p:spPr>
            <a:xfrm>
              <a:off x="2647951" y="848800"/>
              <a:ext cx="2151587" cy="2436184"/>
            </a:xfrm>
            <a:prstGeom prst="rect">
              <a:avLst/>
            </a:prstGeom>
          </p:spPr>
        </p:pic>
      </p:grpSp>
      <p:sp>
        <p:nvSpPr>
          <p:cNvPr id="27" name="직사각형 26"/>
          <p:cNvSpPr/>
          <p:nvPr/>
        </p:nvSpPr>
        <p:spPr>
          <a:xfrm flipV="1">
            <a:off x="359689" y="2326968"/>
            <a:ext cx="925414" cy="242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직사각형 28"/>
          <p:cNvSpPr/>
          <p:nvPr/>
        </p:nvSpPr>
        <p:spPr>
          <a:xfrm flipV="1">
            <a:off x="359689" y="2610912"/>
            <a:ext cx="344045" cy="242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Oval 14"/>
          <p:cNvSpPr>
            <a:spLocks noChangeArrowheads="1"/>
          </p:cNvSpPr>
          <p:nvPr/>
        </p:nvSpPr>
        <p:spPr bwMode="auto">
          <a:xfrm>
            <a:off x="604042" y="259467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31" name="Oval 14"/>
          <p:cNvSpPr>
            <a:spLocks noChangeArrowheads="1"/>
          </p:cNvSpPr>
          <p:nvPr/>
        </p:nvSpPr>
        <p:spPr bwMode="auto">
          <a:xfrm>
            <a:off x="1072472" y="2354852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4144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574829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자재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상품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마스터 생성 전송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 Mall &amp; POS )  : 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생성된 자재마스터 전송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ZSDM7000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59718" y="1268760"/>
            <a:ext cx="5472608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POS </a:t>
            </a:r>
            <a:r>
              <a:rPr lang="ko-KR" altLang="en-US" dirty="0" smtClean="0"/>
              <a:t>고객 전송  </a:t>
            </a:r>
            <a:r>
              <a:rPr lang="en-US" altLang="ko-KR" dirty="0" smtClean="0">
                <a:sym typeface="Wingdings" panose="05000000000000000000" pitchFamily="2" charset="2"/>
              </a:rPr>
              <a:t>  </a:t>
            </a:r>
            <a:r>
              <a:rPr lang="ko-KR" altLang="en-US" dirty="0" smtClean="0">
                <a:sym typeface="Wingdings" panose="05000000000000000000" pitchFamily="2" charset="2"/>
              </a:rPr>
              <a:t>초기 화면에서  </a:t>
            </a:r>
            <a:r>
              <a:rPr lang="en-US" altLang="ko-KR" dirty="0" smtClean="0">
                <a:sym typeface="Wingdings" panose="05000000000000000000" pitchFamily="2" charset="2"/>
              </a:rPr>
              <a:t>POS Button</a:t>
            </a:r>
            <a:r>
              <a:rPr lang="ko-KR" altLang="en-US" dirty="0" smtClean="0">
                <a:sym typeface="Wingdings" panose="05000000000000000000" pitchFamily="2" charset="2"/>
              </a:rPr>
              <a:t>을 선택하고    들어옴 </a:t>
            </a:r>
            <a:endParaRPr lang="ko-KR" altLang="en-US" dirty="0"/>
          </a:p>
        </p:txBody>
      </p:sp>
      <p:sp>
        <p:nvSpPr>
          <p:cNvPr id="31" name="직사각형 30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Interface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되어 전송 된 내역 內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“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표준가격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“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은   표준원가의 개념으로   </a:t>
            </a:r>
            <a:r>
              <a:rPr lang="ko-KR" altLang="en-US" sz="1100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</a:rPr>
              <a:t>참고값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으로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보내지만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실제 활용을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Mall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과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POS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에서 사용하지 않음 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※ 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표준원가의 변경으로 인한  재 전송은 불필요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pic>
        <p:nvPicPr>
          <p:cNvPr id="32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직사각형 32"/>
          <p:cNvSpPr/>
          <p:nvPr/>
        </p:nvSpPr>
        <p:spPr>
          <a:xfrm>
            <a:off x="6827760" y="1389737"/>
            <a:ext cx="2852815" cy="1928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해당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고객을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excel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처럼 전체 할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수도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있고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b="0" kern="100" dirty="0" err="1">
                <a:latin typeface="맑은 고딕" pitchFamily="50" charset="-127"/>
                <a:ea typeface="맑은 고딕" pitchFamily="50" charset="-127"/>
                <a:cs typeface="Times New Roman"/>
              </a:rPr>
              <a:t>건별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Line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를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선택 할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있음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 POS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전송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해당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Button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을 선택 실행하면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POS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시스템으로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Interface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실행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l="-136" t="6938" r="7668" b="58402"/>
          <a:stretch/>
        </p:blipFill>
        <p:spPr>
          <a:xfrm>
            <a:off x="370301" y="1930640"/>
            <a:ext cx="6198076" cy="1930954"/>
          </a:xfrm>
          <a:prstGeom prst="rect">
            <a:avLst/>
          </a:prstGeom>
        </p:spPr>
      </p:pic>
      <p:sp>
        <p:nvSpPr>
          <p:cNvPr id="23" name="직사각형 22"/>
          <p:cNvSpPr/>
          <p:nvPr/>
        </p:nvSpPr>
        <p:spPr>
          <a:xfrm flipV="1">
            <a:off x="370301" y="2060848"/>
            <a:ext cx="914802" cy="242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Oval 14"/>
          <p:cNvSpPr>
            <a:spLocks noChangeArrowheads="1"/>
          </p:cNvSpPr>
          <p:nvPr/>
        </p:nvSpPr>
        <p:spPr bwMode="auto">
          <a:xfrm>
            <a:off x="1072472" y="206084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직사각형 34"/>
          <p:cNvSpPr/>
          <p:nvPr/>
        </p:nvSpPr>
        <p:spPr>
          <a:xfrm flipV="1">
            <a:off x="359689" y="2348880"/>
            <a:ext cx="344045" cy="242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Oval 14"/>
          <p:cNvSpPr>
            <a:spLocks noChangeArrowheads="1"/>
          </p:cNvSpPr>
          <p:nvPr/>
        </p:nvSpPr>
        <p:spPr bwMode="auto">
          <a:xfrm>
            <a:off x="560970" y="235803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9309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최종 변경일은   표준원가를  갱신 할 날짜도 포함됨</a:t>
            </a:r>
            <a:r>
              <a:rPr lang="en-US" altLang="ko-KR" sz="110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</a:p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실제 </a:t>
            </a:r>
            <a:r>
              <a:rPr lang="en-US" altLang="ko-KR" sz="110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POS </a:t>
            </a:r>
            <a:r>
              <a:rPr lang="ko-KR" altLang="en-US" sz="110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시스템에서는 참고 값으로 가지고 있지만</a:t>
            </a:r>
            <a:r>
              <a:rPr lang="en-US" altLang="ko-KR" sz="110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 </a:t>
            </a:r>
            <a:r>
              <a:rPr lang="ko-KR" altLang="en-US" sz="110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실제는 활용하지 않음</a:t>
            </a:r>
            <a:endParaRPr lang="en-US" altLang="ko-KR" sz="110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※  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실제 자재 마스터 내  과세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면세 구분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자재그룹의 대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/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중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/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소 분류의 변경 사항이 있을 때</a:t>
            </a:r>
            <a:endParaRPr lang="en-US" altLang="ko-KR" sz="110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해당 자재를 선택하고 입력하여 해당 자재만 재전송 처리 </a:t>
            </a:r>
            <a:endParaRPr lang="en-US" altLang="ko-KR" sz="110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790934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자재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상품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마스터 변경 내역 전송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 Mall &amp; POS )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ZSDM7000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21771" y="1250824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ko-KR" altLang="en-US" dirty="0" smtClean="0">
                <a:sym typeface="Wingdings" panose="05000000000000000000" pitchFamily="2" charset="2"/>
              </a:rPr>
              <a:t>자재 마스터의 변경 사항 발생 시  </a:t>
            </a:r>
            <a:r>
              <a:rPr lang="en-US" altLang="ko-KR" dirty="0" smtClean="0">
                <a:sym typeface="Wingdings" panose="05000000000000000000" pitchFamily="2" charset="2"/>
              </a:rPr>
              <a:t>Mall </a:t>
            </a:r>
            <a:r>
              <a:rPr lang="ko-KR" altLang="en-US" dirty="0" smtClean="0">
                <a:sym typeface="Wingdings" panose="05000000000000000000" pitchFamily="2" charset="2"/>
              </a:rPr>
              <a:t>과 </a:t>
            </a:r>
            <a:r>
              <a:rPr lang="en-US" altLang="ko-KR" dirty="0" smtClean="0">
                <a:sym typeface="Wingdings" panose="05000000000000000000" pitchFamily="2" charset="2"/>
              </a:rPr>
              <a:t>POS</a:t>
            </a:r>
            <a:r>
              <a:rPr lang="ko-KR" altLang="en-US" dirty="0"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ym typeface="Wingdings" panose="05000000000000000000" pitchFamily="2" charset="2"/>
              </a:rPr>
              <a:t>전송 방식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 ( </a:t>
            </a:r>
            <a:r>
              <a:rPr lang="ko-KR" altLang="en-US" dirty="0" smtClean="0">
                <a:sym typeface="Wingdings" panose="05000000000000000000" pitchFamily="2" charset="2"/>
              </a:rPr>
              <a:t>자재분류 체계 등의 변경이 발생 했을 경우 </a:t>
            </a:r>
            <a:r>
              <a:rPr lang="en-US" altLang="ko-KR" dirty="0" smtClean="0">
                <a:sym typeface="Wingdings" panose="05000000000000000000" pitchFamily="2" charset="2"/>
              </a:rPr>
              <a:t>, </a:t>
            </a:r>
            <a:r>
              <a:rPr lang="ko-KR" altLang="en-US" dirty="0" smtClean="0">
                <a:sym typeface="Wingdings" panose="05000000000000000000" pitchFamily="2" charset="2"/>
              </a:rPr>
              <a:t>그 外 에는 큰 의미 없음  </a:t>
            </a:r>
            <a:r>
              <a:rPr lang="en-US" altLang="ko-KR" dirty="0" smtClean="0">
                <a:sym typeface="Wingdings" panose="05000000000000000000" pitchFamily="2" charset="2"/>
              </a:rPr>
              <a:t>)</a:t>
            </a:r>
            <a:endParaRPr lang="ko-KR" altLang="en-US" dirty="0"/>
          </a:p>
        </p:txBody>
      </p:sp>
      <p:sp>
        <p:nvSpPr>
          <p:cNvPr id="45" name="직사각형 44"/>
          <p:cNvSpPr/>
          <p:nvPr/>
        </p:nvSpPr>
        <p:spPr>
          <a:xfrm>
            <a:off x="6827760" y="1196752"/>
            <a:ext cx="2852815" cy="2164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내역이 변경된 자재코드를 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해당자재에 대한 변경일자를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From ~ To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로 입력할 수 있음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3.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변경 내역 전송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Button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선택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4.  Mall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과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POS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선택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/>
          <a:srcRect t="5503" r="54924" b="61561"/>
          <a:stretch/>
        </p:blipFill>
        <p:spPr>
          <a:xfrm>
            <a:off x="731336" y="2170124"/>
            <a:ext cx="5408598" cy="2627028"/>
          </a:xfrm>
          <a:prstGeom prst="rect">
            <a:avLst/>
          </a:prstGeom>
        </p:spPr>
      </p:pic>
      <p:sp>
        <p:nvSpPr>
          <p:cNvPr id="29" name="직사각형 28"/>
          <p:cNvSpPr/>
          <p:nvPr/>
        </p:nvSpPr>
        <p:spPr>
          <a:xfrm flipV="1">
            <a:off x="775742" y="2538904"/>
            <a:ext cx="925414" cy="242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Oval 14"/>
          <p:cNvSpPr>
            <a:spLocks noChangeArrowheads="1"/>
          </p:cNvSpPr>
          <p:nvPr/>
        </p:nvSpPr>
        <p:spPr bwMode="auto">
          <a:xfrm>
            <a:off x="1072472" y="2564904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직사각형 39"/>
          <p:cNvSpPr/>
          <p:nvPr/>
        </p:nvSpPr>
        <p:spPr>
          <a:xfrm flipV="1">
            <a:off x="802429" y="2961227"/>
            <a:ext cx="5191949" cy="366740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Oval 14"/>
          <p:cNvSpPr>
            <a:spLocks noChangeArrowheads="1"/>
          </p:cNvSpPr>
          <p:nvPr/>
        </p:nvSpPr>
        <p:spPr bwMode="auto">
          <a:xfrm>
            <a:off x="1511669" y="296959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6" name="직사각형 45"/>
          <p:cNvSpPr/>
          <p:nvPr/>
        </p:nvSpPr>
        <p:spPr>
          <a:xfrm flipV="1">
            <a:off x="4376142" y="3750573"/>
            <a:ext cx="925414" cy="242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 flipV="1">
            <a:off x="802430" y="4268709"/>
            <a:ext cx="925414" cy="242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8" name="Oval 14"/>
          <p:cNvSpPr>
            <a:spLocks noChangeArrowheads="1"/>
          </p:cNvSpPr>
          <p:nvPr/>
        </p:nvSpPr>
        <p:spPr bwMode="auto">
          <a:xfrm>
            <a:off x="5376091" y="3785602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49" name="Oval 14"/>
          <p:cNvSpPr>
            <a:spLocks noChangeArrowheads="1"/>
          </p:cNvSpPr>
          <p:nvPr/>
        </p:nvSpPr>
        <p:spPr bwMode="auto">
          <a:xfrm>
            <a:off x="1779245" y="429659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0" name="Oval 14"/>
          <p:cNvSpPr>
            <a:spLocks noChangeArrowheads="1"/>
          </p:cNvSpPr>
          <p:nvPr/>
        </p:nvSpPr>
        <p:spPr bwMode="auto">
          <a:xfrm>
            <a:off x="2383793" y="314908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6563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최종 변경일은   표준원가를  갱신 할 날짜도 포함됨</a:t>
            </a:r>
            <a:r>
              <a:rPr lang="en-US" altLang="ko-KR" sz="110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</a:p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실제 </a:t>
            </a:r>
            <a:r>
              <a:rPr lang="en-US" altLang="ko-KR" sz="110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POS </a:t>
            </a:r>
            <a:r>
              <a:rPr lang="ko-KR" altLang="en-US" sz="110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시스템에서는 참고 값으로 가지고 있지만</a:t>
            </a:r>
            <a:r>
              <a:rPr lang="en-US" altLang="ko-KR" sz="110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,  </a:t>
            </a:r>
            <a:r>
              <a:rPr lang="ko-KR" altLang="en-US" sz="110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실제는 활용하지 않음</a:t>
            </a:r>
            <a:endParaRPr lang="en-US" altLang="ko-KR" sz="110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※  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실제 자재 마스터 내  과세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면세 구분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자재그룹의 대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/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중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/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소 분류의 변경 사항이 있을 때</a:t>
            </a:r>
            <a:endParaRPr lang="en-US" altLang="ko-KR" sz="110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해당 자재를 선택하고 입력하여 해당 자재만 재전송 처리 </a:t>
            </a:r>
            <a:endParaRPr lang="en-US" altLang="ko-KR" sz="110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자재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상품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마스터 변경 내역 전송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 Mall &amp; POS )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ZSDM7000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/>
          <a:srcRect t="7039" r="17846" b="54186"/>
          <a:stretch/>
        </p:blipFill>
        <p:spPr>
          <a:xfrm>
            <a:off x="487710" y="1844824"/>
            <a:ext cx="6120680" cy="2808312"/>
          </a:xfrm>
          <a:prstGeom prst="rect">
            <a:avLst/>
          </a:prstGeom>
        </p:spPr>
      </p:pic>
      <p:sp>
        <p:nvSpPr>
          <p:cNvPr id="24" name="직사각형 23"/>
          <p:cNvSpPr/>
          <p:nvPr/>
        </p:nvSpPr>
        <p:spPr>
          <a:xfrm flipV="1">
            <a:off x="509012" y="2060848"/>
            <a:ext cx="914802" cy="242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1122169" y="209061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 flipV="1">
            <a:off x="487710" y="2420888"/>
            <a:ext cx="925414" cy="242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Oval 14"/>
          <p:cNvSpPr>
            <a:spLocks noChangeArrowheads="1"/>
          </p:cNvSpPr>
          <p:nvPr/>
        </p:nvSpPr>
        <p:spPr bwMode="auto">
          <a:xfrm>
            <a:off x="1122169" y="244420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6827760" y="1389737"/>
            <a:ext cx="2852815" cy="2872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해당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고객을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excel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처럼 전체 할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수도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있고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,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건 별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Line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를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선택 할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있음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 MALL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변경내역 전송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해당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Button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을 선택 실행하면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Mall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시스템으로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Interface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실행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※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초기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Selection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화면에서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POS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를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선택했다면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, POS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변경내역 전송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Button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이 나타남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9331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198813" y="2781301"/>
            <a:ext cx="3611562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latin typeface="맑은 고딕" pitchFamily="50" charset="-127"/>
                <a:ea typeface="맑은 고딕" pitchFamily="50" charset="-127"/>
              </a:rPr>
              <a:t>End of material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32457</TotalTime>
  <Words>924</Words>
  <Application>Microsoft Office PowerPoint</Application>
  <PresentationFormat>사용자 지정</PresentationFormat>
  <Paragraphs>206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돋움</vt:lpstr>
      <vt:lpstr>맑은 고딕</vt:lpstr>
      <vt:lpstr>Arial</vt:lpstr>
      <vt:lpstr>Lucida Sans Unicode</vt:lpstr>
      <vt:lpstr>Times New Roman</vt:lpstr>
      <vt:lpstr>Wingdings</vt:lpstr>
      <vt:lpstr>기본 디자인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PowerPoint 프레젠테이션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PI_ERP 프로젝트</dc:title>
  <dc:creator>dmyang</dc:creator>
  <cp:lastModifiedBy>SEODOSEOK</cp:lastModifiedBy>
  <cp:revision>2356</cp:revision>
  <cp:lastPrinted>2001-03-14T06:43:19Z</cp:lastPrinted>
  <dcterms:created xsi:type="dcterms:W3CDTF">2000-09-28T11:17:09Z</dcterms:created>
  <dcterms:modified xsi:type="dcterms:W3CDTF">2018-04-23T10:00:50Z</dcterms:modified>
</cp:coreProperties>
</file>