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572" r:id="rId2"/>
    <p:sldId id="567" r:id="rId3"/>
    <p:sldId id="605" r:id="rId4"/>
    <p:sldId id="602" r:id="rId5"/>
    <p:sldId id="604" r:id="rId6"/>
    <p:sldId id="607" r:id="rId7"/>
    <p:sldId id="608" r:id="rId8"/>
    <p:sldId id="609" r:id="rId9"/>
    <p:sldId id="611" r:id="rId10"/>
    <p:sldId id="614" r:id="rId11"/>
    <p:sldId id="615" r:id="rId12"/>
    <p:sldId id="616" r:id="rId13"/>
    <p:sldId id="612" r:id="rId14"/>
    <p:sldId id="617" r:id="rId15"/>
    <p:sldId id="566" r:id="rId16"/>
  </p:sldIdLst>
  <p:sldSz cx="9904413" cy="6858000"/>
  <p:notesSz cx="6662738" cy="9832975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sz="1200" b="1" kern="1200">
        <a:solidFill>
          <a:schemeClr val="tx1"/>
        </a:solidFill>
        <a:latin typeface="Arial" charset="0"/>
        <a:ea typeface="돋움" pitchFamily="50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sz="1200" b="1" kern="1200">
        <a:solidFill>
          <a:schemeClr val="tx1"/>
        </a:solidFill>
        <a:latin typeface="Arial" charset="0"/>
        <a:ea typeface="돋움" pitchFamily="50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sz="1200" b="1" kern="1200">
        <a:solidFill>
          <a:schemeClr val="tx1"/>
        </a:solidFill>
        <a:latin typeface="Arial" charset="0"/>
        <a:ea typeface="돋움" pitchFamily="50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sz="1200" b="1" kern="1200">
        <a:solidFill>
          <a:schemeClr val="tx1"/>
        </a:solidFill>
        <a:latin typeface="Arial" charset="0"/>
        <a:ea typeface="돋움" pitchFamily="50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sz="1200" b="1" kern="1200">
        <a:solidFill>
          <a:schemeClr val="tx1"/>
        </a:solidFill>
        <a:latin typeface="Arial" charset="0"/>
        <a:ea typeface="돋움" pitchFamily="50" charset="-127"/>
        <a:cs typeface="+mn-cs"/>
      </a:defRPr>
    </a:lvl5pPr>
    <a:lvl6pPr marL="2286000" algn="l" defTabSz="914400" rtl="0" eaLnBrk="1" latinLnBrk="1" hangingPunct="1">
      <a:defRPr kumimoji="1" sz="1200" b="1" kern="1200">
        <a:solidFill>
          <a:schemeClr val="tx1"/>
        </a:solidFill>
        <a:latin typeface="Arial" charset="0"/>
        <a:ea typeface="돋움" pitchFamily="50" charset="-127"/>
        <a:cs typeface="+mn-cs"/>
      </a:defRPr>
    </a:lvl6pPr>
    <a:lvl7pPr marL="2743200" algn="l" defTabSz="914400" rtl="0" eaLnBrk="1" latinLnBrk="1" hangingPunct="1">
      <a:defRPr kumimoji="1" sz="1200" b="1" kern="1200">
        <a:solidFill>
          <a:schemeClr val="tx1"/>
        </a:solidFill>
        <a:latin typeface="Arial" charset="0"/>
        <a:ea typeface="돋움" pitchFamily="50" charset="-127"/>
        <a:cs typeface="+mn-cs"/>
      </a:defRPr>
    </a:lvl7pPr>
    <a:lvl8pPr marL="3200400" algn="l" defTabSz="914400" rtl="0" eaLnBrk="1" latinLnBrk="1" hangingPunct="1">
      <a:defRPr kumimoji="1" sz="1200" b="1" kern="1200">
        <a:solidFill>
          <a:schemeClr val="tx1"/>
        </a:solidFill>
        <a:latin typeface="Arial" charset="0"/>
        <a:ea typeface="돋움" pitchFamily="50" charset="-127"/>
        <a:cs typeface="+mn-cs"/>
      </a:defRPr>
    </a:lvl8pPr>
    <a:lvl9pPr marL="3657600" algn="l" defTabSz="914400" rtl="0" eaLnBrk="1" latinLnBrk="1" hangingPunct="1">
      <a:defRPr kumimoji="1" sz="1200" b="1" kern="1200">
        <a:solidFill>
          <a:schemeClr val="tx1"/>
        </a:solidFill>
        <a:latin typeface="Arial" charset="0"/>
        <a:ea typeface="돋움" pitchFamily="50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65">
          <p15:clr>
            <a:srgbClr val="A4A3A4"/>
          </p15:clr>
        </p15:guide>
        <p15:guide id="2" orient="horz" pos="2160">
          <p15:clr>
            <a:srgbClr val="A4A3A4"/>
          </p15:clr>
        </p15:guide>
        <p15:guide id="3" orient="horz" pos="3158">
          <p15:clr>
            <a:srgbClr val="A4A3A4"/>
          </p15:clr>
        </p15:guide>
        <p15:guide id="4" orient="horz" pos="3294">
          <p15:clr>
            <a:srgbClr val="A4A3A4"/>
          </p15:clr>
        </p15:guide>
        <p15:guide id="5" pos="398">
          <p15:clr>
            <a:srgbClr val="A4A3A4"/>
          </p15:clr>
        </p15:guide>
        <p15:guide id="6" pos="5569">
          <p15:clr>
            <a:srgbClr val="A4A3A4"/>
          </p15:clr>
        </p15:guide>
        <p15:guide id="7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96">
          <p15:clr>
            <a:srgbClr val="A4A3A4"/>
          </p15:clr>
        </p15:guide>
        <p15:guide id="2" pos="209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7793"/>
    <a:srgbClr val="93E3FF"/>
    <a:srgbClr val="E57725"/>
    <a:srgbClr val="CCCCFF"/>
    <a:srgbClr val="DDDDDD"/>
    <a:srgbClr val="C0C0C0"/>
    <a:srgbClr val="2D86A5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3" autoAdjust="0"/>
    <p:restoredTop sz="99652" autoAdjust="0"/>
  </p:normalViewPr>
  <p:slideViewPr>
    <p:cSldViewPr>
      <p:cViewPr varScale="1">
        <p:scale>
          <a:sx n="116" d="100"/>
          <a:sy n="116" d="100"/>
        </p:scale>
        <p:origin x="1188" y="108"/>
      </p:cViewPr>
      <p:guideLst>
        <p:guide orient="horz" pos="4065"/>
        <p:guide orient="horz" pos="2160"/>
        <p:guide orient="horz" pos="3158"/>
        <p:guide orient="horz" pos="3294"/>
        <p:guide pos="398"/>
        <p:guide pos="5569"/>
        <p:guide pos="3120"/>
      </p:guideLst>
    </p:cSldViewPr>
  </p:slideViewPr>
  <p:outlineViewPr>
    <p:cViewPr>
      <p:scale>
        <a:sx n="33" d="100"/>
        <a:sy n="33" d="100"/>
      </p:scale>
      <p:origin x="210" y="175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4" d="100"/>
          <a:sy n="74" d="100"/>
        </p:scale>
        <p:origin x="-3408" y="-90"/>
      </p:cViewPr>
      <p:guideLst>
        <p:guide orient="horz" pos="3096"/>
        <p:guide pos="209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766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13" tIns="45607" rIns="91213" bIns="45607" numCol="1" anchor="t" anchorCtr="0" compatLnSpc="1">
            <a:prstTxWarp prst="textNoShape">
              <a:avLst/>
            </a:prstTxWarp>
          </a:bodyPr>
          <a:lstStyle>
            <a:lvl1pPr algn="l" defTabSz="912813">
              <a:lnSpc>
                <a:spcPct val="100000"/>
              </a:lnSpc>
              <a:defRPr sz="1100" b="0">
                <a:latin typeface="맑은 고딕" pitchFamily="50" charset="-127"/>
                <a:ea typeface="맑은 고딕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5075" y="0"/>
            <a:ext cx="288766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13" tIns="45607" rIns="91213" bIns="45607" numCol="1" anchor="t" anchorCtr="0" compatLnSpc="1">
            <a:prstTxWarp prst="textNoShape">
              <a:avLst/>
            </a:prstTxWarp>
          </a:bodyPr>
          <a:lstStyle>
            <a:lvl1pPr algn="r" defTabSz="912813">
              <a:lnSpc>
                <a:spcPct val="100000"/>
              </a:lnSpc>
              <a:defRPr sz="1100" b="0">
                <a:latin typeface="맑은 고딕" pitchFamily="50" charset="-127"/>
                <a:ea typeface="맑은 고딕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40850"/>
            <a:ext cx="288766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13" tIns="45607" rIns="91213" bIns="45607" numCol="1" anchor="b" anchorCtr="0" compatLnSpc="1">
            <a:prstTxWarp prst="textNoShape">
              <a:avLst/>
            </a:prstTxWarp>
          </a:bodyPr>
          <a:lstStyle>
            <a:lvl1pPr algn="l" defTabSz="912813">
              <a:lnSpc>
                <a:spcPct val="100000"/>
              </a:lnSpc>
              <a:defRPr sz="1100" b="0">
                <a:latin typeface="맑은 고딕" pitchFamily="50" charset="-127"/>
                <a:ea typeface="맑은 고딕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5075" y="9340850"/>
            <a:ext cx="288766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13" tIns="45607" rIns="91213" bIns="45607" numCol="1" anchor="b" anchorCtr="0" compatLnSpc="1">
            <a:prstTxWarp prst="textNoShape">
              <a:avLst/>
            </a:prstTxWarp>
          </a:bodyPr>
          <a:lstStyle>
            <a:lvl1pPr algn="r" defTabSz="912813">
              <a:lnSpc>
                <a:spcPct val="100000"/>
              </a:lnSpc>
              <a:defRPr sz="1100" b="0">
                <a:latin typeface="맑은 고딕" pitchFamily="50" charset="-127"/>
                <a:ea typeface="맑은 고딕" pitchFamily="50" charset="-127"/>
              </a:defRPr>
            </a:lvl1pPr>
          </a:lstStyle>
          <a:p>
            <a:pPr>
              <a:defRPr/>
            </a:pPr>
            <a:fld id="{7125140D-058F-4DAF-9564-FAF9FFABD8E1}" type="slidenum">
              <a:rPr lang="en-US" altLang="ko-KR"/>
              <a:pPr>
                <a:defRPr/>
              </a:pPr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8804642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766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defRPr b="0">
                <a:latin typeface="맑은 고딕" pitchFamily="50" charset="-127"/>
                <a:ea typeface="맑은 고딕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97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3488" y="0"/>
            <a:ext cx="2887662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 b="0">
                <a:latin typeface="맑은 고딕" pitchFamily="50" charset="-127"/>
                <a:ea typeface="맑은 고딕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69925" y="736600"/>
            <a:ext cx="5322888" cy="36877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7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750" y="4670425"/>
            <a:ext cx="5329238" cy="442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 dirty="0" smtClean="0"/>
              <a:t>마스터 텍스트 스타일을 편집합니다</a:t>
            </a:r>
          </a:p>
          <a:p>
            <a:pPr lvl="1"/>
            <a:r>
              <a:rPr lang="ko-KR" altLang="en-US" noProof="0" dirty="0" smtClean="0"/>
              <a:t>둘째 수준</a:t>
            </a:r>
          </a:p>
          <a:p>
            <a:pPr lvl="2"/>
            <a:r>
              <a:rPr lang="ko-KR" altLang="en-US" noProof="0" dirty="0" smtClean="0"/>
              <a:t>셋째 수준</a:t>
            </a:r>
          </a:p>
          <a:p>
            <a:pPr lvl="3"/>
            <a:r>
              <a:rPr lang="ko-KR" altLang="en-US" noProof="0" dirty="0" smtClean="0"/>
              <a:t>넷째 수준</a:t>
            </a:r>
          </a:p>
          <a:p>
            <a:pPr lvl="4"/>
            <a:r>
              <a:rPr lang="ko-KR" altLang="en-US" noProof="0" dirty="0" smtClean="0"/>
              <a:t>다섯째 수준</a:t>
            </a:r>
          </a:p>
        </p:txBody>
      </p:sp>
      <p:sp>
        <p:nvSpPr>
          <p:cNvPr id="397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39263"/>
            <a:ext cx="288766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defRPr b="0">
                <a:latin typeface="맑은 고딕" pitchFamily="50" charset="-127"/>
                <a:ea typeface="맑은 고딕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97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3488" y="9339263"/>
            <a:ext cx="2887662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 b="0">
                <a:latin typeface="맑은 고딕" pitchFamily="50" charset="-127"/>
                <a:ea typeface="맑은 고딕" pitchFamily="50" charset="-127"/>
              </a:defRPr>
            </a:lvl1pPr>
          </a:lstStyle>
          <a:p>
            <a:pPr>
              <a:defRPr/>
            </a:pPr>
            <a:fld id="{FFB1769C-2F4C-4C37-9CD1-A32752D2A82A}" type="slidenum">
              <a:rPr lang="en-US" altLang="ko-KR"/>
              <a:pPr>
                <a:defRPr/>
              </a:pPr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0990648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맑은 고딕" pitchFamily="50" charset="-127"/>
        <a:ea typeface="맑은 고딕" pitchFamily="50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맑은 고딕" pitchFamily="50" charset="-127"/>
        <a:ea typeface="맑은 고딕" pitchFamily="50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맑은 고딕" pitchFamily="50" charset="-127"/>
        <a:ea typeface="맑은 고딕" pitchFamily="50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맑은 고딕" pitchFamily="50" charset="-127"/>
        <a:ea typeface="맑은 고딕" pitchFamily="50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맑은 고딕" pitchFamily="50" charset="-127"/>
        <a:ea typeface="맑은 고딕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69925" y="736600"/>
            <a:ext cx="5322888" cy="3687763"/>
          </a:xfrm>
          <a:ln/>
        </p:spPr>
      </p:sp>
      <p:sp>
        <p:nvSpPr>
          <p:cNvPr id="26627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ko-KR" altLang="en-US" smtClean="0"/>
          </a:p>
        </p:txBody>
      </p:sp>
      <p:sp>
        <p:nvSpPr>
          <p:cNvPr id="26628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93E76A-C7E5-494F-A034-D4AA102AE2E6}" type="slidenum">
              <a:rPr lang="en-US" altLang="ko-KR" smtClean="0"/>
              <a:pPr/>
              <a:t>14</a:t>
            </a:fld>
            <a:endParaRPr lang="en-US" altLang="ko-KR" smtClean="0"/>
          </a:p>
        </p:txBody>
      </p:sp>
    </p:spTree>
    <p:extLst>
      <p:ext uri="{BB962C8B-B14F-4D97-AF65-F5344CB8AC3E}">
        <p14:creationId xmlns:p14="http://schemas.microsoft.com/office/powerpoint/2010/main" val="1754198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0791" y="765194"/>
            <a:ext cx="9125473" cy="1552733"/>
          </a:xfrm>
        </p:spPr>
        <p:txBody>
          <a:bodyPr/>
          <a:lstStyle>
            <a:lvl1pPr marL="0" indent="0">
              <a:buNone/>
              <a:defRPr sz="1300">
                <a:latin typeface="맑은 고딕" pitchFamily="50" charset="-127"/>
              </a:defRPr>
            </a:lvl1pPr>
            <a:lvl2pPr>
              <a:buNone/>
              <a:defRPr sz="1300">
                <a:latin typeface="맑은 고딕" pitchFamily="50" charset="-127"/>
                <a:ea typeface="맑은 고딕" pitchFamily="50" charset="-127"/>
              </a:defRPr>
            </a:lvl2pPr>
            <a:lvl3pPr>
              <a:buNone/>
              <a:defRPr sz="1300">
                <a:latin typeface="맑은 고딕" pitchFamily="50" charset="-127"/>
                <a:ea typeface="맑은 고딕" pitchFamily="50" charset="-127"/>
              </a:defRPr>
            </a:lvl3pPr>
            <a:lvl4pPr>
              <a:buNone/>
              <a:defRPr sz="1300">
                <a:latin typeface="맑은 고딕" pitchFamily="50" charset="-127"/>
                <a:ea typeface="맑은 고딕" pitchFamily="50" charset="-127"/>
              </a:defRPr>
            </a:lvl4pPr>
            <a:lvl5pPr>
              <a:buNone/>
              <a:defRPr sz="1300">
                <a:latin typeface="맑은 고딕" pitchFamily="50" charset="-127"/>
                <a:ea typeface="맑은 고딕" pitchFamily="50" charset="-127"/>
              </a:defRPr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5522927" y="57780"/>
            <a:ext cx="4287063" cy="2462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ko-KR" dirty="0" smtClean="0"/>
              <a:t>ERP </a:t>
            </a:r>
            <a:r>
              <a:rPr lang="ko-KR" altLang="en-US" dirty="0" smtClean="0"/>
              <a:t>시스템 사용자 매뉴얼</a:t>
            </a:r>
          </a:p>
        </p:txBody>
      </p:sp>
    </p:spTree>
  </p:cSld>
  <p:clrMapOvr>
    <a:masterClrMapping/>
  </p:clrMapOvr>
  <p:transition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5522927" y="57780"/>
            <a:ext cx="4287063" cy="2462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ko-KR" dirty="0" smtClean="0"/>
              <a:t>ERP </a:t>
            </a:r>
            <a:r>
              <a:rPr lang="ko-KR" altLang="en-US" dirty="0" smtClean="0"/>
              <a:t>시스템 사용자 매뉴얼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5522927" y="57780"/>
            <a:ext cx="4287063" cy="2462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ko-KR" dirty="0" smtClean="0"/>
              <a:t>ERP </a:t>
            </a:r>
            <a:r>
              <a:rPr lang="ko-KR" altLang="en-US" dirty="0" smtClean="0"/>
              <a:t>시스템 사용자 매뉴얼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9226347" y="857232"/>
            <a:ext cx="369332" cy="92869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endParaRPr lang="ko-KR" altLang="en-US" dirty="0"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  <p:transition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5522927" y="57780"/>
            <a:ext cx="4287063" cy="2462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ko-KR" dirty="0" smtClean="0"/>
              <a:t>ERP </a:t>
            </a:r>
            <a:r>
              <a:rPr lang="ko-KR" altLang="en-US" dirty="0" smtClean="0"/>
              <a:t>시스템 사용자 매뉴얼</a:t>
            </a:r>
          </a:p>
        </p:txBody>
      </p:sp>
      <p:sp>
        <p:nvSpPr>
          <p:cNvPr id="1027" name="Rectangle 19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0838" y="765175"/>
            <a:ext cx="912495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Rectangle 15"/>
          <p:cNvSpPr>
            <a:spLocks noChangeArrowheads="1"/>
          </p:cNvSpPr>
          <p:nvPr/>
        </p:nvSpPr>
        <p:spPr bwMode="auto">
          <a:xfrm>
            <a:off x="4697415" y="6626230"/>
            <a:ext cx="511679" cy="232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ko-KR" sz="700" b="0" dirty="0">
                <a:solidFill>
                  <a:srgbClr val="969696"/>
                </a:solidFill>
                <a:latin typeface="Lucida Sans Unicode" pitchFamily="34" charset="0"/>
                <a:ea typeface="맑은 고딕" pitchFamily="50" charset="-127"/>
              </a:rPr>
              <a:t>- P</a:t>
            </a:r>
            <a:fld id="{05FDF7DF-D36E-46CC-9165-8D1E595FCB6E}" type="slidenum">
              <a:rPr lang="en-US" altLang="ko-KR" sz="700" b="0">
                <a:solidFill>
                  <a:srgbClr val="969696"/>
                </a:solidFill>
                <a:latin typeface="Lucida Sans Unicode" pitchFamily="34" charset="0"/>
                <a:ea typeface="맑은 고딕" pitchFamily="50" charset="-127"/>
              </a:rPr>
              <a:pPr>
                <a:lnSpc>
                  <a:spcPct val="130000"/>
                </a:lnSpc>
                <a:defRPr/>
              </a:pPr>
              <a:t>‹#›</a:t>
            </a:fld>
            <a:r>
              <a:rPr lang="en-US" altLang="ko-KR" sz="700" b="0" dirty="0">
                <a:solidFill>
                  <a:srgbClr val="969696"/>
                </a:solidFill>
                <a:latin typeface="Lucida Sans Unicode" pitchFamily="34" charset="0"/>
                <a:ea typeface="맑은 고딕" pitchFamily="50" charset="-127"/>
              </a:rPr>
              <a:t> -</a:t>
            </a:r>
          </a:p>
        </p:txBody>
      </p:sp>
      <p:cxnSp>
        <p:nvCxnSpPr>
          <p:cNvPr id="7" name="직선 연결선 6"/>
          <p:cNvCxnSpPr/>
          <p:nvPr userDrawn="1"/>
        </p:nvCxnSpPr>
        <p:spPr bwMode="auto">
          <a:xfrm>
            <a:off x="0" y="357166"/>
            <a:ext cx="9904413" cy="1588"/>
          </a:xfrm>
          <a:prstGeom prst="line">
            <a:avLst/>
          </a:prstGeom>
          <a:noFill/>
          <a:ln w="19050">
            <a:solidFill>
              <a:schemeClr val="accent2">
                <a:lumMod val="50000"/>
              </a:schemeClr>
            </a:solidFill>
            <a:round/>
            <a:headEnd/>
            <a:tailEnd/>
          </a:ln>
          <a:effectLst/>
        </p:spPr>
      </p:cxnSp>
      <p:pic>
        <p:nvPicPr>
          <p:cNvPr id="9" name="그림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71414"/>
            <a:ext cx="954088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3" r:id="rId3"/>
  </p:sldLayoutIdLst>
  <p:transition>
    <p:split orient="vert"/>
  </p:transition>
  <p:txStyles>
    <p:titleStyle>
      <a:lvl1pPr algn="r" rtl="0" eaLnBrk="0" fontAlgn="base" latinLnBrk="1" hangingPunct="0">
        <a:spcBef>
          <a:spcPct val="0"/>
        </a:spcBef>
        <a:spcAft>
          <a:spcPct val="0"/>
        </a:spcAft>
        <a:defRPr kumimoji="1" sz="1000" b="1" baseline="0">
          <a:solidFill>
            <a:schemeClr val="tx1"/>
          </a:solidFill>
          <a:latin typeface="맑은 고딕" pitchFamily="50" charset="-127"/>
          <a:ea typeface="맑은 고딕" pitchFamily="50" charset="-127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kumimoji="1" sz="1600" b="1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kumimoji="1" sz="1600" b="1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kumimoji="1" sz="1600" b="1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kumimoji="1" sz="1600" b="1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kumimoji="1" sz="1600" b="1">
          <a:solidFill>
            <a:schemeClr val="bg1"/>
          </a:solidFill>
          <a:latin typeface="Arial" pitchFamily="34" charset="0"/>
          <a:ea typeface="돋움" pitchFamily="50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kumimoji="1" sz="1600" b="1">
          <a:solidFill>
            <a:schemeClr val="bg1"/>
          </a:solidFill>
          <a:latin typeface="Arial" pitchFamily="34" charset="0"/>
          <a:ea typeface="돋움" pitchFamily="50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kumimoji="1" sz="1600" b="1">
          <a:solidFill>
            <a:schemeClr val="bg1"/>
          </a:solidFill>
          <a:latin typeface="Arial" pitchFamily="34" charset="0"/>
          <a:ea typeface="돋움" pitchFamily="50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kumimoji="1" sz="1600" b="1">
          <a:solidFill>
            <a:schemeClr val="bg1"/>
          </a:solidFill>
          <a:latin typeface="Arial" pitchFamily="34" charset="0"/>
          <a:ea typeface="돋움" pitchFamily="50" charset="-127"/>
        </a:defRPr>
      </a:lvl9pPr>
    </p:titleStyle>
    <p:bodyStyle>
      <a:lvl1pPr marL="342900" indent="-342900" algn="l" rtl="0" eaLnBrk="0" fontAlgn="base" latinLnBrk="1" hangingPunct="0">
        <a:lnSpc>
          <a:spcPct val="130000"/>
        </a:lnSpc>
        <a:spcBef>
          <a:spcPct val="20000"/>
        </a:spcBef>
        <a:spcAft>
          <a:spcPct val="0"/>
        </a:spcAft>
        <a:defRPr kumimoji="1" lang="ko-KR" altLang="en-US" sz="1300" b="1" dirty="0">
          <a:solidFill>
            <a:srgbClr val="111111"/>
          </a:solidFill>
          <a:latin typeface="맑은 고딕" pitchFamily="50" charset="-127"/>
          <a:ea typeface="맑은 고딕" pitchFamily="50" charset="-127"/>
          <a:cs typeface="+mn-cs"/>
        </a:defRPr>
      </a:lvl1pPr>
      <a:lvl2pPr marL="819150" indent="-285750" algn="l" rtl="0" eaLnBrk="0" fontAlgn="base" latinLnBrk="1" hangingPunct="0">
        <a:lnSpc>
          <a:spcPct val="130000"/>
        </a:lnSpc>
        <a:spcBef>
          <a:spcPct val="20000"/>
        </a:spcBef>
        <a:spcAft>
          <a:spcPct val="0"/>
        </a:spcAft>
        <a:buChar char="–"/>
        <a:defRPr kumimoji="1" sz="1400" b="1">
          <a:solidFill>
            <a:srgbClr val="111111"/>
          </a:solidFill>
          <a:latin typeface="+mn-lt"/>
          <a:ea typeface="+mn-ea"/>
        </a:defRPr>
      </a:lvl2pPr>
      <a:lvl3pPr marL="1227138" indent="-228600" algn="l" rtl="0" eaLnBrk="0" fontAlgn="base" latinLnBrk="1" hangingPunct="0">
        <a:lnSpc>
          <a:spcPct val="130000"/>
        </a:lnSpc>
        <a:spcBef>
          <a:spcPct val="20000"/>
        </a:spcBef>
        <a:spcAft>
          <a:spcPct val="0"/>
        </a:spcAft>
        <a:buChar char="•"/>
        <a:defRPr kumimoji="1" sz="1400" b="1">
          <a:solidFill>
            <a:srgbClr val="111111"/>
          </a:solidFill>
          <a:latin typeface="+mn-lt"/>
          <a:ea typeface="+mn-ea"/>
        </a:defRPr>
      </a:lvl3pPr>
      <a:lvl4pPr marL="1635125" indent="-228600" algn="l" rtl="0" eaLnBrk="0" fontAlgn="base" latinLnBrk="1" hangingPunct="0">
        <a:lnSpc>
          <a:spcPct val="130000"/>
        </a:lnSpc>
        <a:spcBef>
          <a:spcPct val="20000"/>
        </a:spcBef>
        <a:spcAft>
          <a:spcPct val="0"/>
        </a:spcAft>
        <a:buChar char="–"/>
        <a:defRPr kumimoji="1" sz="1400" b="1">
          <a:solidFill>
            <a:srgbClr val="11111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lnSpc>
          <a:spcPct val="130000"/>
        </a:lnSpc>
        <a:spcBef>
          <a:spcPct val="20000"/>
        </a:spcBef>
        <a:spcAft>
          <a:spcPct val="0"/>
        </a:spcAft>
        <a:buChar char="»"/>
        <a:defRPr kumimoji="1" sz="1400" b="1">
          <a:solidFill>
            <a:srgbClr val="111111"/>
          </a:solidFill>
          <a:latin typeface="+mn-lt"/>
          <a:ea typeface="+mn-ea"/>
        </a:defRPr>
      </a:lvl5pPr>
      <a:lvl6pPr marL="2514600" indent="-228600" algn="l" rtl="0" fontAlgn="base" latinLnBrk="1">
        <a:lnSpc>
          <a:spcPct val="130000"/>
        </a:lnSpc>
        <a:spcBef>
          <a:spcPct val="20000"/>
        </a:spcBef>
        <a:spcAft>
          <a:spcPct val="0"/>
        </a:spcAft>
        <a:defRPr kumimoji="1" sz="1400" b="1">
          <a:solidFill>
            <a:srgbClr val="111111"/>
          </a:solidFill>
          <a:latin typeface="+mn-lt"/>
          <a:ea typeface="+mn-ea"/>
        </a:defRPr>
      </a:lvl6pPr>
      <a:lvl7pPr marL="2971800" indent="-228600" algn="l" rtl="0" fontAlgn="base" latinLnBrk="1">
        <a:lnSpc>
          <a:spcPct val="130000"/>
        </a:lnSpc>
        <a:spcBef>
          <a:spcPct val="20000"/>
        </a:spcBef>
        <a:spcAft>
          <a:spcPct val="0"/>
        </a:spcAft>
        <a:defRPr kumimoji="1" sz="1400" b="1">
          <a:solidFill>
            <a:srgbClr val="111111"/>
          </a:solidFill>
          <a:latin typeface="+mn-lt"/>
          <a:ea typeface="+mn-ea"/>
        </a:defRPr>
      </a:lvl7pPr>
      <a:lvl8pPr marL="3429000" indent="-228600" algn="l" rtl="0" fontAlgn="base" latinLnBrk="1">
        <a:lnSpc>
          <a:spcPct val="130000"/>
        </a:lnSpc>
        <a:spcBef>
          <a:spcPct val="20000"/>
        </a:spcBef>
        <a:spcAft>
          <a:spcPct val="0"/>
        </a:spcAft>
        <a:defRPr kumimoji="1" sz="1400" b="1">
          <a:solidFill>
            <a:srgbClr val="111111"/>
          </a:solidFill>
          <a:latin typeface="+mn-lt"/>
          <a:ea typeface="+mn-ea"/>
        </a:defRPr>
      </a:lvl8pPr>
      <a:lvl9pPr marL="3886200" indent="-228600" algn="l" rtl="0" fontAlgn="base" latinLnBrk="1">
        <a:lnSpc>
          <a:spcPct val="130000"/>
        </a:lnSpc>
        <a:spcBef>
          <a:spcPct val="20000"/>
        </a:spcBef>
        <a:spcAft>
          <a:spcPct val="0"/>
        </a:spcAft>
        <a:defRPr kumimoji="1" sz="1400" b="1">
          <a:solidFill>
            <a:srgbClr val="11111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5522927" y="57780"/>
            <a:ext cx="4287063" cy="2462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ko-KR" dirty="0" smtClean="0"/>
              <a:t>ERP </a:t>
            </a:r>
            <a:r>
              <a:rPr lang="ko-KR" altLang="en-US" dirty="0" smtClean="0"/>
              <a:t>시스템 사용자 매뉴얼</a:t>
            </a:r>
          </a:p>
        </p:txBody>
      </p:sp>
      <p:graphicFrame>
        <p:nvGraphicFramePr>
          <p:cNvPr id="16" name="Group 60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4543269"/>
              </p:ext>
            </p:extLst>
          </p:nvPr>
        </p:nvGraphicFramePr>
        <p:xfrm>
          <a:off x="1209675" y="3213100"/>
          <a:ext cx="7486650" cy="2019298"/>
        </p:xfrm>
        <a:graphic>
          <a:graphicData uri="http://schemas.openxmlformats.org/drawingml/2006/table">
            <a:tbl>
              <a:tblPr/>
              <a:tblGrid>
                <a:gridCol w="903888"/>
                <a:gridCol w="1122492"/>
                <a:gridCol w="4502778"/>
                <a:gridCol w="957492"/>
              </a:tblGrid>
              <a:tr h="32386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버전</a:t>
                      </a:r>
                      <a:endParaRPr kumimoji="1" lang="en-US" altLang="ko-K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9040" marR="99040" marT="45717" marB="45717" anchor="ctr" horzOverflow="overflow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작성일</a:t>
                      </a:r>
                      <a:endParaRPr kumimoji="1" lang="en-US" altLang="ko-K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9040" marR="99040" marT="45717" marB="45717" anchor="ctr" horzOverflow="overflow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변경 내용</a:t>
                      </a:r>
                      <a:endParaRPr kumimoji="1" lang="en-US" altLang="ko-K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9040" marR="99040" marT="45717" marB="45717" anchor="ctr" horzOverflow="overflow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작성자</a:t>
                      </a:r>
                    </a:p>
                  </a:txBody>
                  <a:tcPr marL="99040" marR="99040" marT="45717" marB="45717" anchor="ctr" horzOverflow="overflow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32386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1.0</a:t>
                      </a:r>
                    </a:p>
                  </a:txBody>
                  <a:tcPr marL="99040" marR="99040" marT="45717" marB="45717" anchor="ctr" horzOverflow="overflow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2018.1.16</a:t>
                      </a:r>
                      <a:endParaRPr kumimoji="1" lang="ko-KR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9040" marR="99040" marT="45717" marB="45717" anchor="ctr" horzOverflow="overflow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최초 작성</a:t>
                      </a: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9040" marR="99040" marT="45717" marB="45717" anchor="ctr" horzOverflow="overflow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김종태</a:t>
                      </a:r>
                    </a:p>
                  </a:txBody>
                  <a:tcPr marL="99040" marR="99040" marT="45717" marB="45717" anchor="ctr" horzOverflow="overflow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89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9040" marR="99040" marT="45717" marB="45717" anchor="ctr" horzOverflow="overflow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9040" marR="99040" marT="45717" marB="45717" anchor="ctr" horzOverflow="overflow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9040" marR="99040" marT="45717" marB="45717" anchor="ctr" horzOverflow="overflow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9040" marR="99040" marT="45717" marB="45717" anchor="ctr" horzOverflow="overflow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89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9040" marR="99040" marT="45717" marB="45717" anchor="ctr" horzOverflow="overflow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9040" marR="99040" marT="45717" marB="45717" anchor="ctr" horzOverflow="overflow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9040" marR="99040" marT="45717" marB="45717" anchor="ctr" horzOverflow="overflow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9040" marR="99040" marT="45717" marB="45717" anchor="ctr" horzOverflow="overflow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89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9040" marR="99040" marT="45717" marB="45717" anchor="ctr" horzOverflow="overflow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9040" marR="99040" marT="45717" marB="45717" anchor="ctr" horzOverflow="overflow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9040" marR="99040" marT="45717" marB="45717" anchor="ctr" horzOverflow="overflow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9040" marR="99040" marT="45717" marB="45717" anchor="ctr" horzOverflow="overflow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89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9040" marR="99040" marT="45717" marB="45717" anchor="ctr" horzOverflow="overflow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9040" marR="99040" marT="45717" marB="45717" anchor="ctr" horzOverflow="overflow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9040" marR="99040" marT="45717" marB="45717" anchor="ctr" horzOverflow="overflow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9040" marR="99040" marT="45717" marB="45717" anchor="ctr" horzOverflow="overflow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" name="모서리가 둥근 직사각형 16"/>
          <p:cNvSpPr/>
          <p:nvPr/>
        </p:nvSpPr>
        <p:spPr bwMode="auto">
          <a:xfrm>
            <a:off x="1221645" y="2924944"/>
            <a:ext cx="1368155" cy="216024"/>
          </a:xfrm>
          <a:prstGeom prst="roundRect">
            <a:avLst/>
          </a:prstGeom>
          <a:gradFill flip="none" rotWithShape="1">
            <a:gsLst>
              <a:gs pos="0">
                <a:srgbClr val="1F497D">
                  <a:lumMod val="20000"/>
                  <a:lumOff val="80000"/>
                </a:srgbClr>
              </a:gs>
              <a:gs pos="0">
                <a:srgbClr val="90BAE8"/>
              </a:gs>
              <a:gs pos="70000">
                <a:srgbClr val="1973BD">
                  <a:alpha val="82000"/>
                </a:srgbClr>
              </a:gs>
            </a:gsLst>
            <a:lin ang="2700000" scaled="1"/>
            <a:tileRect/>
          </a:gradFill>
          <a:ln w="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19050" h="6350" prst="coolSlant"/>
            <a:contourClr>
              <a:srgbClr val="969696"/>
            </a:contourClr>
          </a:sp3d>
        </p:spPr>
        <p:txBody>
          <a:bodyPr lIns="0" tIns="0" rIns="0" bIns="36000" anchor="ctr" anchorCtr="1">
            <a:sp3d/>
          </a:bodyPr>
          <a:lstStyle/>
          <a:p>
            <a:pPr marL="93663" indent="-93663" algn="ctr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kern="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문서 개정 이력</a:t>
            </a:r>
          </a:p>
        </p:txBody>
      </p:sp>
      <p:graphicFrame>
        <p:nvGraphicFramePr>
          <p:cNvPr id="6" name="Group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85432060"/>
              </p:ext>
            </p:extLst>
          </p:nvPr>
        </p:nvGraphicFramePr>
        <p:xfrm>
          <a:off x="344488" y="644525"/>
          <a:ext cx="9288461" cy="768364"/>
        </p:xfrm>
        <a:graphic>
          <a:graphicData uri="http://schemas.openxmlformats.org/drawingml/2006/table">
            <a:tbl>
              <a:tblPr/>
              <a:tblGrid>
                <a:gridCol w="802686"/>
                <a:gridCol w="1733330"/>
                <a:gridCol w="928694"/>
                <a:gridCol w="2780781"/>
                <a:gridCol w="990199"/>
                <a:gridCol w="990199"/>
                <a:gridCol w="1062572"/>
              </a:tblGrid>
              <a:tr h="23947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Level 1 </a:t>
                      </a:r>
                    </a:p>
                  </a:txBody>
                  <a:tcPr marL="58970" marR="58970" marT="10776" marB="107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SD 2 </a:t>
                      </a:r>
                      <a:r>
                        <a:rPr kumimoji="1" lang="ko-KR" altLang="en-US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판매주문관리</a:t>
                      </a:r>
                      <a:endParaRPr kumimoji="1" lang="en-US" altLang="ko-KR" sz="11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58970" marR="58970" marT="10776" marB="107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Level 3</a:t>
                      </a:r>
                      <a:endParaRPr kumimoji="1" lang="ko-KR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8970" marR="58970" marT="10776" marB="107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457200" marR="0" lvl="1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쇼핑몰 판매주문</a:t>
                      </a:r>
                    </a:p>
                  </a:txBody>
                  <a:tcPr marL="58970" marR="58970" marT="10776" marB="107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작성자</a:t>
                      </a:r>
                    </a:p>
                  </a:txBody>
                  <a:tcPr marL="58970" marR="58970" marT="10776" marB="107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검토자</a:t>
                      </a:r>
                    </a:p>
                  </a:txBody>
                  <a:tcPr marL="58970" marR="58970" marT="10776" marB="107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작성일</a:t>
                      </a:r>
                    </a:p>
                  </a:txBody>
                  <a:tcPr marL="58970" marR="58970" marT="10776" marB="107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3947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Level 2</a:t>
                      </a:r>
                    </a:p>
                  </a:txBody>
                  <a:tcPr marL="58970" marR="58970" marT="10776" marB="107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SD 2.1 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쇼핑몰 판매주문</a:t>
                      </a: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8970" marR="58970" marT="10776" marB="107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김종태</a:t>
                      </a:r>
                    </a:p>
                  </a:txBody>
                  <a:tcPr marL="58970" marR="58970" marT="10776" marB="107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서도석</a:t>
                      </a:r>
                    </a:p>
                  </a:txBody>
                  <a:tcPr marL="58970" marR="58970" marT="10776" marB="107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20180116</a:t>
                      </a:r>
                    </a:p>
                  </a:txBody>
                  <a:tcPr marL="58970" marR="58970" marT="10776" marB="107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939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매뉴얼 </a:t>
                      </a: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ID</a:t>
                      </a:r>
                    </a:p>
                  </a:txBody>
                  <a:tcPr marL="58970" marR="58970" marT="10776" marB="107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2313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SD 2.1.1</a:t>
                      </a:r>
                    </a:p>
                  </a:txBody>
                  <a:tcPr marL="58970" marR="58970" marT="10776" marB="107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2313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매뉴얼 명</a:t>
                      </a:r>
                    </a:p>
                  </a:txBody>
                  <a:tcPr marL="58970" marR="58970" marT="10776" marB="107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23137"/>
                      </a:srgb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457200" marR="0" lvl="1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쇼핑몰 판매주문 및 매출 처리</a:t>
                      </a:r>
                    </a:p>
                  </a:txBody>
                  <a:tcPr marL="58970" marR="58970" marT="10776" marB="107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23137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1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가는각진제목체" panose="02030600000101010101" pitchFamily="18" charset="-127"/>
                        <a:ea typeface="가는각진제목체" panose="02030600000101010101" pitchFamily="18" charset="-127"/>
                        <a:cs typeface="+mn-cs"/>
                      </a:endParaRPr>
                    </a:p>
                  </a:txBody>
                  <a:tcPr marL="58970" marR="58970" marT="10780" marB="10780" anchor="ctr" horzOverflow="overflow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가는각진제목체" panose="02030600000101010101" pitchFamily="18" charset="-127"/>
                        <a:ea typeface="가는각진제목체" panose="02030600000101010101" pitchFamily="18" charset="-127"/>
                      </a:endParaRPr>
                    </a:p>
                  </a:txBody>
                  <a:tcPr marL="58970" marR="58970" marT="10780" marB="10780" anchor="ctr" horzOverflow="overflow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가는각진제목체" panose="02030600000101010101" pitchFamily="18" charset="-127"/>
                        <a:ea typeface="가는각진제목체" panose="02030600000101010101" pitchFamily="18" charset="-127"/>
                      </a:endParaRPr>
                    </a:p>
                  </a:txBody>
                  <a:tcPr marL="58970" marR="58970" marT="10780" marB="10780" anchor="ctr" horzOverflow="overflow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 bwMode="auto">
          <a:xfrm>
            <a:off x="6753225" y="1125538"/>
            <a:ext cx="2879725" cy="547211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/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endParaRPr lang="en-US" altLang="ko-KR" b="0" kern="100" dirty="0" smtClean="0"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               </a:t>
            </a: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 </a:t>
            </a:r>
            <a:r>
              <a:rPr lang="en-US" altLang="ko-KR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       </a:t>
            </a: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 </a:t>
            </a: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endParaRPr lang="ko-KR" altLang="ko-KR" b="0" kern="100" dirty="0">
              <a:latin typeface="맑은 고딕" pitchFamily="50" charset="-127"/>
              <a:ea typeface="맑은 고딕" pitchFamily="50" charset="-127"/>
              <a:cs typeface="Times New Roman"/>
            </a:endParaRPr>
          </a:p>
        </p:txBody>
      </p:sp>
      <p:sp>
        <p:nvSpPr>
          <p:cNvPr id="7" name="직사각형 2"/>
          <p:cNvSpPr>
            <a:spLocks noChangeArrowheads="1"/>
          </p:cNvSpPr>
          <p:nvPr/>
        </p:nvSpPr>
        <p:spPr bwMode="auto">
          <a:xfrm>
            <a:off x="344488" y="1125538"/>
            <a:ext cx="6361112" cy="4606925"/>
          </a:xfrm>
          <a:prstGeom prst="rect">
            <a:avLst/>
          </a:prstGeom>
          <a:noFill/>
          <a:ln w="9525" algn="ctr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1pPr>
            <a:lvl2pPr marL="742950" indent="-285750"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2pPr>
            <a:lvl3pPr marL="1143000" indent="-228600"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3pPr>
            <a:lvl4pPr marL="1600200" indent="-228600"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4pPr>
            <a:lvl5pPr marL="2057400" indent="-228600"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9pPr>
          </a:lstStyle>
          <a:p>
            <a:pPr algn="ctr" eaLnBrk="1" latinLnBrk="1" hangingPunct="1">
              <a:lnSpc>
                <a:spcPct val="130000"/>
              </a:lnSpc>
            </a:pPr>
            <a:endParaRPr lang="ko-KR" altLang="en-US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" name="모서리가 둥근 직사각형 7"/>
          <p:cNvSpPr/>
          <p:nvPr/>
        </p:nvSpPr>
        <p:spPr bwMode="auto">
          <a:xfrm>
            <a:off x="6752406" y="836712"/>
            <a:ext cx="1368155" cy="216024"/>
          </a:xfrm>
          <a:prstGeom prst="roundRect">
            <a:avLst/>
          </a:prstGeom>
          <a:gradFill flip="none" rotWithShape="1">
            <a:gsLst>
              <a:gs pos="0">
                <a:srgbClr val="1F497D">
                  <a:lumMod val="20000"/>
                  <a:lumOff val="80000"/>
                </a:srgbClr>
              </a:gs>
              <a:gs pos="0">
                <a:srgbClr val="90BAE8"/>
              </a:gs>
              <a:gs pos="70000">
                <a:srgbClr val="1973BD">
                  <a:alpha val="82000"/>
                </a:srgbClr>
              </a:gs>
            </a:gsLst>
            <a:lin ang="2700000" scaled="1"/>
            <a:tileRect/>
          </a:gradFill>
          <a:ln w="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19050" h="6350" prst="coolSlant"/>
            <a:contourClr>
              <a:srgbClr val="969696"/>
            </a:contourClr>
          </a:sp3d>
        </p:spPr>
        <p:txBody>
          <a:bodyPr lIns="0" tIns="0" rIns="0" bIns="36000" anchor="ctr" anchorCtr="1">
            <a:sp3d/>
          </a:bodyPr>
          <a:lstStyle/>
          <a:p>
            <a:pPr marL="93663" indent="-93663" algn="ctr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kern="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항목</a:t>
            </a:r>
            <a:r>
              <a:rPr kumimoji="0" lang="en-US" altLang="ko-KR" kern="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/</a:t>
            </a:r>
            <a:r>
              <a:rPr kumimoji="0" lang="ko-KR" altLang="en-US" kern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필드 설명</a:t>
            </a:r>
            <a:endParaRPr kumimoji="0" lang="ko-KR" altLang="en-US" kern="0" dirty="0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9" name="모서리가 둥근 직사각형 8"/>
          <p:cNvSpPr/>
          <p:nvPr/>
        </p:nvSpPr>
        <p:spPr bwMode="auto">
          <a:xfrm>
            <a:off x="359689" y="836712"/>
            <a:ext cx="1368155" cy="216024"/>
          </a:xfrm>
          <a:prstGeom prst="roundRect">
            <a:avLst/>
          </a:prstGeom>
          <a:gradFill flip="none" rotWithShape="1">
            <a:gsLst>
              <a:gs pos="0">
                <a:srgbClr val="1F497D">
                  <a:lumMod val="20000"/>
                  <a:lumOff val="80000"/>
                </a:srgbClr>
              </a:gs>
              <a:gs pos="0">
                <a:srgbClr val="90BAE8"/>
              </a:gs>
              <a:gs pos="70000">
                <a:srgbClr val="1973BD">
                  <a:alpha val="82000"/>
                </a:srgbClr>
              </a:gs>
            </a:gsLst>
            <a:lin ang="2700000" scaled="1"/>
            <a:tileRect/>
          </a:gradFill>
          <a:ln w="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19050" h="6350" prst="coolSlant"/>
            <a:contourClr>
              <a:srgbClr val="969696"/>
            </a:contourClr>
          </a:sp3d>
        </p:spPr>
        <p:txBody>
          <a:bodyPr lIns="0" tIns="0" rIns="0" bIns="36000" anchor="ctr" anchorCtr="1">
            <a:sp3d/>
          </a:bodyPr>
          <a:lstStyle/>
          <a:p>
            <a:pPr marL="93663" indent="-93663" algn="ctr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kern="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화면 예시</a:t>
            </a:r>
          </a:p>
        </p:txBody>
      </p:sp>
      <p:sp>
        <p:nvSpPr>
          <p:cNvPr id="22" name="제목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ERP </a:t>
            </a:r>
            <a:r>
              <a:rPr lang="ko-KR" altLang="en-US" dirty="0" smtClean="0"/>
              <a:t>시스템 사용자 매뉴얼</a:t>
            </a:r>
            <a:endParaRPr lang="ko-KR" altLang="en-US" dirty="0"/>
          </a:p>
        </p:txBody>
      </p:sp>
      <p:sp>
        <p:nvSpPr>
          <p:cNvPr id="31" name="직사각형 30"/>
          <p:cNvSpPr/>
          <p:nvPr/>
        </p:nvSpPr>
        <p:spPr bwMode="auto">
          <a:xfrm>
            <a:off x="775742" y="5805264"/>
            <a:ext cx="5929312" cy="78898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/>
          <a:p>
            <a:pPr algn="just">
              <a:spcAft>
                <a:spcPts val="0"/>
              </a:spcAft>
              <a:defRPr/>
            </a:pPr>
            <a:r>
              <a:rPr lang="en-US" altLang="ko-KR" sz="1100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1. </a:t>
            </a:r>
            <a:r>
              <a:rPr lang="ko-KR" altLang="en-US" sz="1100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업무 처리 순서 대로  </a:t>
            </a:r>
            <a:r>
              <a:rPr lang="en-US" altLang="ko-KR" sz="1100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( Button</a:t>
            </a:r>
            <a:r>
              <a:rPr lang="ko-KR" altLang="en-US" sz="1100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의 순서 대로 진행 할 것 </a:t>
            </a:r>
            <a:r>
              <a:rPr lang="en-US" altLang="ko-KR" sz="1100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)</a:t>
            </a:r>
          </a:p>
        </p:txBody>
      </p:sp>
      <p:pic>
        <p:nvPicPr>
          <p:cNvPr id="32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5851525"/>
            <a:ext cx="417512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직사각형 32"/>
          <p:cNvSpPr/>
          <p:nvPr/>
        </p:nvSpPr>
        <p:spPr>
          <a:xfrm>
            <a:off x="6827760" y="1389737"/>
            <a:ext cx="2852815" cy="26366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1. 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출하문서가 </a:t>
            </a:r>
            <a:r>
              <a:rPr lang="ko-KR" altLang="en-US" b="0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만들어진 항목을 </a:t>
            </a:r>
            <a:r>
              <a:rPr lang="en-US" altLang="ko-KR" b="0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 </a:t>
            </a: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b="0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   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선택함</a:t>
            </a:r>
            <a:endParaRPr lang="en-US" altLang="ko-KR" b="0" kern="100" dirty="0" smtClean="0"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b="0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2.  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청구 </a:t>
            </a:r>
            <a:r>
              <a:rPr lang="ko-KR" altLang="en-US" b="0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생성 </a:t>
            </a:r>
            <a:r>
              <a:rPr lang="en-US" altLang="ko-KR" b="0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Button </a:t>
            </a:r>
            <a:r>
              <a:rPr lang="ko-KR" altLang="en-US" b="0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선택</a:t>
            </a: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b="0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    </a:t>
            </a: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b="0" kern="100" dirty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3. Yes Button </a:t>
            </a:r>
            <a:r>
              <a:rPr lang="ko-KR" altLang="en-US" b="0" kern="100" dirty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선택</a:t>
            </a: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ko-KR" altLang="en-US" b="0" kern="100" dirty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실행하고 나면</a:t>
            </a:r>
            <a:r>
              <a:rPr lang="en-US" altLang="ko-KR" b="0" kern="100" dirty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, 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청구</a:t>
            </a: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 </a:t>
            </a:r>
            <a:r>
              <a:rPr lang="ko-KR" altLang="en-US" b="0" kern="100" dirty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문서가 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생성</a:t>
            </a:r>
            <a:endParaRPr lang="en-US" altLang="ko-KR" b="0" kern="100" dirty="0" smtClean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 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매출이 발생하고</a:t>
            </a: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, 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회계전표가 생김</a:t>
            </a: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marL="228600" indent="-228600" algn="just">
              <a:spcBef>
                <a:spcPts val="400"/>
              </a:spcBef>
              <a:spcAft>
                <a:spcPts val="0"/>
              </a:spcAft>
              <a:buAutoNum type="arabicPeriod"/>
              <a:defRPr/>
            </a:pP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</p:txBody>
      </p:sp>
      <p:graphicFrame>
        <p:nvGraphicFramePr>
          <p:cNvPr id="17" name="표 16"/>
          <p:cNvGraphicFramePr>
            <a:graphicFrameLocks noGrp="1"/>
          </p:cNvGraphicFramePr>
          <p:nvPr>
            <p:extLst/>
          </p:nvPr>
        </p:nvGraphicFramePr>
        <p:xfrm>
          <a:off x="350838" y="425431"/>
          <a:ext cx="9282112" cy="288925"/>
        </p:xfrm>
        <a:graphic>
          <a:graphicData uri="http://schemas.openxmlformats.org/drawingml/2006/table">
            <a:tbl>
              <a:tblPr/>
              <a:tblGrid>
                <a:gridCol w="796963"/>
                <a:gridCol w="5608221"/>
                <a:gridCol w="780368"/>
                <a:gridCol w="2096560"/>
              </a:tblGrid>
              <a:tr h="288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메뉴 경로</a:t>
                      </a:r>
                      <a:endParaRPr kumimoji="1" lang="en-US" altLang="ko-K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8970" marR="58970" marT="10759" marB="10759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쇼핑몰 판매주문 및 매출 처리 </a:t>
                      </a: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 Mall )</a:t>
                      </a:r>
                      <a:endParaRPr kumimoji="1" lang="ko-KR" alt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8970" marR="58970" marT="10759" marB="10759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Tr. Code</a:t>
                      </a:r>
                    </a:p>
                  </a:txBody>
                  <a:tcPr marL="58970" marR="58970" marT="10759" marB="10759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 ZSD2M0011</a:t>
                      </a:r>
                    </a:p>
                  </a:txBody>
                  <a:tcPr marL="58970" marR="58970" marT="10759" marB="10759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10196"/>
                      </a:srgbClr>
                    </a:solidFill>
                  </a:tcPr>
                </a:tc>
              </a:tr>
            </a:tbl>
          </a:graphicData>
        </a:graphic>
      </p:graphicFrame>
      <p:grpSp>
        <p:nvGrpSpPr>
          <p:cNvPr id="4" name="그룹 3"/>
          <p:cNvGrpSpPr/>
          <p:nvPr/>
        </p:nvGrpSpPr>
        <p:grpSpPr>
          <a:xfrm>
            <a:off x="631726" y="2276871"/>
            <a:ext cx="5669302" cy="2808313"/>
            <a:chOff x="-952449" y="1412775"/>
            <a:chExt cx="5669302" cy="2808313"/>
          </a:xfrm>
        </p:grpSpPr>
        <p:pic>
          <p:nvPicPr>
            <p:cNvPr id="3" name="그림 2"/>
            <p:cNvPicPr>
              <a:picLocks noChangeAspect="1"/>
            </p:cNvPicPr>
            <p:nvPr/>
          </p:nvPicPr>
          <p:blipFill rotWithShape="1">
            <a:blip r:embed="rId3"/>
            <a:srcRect l="-1" t="6996" r="56379" b="42597"/>
            <a:stretch/>
          </p:blipFill>
          <p:spPr>
            <a:xfrm>
              <a:off x="-952449" y="1412775"/>
              <a:ext cx="4320479" cy="2808313"/>
            </a:xfrm>
            <a:prstGeom prst="rect">
              <a:avLst/>
            </a:prstGeom>
          </p:spPr>
        </p:pic>
        <p:pic>
          <p:nvPicPr>
            <p:cNvPr id="14" name="그림 13"/>
            <p:cNvPicPr>
              <a:picLocks noChangeAspect="1"/>
            </p:cNvPicPr>
            <p:nvPr/>
          </p:nvPicPr>
          <p:blipFill rotWithShape="1">
            <a:blip r:embed="rId3"/>
            <a:srcRect l="58675" t="6996" r="27297" b="42597"/>
            <a:stretch/>
          </p:blipFill>
          <p:spPr>
            <a:xfrm>
              <a:off x="3327509" y="1412775"/>
              <a:ext cx="1389344" cy="2808313"/>
            </a:xfrm>
            <a:prstGeom prst="rect">
              <a:avLst/>
            </a:prstGeom>
          </p:spPr>
        </p:pic>
      </p:grpSp>
      <p:sp>
        <p:nvSpPr>
          <p:cNvPr id="15" name="직사각형 14"/>
          <p:cNvSpPr/>
          <p:nvPr/>
        </p:nvSpPr>
        <p:spPr>
          <a:xfrm>
            <a:off x="2071886" y="2420888"/>
            <a:ext cx="648072" cy="217704"/>
          </a:xfrm>
          <a:prstGeom prst="rect">
            <a:avLst/>
          </a:prstGeom>
          <a:noFill/>
          <a:ln w="254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40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775742" y="3861048"/>
            <a:ext cx="648072" cy="1296144"/>
          </a:xfrm>
          <a:prstGeom prst="rect">
            <a:avLst/>
          </a:prstGeom>
          <a:noFill/>
          <a:ln w="254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40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2287910" y="4109944"/>
            <a:ext cx="648072" cy="399176"/>
          </a:xfrm>
          <a:prstGeom prst="rect">
            <a:avLst/>
          </a:prstGeom>
          <a:noFill/>
          <a:ln w="254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40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9" name="Oval 14"/>
          <p:cNvSpPr>
            <a:spLocks noChangeArrowheads="1"/>
          </p:cNvSpPr>
          <p:nvPr/>
        </p:nvSpPr>
        <p:spPr bwMode="auto">
          <a:xfrm>
            <a:off x="847750" y="4686008"/>
            <a:ext cx="157629" cy="186255"/>
          </a:xfrm>
          <a:prstGeom prst="ellipse">
            <a:avLst/>
          </a:prstGeom>
          <a:solidFill>
            <a:srgbClr val="CC3300"/>
          </a:solidFill>
          <a:ln>
            <a:solidFill>
              <a:schemeClr val="bg1"/>
            </a:solidFill>
            <a:headEnd/>
            <a:tailEnd/>
          </a:ln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92075" tIns="46038" rIns="92075" bIns="46038" anchor="ctr"/>
          <a:lstStyle>
            <a:lvl1pPr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1pPr>
            <a:lvl2pPr marL="742950" indent="-28575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2pPr>
            <a:lvl3pPr marL="11430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3pPr>
            <a:lvl4pPr marL="16002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4pPr>
            <a:lvl5pPr marL="20574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11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1</a:t>
            </a:r>
            <a:endParaRPr lang="en-US" altLang="ko-KR" sz="1100" dirty="0" smtClean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0" name="Oval 14"/>
          <p:cNvSpPr>
            <a:spLocks noChangeArrowheads="1"/>
          </p:cNvSpPr>
          <p:nvPr/>
        </p:nvSpPr>
        <p:spPr bwMode="auto">
          <a:xfrm>
            <a:off x="2562329" y="2280478"/>
            <a:ext cx="157629" cy="186255"/>
          </a:xfrm>
          <a:prstGeom prst="ellipse">
            <a:avLst/>
          </a:prstGeom>
          <a:solidFill>
            <a:srgbClr val="CC3300"/>
          </a:solidFill>
          <a:ln>
            <a:solidFill>
              <a:schemeClr val="bg1"/>
            </a:solidFill>
            <a:headEnd/>
            <a:tailEnd/>
          </a:ln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92075" tIns="46038" rIns="92075" bIns="46038" anchor="ctr"/>
          <a:lstStyle>
            <a:lvl1pPr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1pPr>
            <a:lvl2pPr marL="742950" indent="-28575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2pPr>
            <a:lvl3pPr marL="11430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3pPr>
            <a:lvl4pPr marL="16002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4pPr>
            <a:lvl5pPr marL="20574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11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1</a:t>
            </a:r>
            <a:endParaRPr lang="en-US" altLang="ko-KR" sz="1100" dirty="0" smtClean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1" name="Oval 14"/>
          <p:cNvSpPr>
            <a:spLocks noChangeArrowheads="1"/>
          </p:cNvSpPr>
          <p:nvPr/>
        </p:nvSpPr>
        <p:spPr bwMode="auto">
          <a:xfrm>
            <a:off x="2562329" y="4023720"/>
            <a:ext cx="157629" cy="186255"/>
          </a:xfrm>
          <a:prstGeom prst="ellipse">
            <a:avLst/>
          </a:prstGeom>
          <a:solidFill>
            <a:srgbClr val="CC3300"/>
          </a:solidFill>
          <a:ln>
            <a:solidFill>
              <a:schemeClr val="bg1"/>
            </a:solidFill>
            <a:headEnd/>
            <a:tailEnd/>
          </a:ln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92075" tIns="46038" rIns="92075" bIns="46038" anchor="ctr"/>
          <a:lstStyle>
            <a:lvl1pPr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1pPr>
            <a:lvl2pPr marL="742950" indent="-28575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2pPr>
            <a:lvl3pPr marL="11430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3pPr>
            <a:lvl4pPr marL="16002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4pPr>
            <a:lvl5pPr marL="20574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11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1</a:t>
            </a:r>
            <a:endParaRPr lang="en-US" altLang="ko-KR" sz="1100" dirty="0" smtClean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03734" y="1343774"/>
            <a:ext cx="6048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STEP3 ] </a:t>
            </a:r>
            <a:r>
              <a:rPr lang="ko-KR" altLang="en-US" dirty="0" smtClean="0"/>
              <a:t>대금청구 문서 생성  </a:t>
            </a:r>
            <a:endParaRPr lang="en-US" altLang="ko-KR" dirty="0" smtClean="0"/>
          </a:p>
          <a:p>
            <a:r>
              <a:rPr lang="en-US" altLang="ko-KR" dirty="0"/>
              <a:t> </a:t>
            </a:r>
            <a:r>
              <a:rPr lang="en-US" altLang="ko-KR" dirty="0" smtClean="0"/>
              <a:t>     </a:t>
            </a:r>
            <a:r>
              <a:rPr lang="en-US" altLang="ko-KR" dirty="0" smtClean="0">
                <a:sym typeface="Wingdings" panose="05000000000000000000" pitchFamily="2" charset="2"/>
              </a:rPr>
              <a:t> </a:t>
            </a:r>
            <a:r>
              <a:rPr lang="ko-KR" altLang="en-US" dirty="0" smtClean="0">
                <a:sym typeface="Wingdings" panose="05000000000000000000" pitchFamily="2" charset="2"/>
              </a:rPr>
              <a:t>반품 배송비용이 없다면 </a:t>
            </a:r>
            <a:r>
              <a:rPr lang="en-US" altLang="ko-KR" dirty="0" smtClean="0">
                <a:sym typeface="Wingdings" panose="05000000000000000000" pitchFamily="2" charset="2"/>
              </a:rPr>
              <a:t>,  </a:t>
            </a:r>
            <a:r>
              <a:rPr lang="ko-KR" altLang="en-US" dirty="0" smtClean="0">
                <a:sym typeface="Wingdings" panose="05000000000000000000" pitchFamily="2" charset="2"/>
              </a:rPr>
              <a:t>청구 생성 단계로  매출 처리는 완료 된 것임</a:t>
            </a:r>
            <a:r>
              <a:rPr lang="ko-KR" altLang="en-US" dirty="0" smtClean="0"/>
              <a:t>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39120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 bwMode="auto">
          <a:xfrm>
            <a:off x="6753225" y="1125538"/>
            <a:ext cx="2879725" cy="547211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/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endParaRPr lang="en-US" altLang="ko-KR" b="0" kern="100" dirty="0" smtClean="0"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               </a:t>
            </a: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 </a:t>
            </a:r>
            <a:r>
              <a:rPr lang="en-US" altLang="ko-KR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       </a:t>
            </a: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 </a:t>
            </a: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endParaRPr lang="ko-KR" altLang="ko-KR" b="0" kern="100" dirty="0">
              <a:latin typeface="맑은 고딕" pitchFamily="50" charset="-127"/>
              <a:ea typeface="맑은 고딕" pitchFamily="50" charset="-127"/>
              <a:cs typeface="Times New Roman"/>
            </a:endParaRPr>
          </a:p>
        </p:txBody>
      </p:sp>
      <p:sp>
        <p:nvSpPr>
          <p:cNvPr id="7" name="직사각형 2"/>
          <p:cNvSpPr>
            <a:spLocks noChangeArrowheads="1"/>
          </p:cNvSpPr>
          <p:nvPr/>
        </p:nvSpPr>
        <p:spPr bwMode="auto">
          <a:xfrm>
            <a:off x="344488" y="1125538"/>
            <a:ext cx="6361112" cy="4606925"/>
          </a:xfrm>
          <a:prstGeom prst="rect">
            <a:avLst/>
          </a:prstGeom>
          <a:noFill/>
          <a:ln w="9525" algn="ctr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1pPr>
            <a:lvl2pPr marL="742950" indent="-285750"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2pPr>
            <a:lvl3pPr marL="1143000" indent="-228600"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3pPr>
            <a:lvl4pPr marL="1600200" indent="-228600"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4pPr>
            <a:lvl5pPr marL="2057400" indent="-228600"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9pPr>
          </a:lstStyle>
          <a:p>
            <a:pPr algn="ctr" eaLnBrk="1" latinLnBrk="1" hangingPunct="1">
              <a:lnSpc>
                <a:spcPct val="130000"/>
              </a:lnSpc>
            </a:pPr>
            <a:endParaRPr lang="ko-KR" altLang="en-US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" name="모서리가 둥근 직사각형 7"/>
          <p:cNvSpPr/>
          <p:nvPr/>
        </p:nvSpPr>
        <p:spPr bwMode="auto">
          <a:xfrm>
            <a:off x="6752406" y="836712"/>
            <a:ext cx="1368155" cy="216024"/>
          </a:xfrm>
          <a:prstGeom prst="roundRect">
            <a:avLst/>
          </a:prstGeom>
          <a:gradFill flip="none" rotWithShape="1">
            <a:gsLst>
              <a:gs pos="0">
                <a:srgbClr val="1F497D">
                  <a:lumMod val="20000"/>
                  <a:lumOff val="80000"/>
                </a:srgbClr>
              </a:gs>
              <a:gs pos="0">
                <a:srgbClr val="90BAE8"/>
              </a:gs>
              <a:gs pos="70000">
                <a:srgbClr val="1973BD">
                  <a:alpha val="82000"/>
                </a:srgbClr>
              </a:gs>
            </a:gsLst>
            <a:lin ang="2700000" scaled="1"/>
            <a:tileRect/>
          </a:gradFill>
          <a:ln w="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19050" h="6350" prst="coolSlant"/>
            <a:contourClr>
              <a:srgbClr val="969696"/>
            </a:contourClr>
          </a:sp3d>
        </p:spPr>
        <p:txBody>
          <a:bodyPr lIns="0" tIns="0" rIns="0" bIns="36000" anchor="ctr" anchorCtr="1">
            <a:sp3d/>
          </a:bodyPr>
          <a:lstStyle/>
          <a:p>
            <a:pPr marL="93663" indent="-93663" algn="ctr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kern="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항목</a:t>
            </a:r>
            <a:r>
              <a:rPr kumimoji="0" lang="en-US" altLang="ko-KR" kern="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/</a:t>
            </a:r>
            <a:r>
              <a:rPr kumimoji="0" lang="ko-KR" altLang="en-US" kern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필드 설명</a:t>
            </a:r>
            <a:endParaRPr kumimoji="0" lang="ko-KR" altLang="en-US" kern="0" dirty="0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2" name="제목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ERP </a:t>
            </a:r>
            <a:r>
              <a:rPr lang="ko-KR" altLang="en-US" dirty="0" smtClean="0"/>
              <a:t>시스템 사용자 매뉴얼</a:t>
            </a:r>
            <a:endParaRPr lang="ko-KR" altLang="en-US" dirty="0"/>
          </a:p>
        </p:txBody>
      </p:sp>
      <p:sp>
        <p:nvSpPr>
          <p:cNvPr id="31" name="직사각형 30"/>
          <p:cNvSpPr/>
          <p:nvPr/>
        </p:nvSpPr>
        <p:spPr bwMode="auto">
          <a:xfrm>
            <a:off x="775742" y="5805264"/>
            <a:ext cx="5929312" cy="78898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/>
          <a:p>
            <a:pPr marL="228600" indent="-228600" algn="just">
              <a:spcAft>
                <a:spcPts val="0"/>
              </a:spcAft>
              <a:buAutoNum type="arabicPeriod"/>
              <a:defRPr/>
            </a:pPr>
            <a:r>
              <a:rPr lang="ko-KR" altLang="en-US" sz="1100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업무 </a:t>
            </a:r>
            <a:r>
              <a:rPr lang="ko-KR" altLang="en-US" sz="1100" b="0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처리 순서 대로  </a:t>
            </a:r>
            <a:r>
              <a:rPr lang="en-US" altLang="ko-KR" sz="1100" b="0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( Button</a:t>
            </a:r>
            <a:r>
              <a:rPr lang="ko-KR" altLang="en-US" sz="1100" b="0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의 순서 대로 진행 할 것 </a:t>
            </a:r>
            <a:r>
              <a:rPr lang="en-US" altLang="ko-KR" sz="1100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)</a:t>
            </a:r>
          </a:p>
          <a:p>
            <a:pPr marL="228600" indent="-228600" algn="just">
              <a:spcAft>
                <a:spcPts val="0"/>
              </a:spcAft>
              <a:buAutoNum type="arabicPeriod"/>
              <a:defRPr/>
            </a:pPr>
            <a:endParaRPr lang="en-US" altLang="ko-KR" sz="1100" b="0" kern="100" dirty="0"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marL="228600" indent="-228600" algn="just">
              <a:spcAft>
                <a:spcPts val="0"/>
              </a:spcAft>
              <a:buAutoNum type="arabicPeriod"/>
              <a:defRPr/>
            </a:pPr>
            <a:r>
              <a:rPr lang="ko-KR" altLang="en-US" sz="1100" kern="1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cs typeface="Times New Roman"/>
              </a:rPr>
              <a:t>반품 </a:t>
            </a:r>
            <a:r>
              <a:rPr lang="ko-KR" altLang="en-US" sz="1100" kern="100" dirty="0" err="1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cs typeface="Times New Roman"/>
              </a:rPr>
              <a:t>배송비</a:t>
            </a:r>
            <a:r>
              <a:rPr lang="ko-KR" altLang="en-US" sz="1100" kern="1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cs typeface="Times New Roman"/>
              </a:rPr>
              <a:t> 전표 생성 대상은 반드시  </a:t>
            </a:r>
            <a:r>
              <a:rPr lang="en-US" altLang="ko-KR" sz="1100" kern="1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cs typeface="Times New Roman"/>
              </a:rPr>
              <a:t>“ </a:t>
            </a:r>
            <a:r>
              <a:rPr lang="ko-KR" altLang="en-US" sz="1100" kern="1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cs typeface="Times New Roman"/>
              </a:rPr>
              <a:t>반품배송 결제 유형 </a:t>
            </a:r>
            <a:r>
              <a:rPr lang="en-US" altLang="ko-KR" sz="1100" kern="1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cs typeface="Times New Roman"/>
              </a:rPr>
              <a:t>“  </a:t>
            </a:r>
            <a:r>
              <a:rPr lang="ko-KR" altLang="en-US" sz="1100" kern="1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cs typeface="Times New Roman"/>
              </a:rPr>
              <a:t>과  </a:t>
            </a:r>
            <a:r>
              <a:rPr lang="en-US" altLang="ko-KR" sz="1100" kern="1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cs typeface="Times New Roman"/>
              </a:rPr>
              <a:t>“ </a:t>
            </a:r>
            <a:r>
              <a:rPr lang="ko-KR" altLang="en-US" sz="1100" kern="1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cs typeface="Times New Roman"/>
              </a:rPr>
              <a:t>반품배송금액</a:t>
            </a:r>
            <a:r>
              <a:rPr lang="en-US" altLang="ko-KR" sz="1100" kern="1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cs typeface="Times New Roman"/>
              </a:rPr>
              <a:t>“</a:t>
            </a:r>
          </a:p>
          <a:p>
            <a:pPr algn="just">
              <a:spcAft>
                <a:spcPts val="0"/>
              </a:spcAft>
              <a:defRPr/>
            </a:pPr>
            <a:r>
              <a:rPr lang="en-US" altLang="ko-KR" sz="1100" kern="100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cs typeface="Times New Roman"/>
              </a:rPr>
              <a:t> </a:t>
            </a:r>
            <a:r>
              <a:rPr lang="en-US" altLang="ko-KR" sz="1100" kern="1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cs typeface="Times New Roman"/>
              </a:rPr>
              <a:t>   </a:t>
            </a:r>
            <a:r>
              <a:rPr lang="ko-KR" altLang="en-US" sz="1100" kern="1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cs typeface="Times New Roman"/>
              </a:rPr>
              <a:t>이 존재하면</a:t>
            </a:r>
            <a:r>
              <a:rPr lang="en-US" altLang="ko-KR" sz="1100" kern="1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cs typeface="Times New Roman"/>
              </a:rPr>
              <a:t>, </a:t>
            </a:r>
            <a:r>
              <a:rPr lang="ko-KR" altLang="en-US" sz="1100" kern="1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cs typeface="Times New Roman"/>
              </a:rPr>
              <a:t>이 것이 존재 할 경우  </a:t>
            </a:r>
            <a:r>
              <a:rPr lang="en-US" altLang="ko-KR" sz="1100" kern="1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cs typeface="Times New Roman"/>
              </a:rPr>
              <a:t>“</a:t>
            </a:r>
            <a:r>
              <a:rPr lang="ko-KR" altLang="en-US" sz="1100" kern="1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cs typeface="Times New Roman"/>
              </a:rPr>
              <a:t>반품 </a:t>
            </a:r>
            <a:r>
              <a:rPr lang="ko-KR" altLang="en-US" sz="1100" kern="100" dirty="0" err="1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cs typeface="Times New Roman"/>
              </a:rPr>
              <a:t>배송비</a:t>
            </a:r>
            <a:r>
              <a:rPr lang="ko-KR" altLang="en-US" sz="1100" kern="1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cs typeface="Times New Roman"/>
              </a:rPr>
              <a:t> 전표 생성</a:t>
            </a:r>
            <a:r>
              <a:rPr lang="en-US" altLang="ko-KR" sz="1100" kern="1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cs typeface="Times New Roman"/>
              </a:rPr>
              <a:t>“ </a:t>
            </a:r>
            <a:r>
              <a:rPr lang="ko-KR" altLang="en-US" sz="1100" kern="1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cs typeface="Times New Roman"/>
              </a:rPr>
              <a:t>을 실행해야 함</a:t>
            </a:r>
            <a:endParaRPr lang="en-US" altLang="ko-KR" sz="1100" kern="100" dirty="0">
              <a:solidFill>
                <a:srgbClr val="FF0000"/>
              </a:solidFill>
              <a:latin typeface="맑은 고딕" pitchFamily="50" charset="-127"/>
              <a:ea typeface="맑은 고딕" pitchFamily="50" charset="-127"/>
              <a:cs typeface="Times New Roman"/>
            </a:endParaRPr>
          </a:p>
        </p:txBody>
      </p:sp>
      <p:pic>
        <p:nvPicPr>
          <p:cNvPr id="32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5851525"/>
            <a:ext cx="417512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직사각형 32"/>
          <p:cNvSpPr/>
          <p:nvPr/>
        </p:nvSpPr>
        <p:spPr>
          <a:xfrm>
            <a:off x="6827760" y="1389737"/>
            <a:ext cx="2852815" cy="19287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just">
              <a:spcBef>
                <a:spcPts val="400"/>
              </a:spcBef>
              <a:spcAft>
                <a:spcPts val="0"/>
              </a:spcAft>
              <a:buAutoNum type="arabicPeriod"/>
              <a:defRPr/>
            </a:pP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청구 문서가 만들어 진 문건 중</a:t>
            </a:r>
            <a:endParaRPr lang="en-US" altLang="ko-KR" b="0" kern="100" dirty="0" smtClean="0"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    “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반품배송 결제 유형</a:t>
            </a: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” 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과  </a:t>
            </a: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“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반품</a:t>
            </a:r>
            <a:endParaRPr lang="en-US" altLang="ko-KR" b="0" kern="100" dirty="0" smtClean="0"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b="0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 </a:t>
            </a: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   </a:t>
            </a:r>
            <a:r>
              <a:rPr lang="ko-KR" altLang="en-US" b="0" kern="100" dirty="0" err="1" smtClean="0">
                <a:latin typeface="맑은 고딕" pitchFamily="50" charset="-127"/>
                <a:ea typeface="맑은 고딕" pitchFamily="50" charset="-127"/>
                <a:cs typeface="Times New Roman"/>
              </a:rPr>
              <a:t>배송비</a:t>
            </a: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” 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가 있는 항목을 선택</a:t>
            </a: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b="0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    </a:t>
            </a: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2. “ </a:t>
            </a:r>
            <a:r>
              <a:rPr lang="ko-KR" altLang="en-US" b="0" kern="100" dirty="0" err="1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반품배송비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 전표 생성 </a:t>
            </a: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“ 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을</a:t>
            </a:r>
            <a:r>
              <a:rPr lang="en-US" altLang="ko-KR" b="0" kern="100" dirty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 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선택</a:t>
            </a:r>
            <a:endParaRPr lang="en-US" altLang="ko-KR" b="0" kern="100" dirty="0" smtClean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3. </a:t>
            </a:r>
            <a:r>
              <a:rPr lang="ko-KR" altLang="en-US" b="0" kern="100" dirty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 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전표 생성</a:t>
            </a: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</p:txBody>
      </p:sp>
      <p:graphicFrame>
        <p:nvGraphicFramePr>
          <p:cNvPr id="17" name="표 16"/>
          <p:cNvGraphicFramePr>
            <a:graphicFrameLocks noGrp="1"/>
          </p:cNvGraphicFramePr>
          <p:nvPr>
            <p:extLst/>
          </p:nvPr>
        </p:nvGraphicFramePr>
        <p:xfrm>
          <a:off x="350838" y="425431"/>
          <a:ext cx="9282112" cy="288925"/>
        </p:xfrm>
        <a:graphic>
          <a:graphicData uri="http://schemas.openxmlformats.org/drawingml/2006/table">
            <a:tbl>
              <a:tblPr/>
              <a:tblGrid>
                <a:gridCol w="796963"/>
                <a:gridCol w="5608221"/>
                <a:gridCol w="780368"/>
                <a:gridCol w="2096560"/>
              </a:tblGrid>
              <a:tr h="288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메뉴 경로</a:t>
                      </a:r>
                      <a:endParaRPr kumimoji="1" lang="en-US" altLang="ko-K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8970" marR="58970" marT="10759" marB="10759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쇼핑몰 판매주문 및 매출 처리 </a:t>
                      </a: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 Mall )</a:t>
                      </a:r>
                      <a:endParaRPr kumimoji="1" lang="ko-KR" alt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8970" marR="58970" marT="10759" marB="10759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Tr. Code</a:t>
                      </a:r>
                    </a:p>
                  </a:txBody>
                  <a:tcPr marL="58970" marR="58970" marT="10759" marB="10759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 ZSD2M0011</a:t>
                      </a:r>
                    </a:p>
                  </a:txBody>
                  <a:tcPr marL="58970" marR="58970" marT="10759" marB="10759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10196"/>
                      </a:srgbClr>
                    </a:solidFill>
                  </a:tcPr>
                </a:tc>
              </a:tr>
            </a:tbl>
          </a:graphicData>
        </a:graphic>
      </p:graphicFrame>
      <p:grpSp>
        <p:nvGrpSpPr>
          <p:cNvPr id="3" name="그룹 2"/>
          <p:cNvGrpSpPr/>
          <p:nvPr/>
        </p:nvGrpSpPr>
        <p:grpSpPr>
          <a:xfrm>
            <a:off x="738278" y="2083544"/>
            <a:ext cx="5654088" cy="3217664"/>
            <a:chOff x="199678" y="643384"/>
            <a:chExt cx="5654088" cy="3217664"/>
          </a:xfrm>
        </p:grpSpPr>
        <p:sp>
          <p:nvSpPr>
            <p:cNvPr id="9" name="모서리가 둥근 직사각형 8"/>
            <p:cNvSpPr/>
            <p:nvPr/>
          </p:nvSpPr>
          <p:spPr bwMode="auto">
            <a:xfrm>
              <a:off x="359689" y="836712"/>
              <a:ext cx="1368155" cy="216024"/>
            </a:xfrm>
            <a:prstGeom prst="roundRect">
              <a:avLst/>
            </a:prstGeom>
            <a:gradFill flip="none" rotWithShape="1">
              <a:gsLst>
                <a:gs pos="0">
                  <a:srgbClr val="1F497D">
                    <a:lumMod val="20000"/>
                    <a:lumOff val="80000"/>
                  </a:srgbClr>
                </a:gs>
                <a:gs pos="0">
                  <a:srgbClr val="90BAE8"/>
                </a:gs>
                <a:gs pos="70000">
                  <a:srgbClr val="1973BD">
                    <a:alpha val="82000"/>
                  </a:srgbClr>
                </a:gs>
              </a:gsLst>
              <a:lin ang="2700000" scaled="1"/>
              <a:tileRect/>
            </a:gradFill>
            <a:ln w="0" cap="sq">
              <a:noFill/>
              <a:miter lim="800000"/>
            </a:ln>
            <a:effectLst/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19050" h="6350" prst="coolSlant"/>
              <a:contourClr>
                <a:srgbClr val="969696"/>
              </a:contourClr>
            </a:sp3d>
          </p:spPr>
          <p:txBody>
            <a:bodyPr lIns="0" tIns="0" rIns="0" bIns="36000" anchor="ctr" anchorCtr="1">
              <a:sp3d/>
            </a:bodyPr>
            <a:lstStyle/>
            <a:p>
              <a:pPr marL="93663" indent="-93663" algn="ctr" eaLnBrk="1" fontAlgn="auto" latinLnBrk="1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kern="0" dirty="0"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맑은 고딕" pitchFamily="50" charset="-127"/>
                  <a:ea typeface="맑은 고딕" pitchFamily="50" charset="-127"/>
                </a:rPr>
                <a:t>화면 예시</a:t>
              </a:r>
            </a:p>
          </p:txBody>
        </p:sp>
        <p:pic>
          <p:nvPicPr>
            <p:cNvPr id="2" name="그림 1"/>
            <p:cNvPicPr>
              <a:picLocks noChangeAspect="1"/>
            </p:cNvPicPr>
            <p:nvPr/>
          </p:nvPicPr>
          <p:blipFill rotWithShape="1">
            <a:blip r:embed="rId3"/>
            <a:srcRect l="81824" b="42245"/>
            <a:stretch/>
          </p:blipFill>
          <p:spPr>
            <a:xfrm>
              <a:off x="4053566" y="643384"/>
              <a:ext cx="1800200" cy="3217664"/>
            </a:xfrm>
            <a:prstGeom prst="rect">
              <a:avLst/>
            </a:prstGeom>
          </p:spPr>
        </p:pic>
        <p:pic>
          <p:nvPicPr>
            <p:cNvPr id="12" name="그림 11"/>
            <p:cNvPicPr>
              <a:picLocks noChangeAspect="1"/>
            </p:cNvPicPr>
            <p:nvPr/>
          </p:nvPicPr>
          <p:blipFill rotWithShape="1">
            <a:blip r:embed="rId3"/>
            <a:srcRect r="60905" b="42245"/>
            <a:stretch/>
          </p:blipFill>
          <p:spPr>
            <a:xfrm>
              <a:off x="199678" y="643384"/>
              <a:ext cx="3872084" cy="3217664"/>
            </a:xfrm>
            <a:prstGeom prst="rect">
              <a:avLst/>
            </a:prstGeom>
          </p:spPr>
        </p:pic>
      </p:grpSp>
      <p:sp>
        <p:nvSpPr>
          <p:cNvPr id="14" name="직사각형 13"/>
          <p:cNvSpPr/>
          <p:nvPr/>
        </p:nvSpPr>
        <p:spPr>
          <a:xfrm>
            <a:off x="847749" y="4581128"/>
            <a:ext cx="4675177" cy="144016"/>
          </a:xfrm>
          <a:prstGeom prst="rect">
            <a:avLst/>
          </a:prstGeom>
          <a:noFill/>
          <a:ln w="254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40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3296022" y="2635232"/>
            <a:ext cx="648072" cy="217704"/>
          </a:xfrm>
          <a:prstGeom prst="rect">
            <a:avLst/>
          </a:prstGeom>
          <a:noFill/>
          <a:ln w="254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40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6" name="Oval 14"/>
          <p:cNvSpPr>
            <a:spLocks noChangeArrowheads="1"/>
          </p:cNvSpPr>
          <p:nvPr/>
        </p:nvSpPr>
        <p:spPr bwMode="auto">
          <a:xfrm>
            <a:off x="3354417" y="2450657"/>
            <a:ext cx="157629" cy="186255"/>
          </a:xfrm>
          <a:prstGeom prst="ellipse">
            <a:avLst/>
          </a:prstGeom>
          <a:solidFill>
            <a:srgbClr val="CC3300"/>
          </a:solidFill>
          <a:ln>
            <a:solidFill>
              <a:schemeClr val="bg1"/>
            </a:solidFill>
            <a:headEnd/>
            <a:tailEnd/>
          </a:ln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92075" tIns="46038" rIns="92075" bIns="46038" anchor="ctr"/>
          <a:lstStyle>
            <a:lvl1pPr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1pPr>
            <a:lvl2pPr marL="742950" indent="-28575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2pPr>
            <a:lvl3pPr marL="11430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3pPr>
            <a:lvl4pPr marL="16002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4pPr>
            <a:lvl5pPr marL="20574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11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2</a:t>
            </a:r>
            <a:endParaRPr lang="en-US" altLang="ko-KR" sz="1100" dirty="0" smtClean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2026248" y="4003384"/>
            <a:ext cx="648072" cy="217704"/>
          </a:xfrm>
          <a:prstGeom prst="rect">
            <a:avLst/>
          </a:prstGeom>
          <a:noFill/>
          <a:ln w="254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40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9" name="Oval 14"/>
          <p:cNvSpPr>
            <a:spLocks noChangeArrowheads="1"/>
          </p:cNvSpPr>
          <p:nvPr/>
        </p:nvSpPr>
        <p:spPr bwMode="auto">
          <a:xfrm>
            <a:off x="847749" y="4322072"/>
            <a:ext cx="157629" cy="186255"/>
          </a:xfrm>
          <a:prstGeom prst="ellipse">
            <a:avLst/>
          </a:prstGeom>
          <a:solidFill>
            <a:srgbClr val="CC3300"/>
          </a:solidFill>
          <a:ln>
            <a:solidFill>
              <a:schemeClr val="bg1"/>
            </a:solidFill>
            <a:headEnd/>
            <a:tailEnd/>
          </a:ln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92075" tIns="46038" rIns="92075" bIns="46038" anchor="ctr"/>
          <a:lstStyle>
            <a:lvl1pPr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1pPr>
            <a:lvl2pPr marL="742950" indent="-28575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2pPr>
            <a:lvl3pPr marL="11430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3pPr>
            <a:lvl4pPr marL="16002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4pPr>
            <a:lvl5pPr marL="20574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11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1</a:t>
            </a:r>
            <a:endParaRPr lang="en-US" altLang="ko-KR" sz="1100" dirty="0" smtClean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0" name="Oval 14"/>
          <p:cNvSpPr>
            <a:spLocks noChangeArrowheads="1"/>
          </p:cNvSpPr>
          <p:nvPr/>
        </p:nvSpPr>
        <p:spPr bwMode="auto">
          <a:xfrm>
            <a:off x="2255897" y="3745045"/>
            <a:ext cx="157629" cy="186255"/>
          </a:xfrm>
          <a:prstGeom prst="ellipse">
            <a:avLst/>
          </a:prstGeom>
          <a:solidFill>
            <a:srgbClr val="CC3300"/>
          </a:solidFill>
          <a:ln>
            <a:solidFill>
              <a:schemeClr val="bg1"/>
            </a:solidFill>
            <a:headEnd/>
            <a:tailEnd/>
          </a:ln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92075" tIns="46038" rIns="92075" bIns="46038" anchor="ctr"/>
          <a:lstStyle>
            <a:lvl1pPr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1pPr>
            <a:lvl2pPr marL="742950" indent="-28575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2pPr>
            <a:lvl3pPr marL="11430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3pPr>
            <a:lvl4pPr marL="16002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4pPr>
            <a:lvl5pPr marL="20574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11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3</a:t>
            </a:r>
            <a:endParaRPr lang="en-US" altLang="ko-KR" sz="1100" dirty="0" smtClean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03734" y="1343774"/>
            <a:ext cx="6048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STEP4 ] </a:t>
            </a:r>
            <a:r>
              <a:rPr lang="ko-KR" altLang="en-US" dirty="0"/>
              <a:t> </a:t>
            </a:r>
            <a:r>
              <a:rPr lang="ko-KR" altLang="en-US" dirty="0" smtClean="0"/>
              <a:t>반품 </a:t>
            </a:r>
            <a:r>
              <a:rPr lang="ko-KR" altLang="en-US" dirty="0" err="1" smtClean="0"/>
              <a:t>배송비</a:t>
            </a:r>
            <a:r>
              <a:rPr lang="ko-KR" altLang="en-US" dirty="0" smtClean="0"/>
              <a:t> 전표 생성</a:t>
            </a:r>
            <a:endParaRPr lang="en-US" altLang="ko-KR" dirty="0" smtClean="0"/>
          </a:p>
          <a:p>
            <a:r>
              <a:rPr lang="en-US" altLang="ko-KR" dirty="0"/>
              <a:t> </a:t>
            </a:r>
            <a:r>
              <a:rPr lang="en-US" altLang="ko-KR" dirty="0" smtClean="0"/>
              <a:t>     </a:t>
            </a:r>
            <a:r>
              <a:rPr lang="en-US" altLang="ko-KR" dirty="0" smtClean="0">
                <a:sym typeface="Wingdings" panose="05000000000000000000" pitchFamily="2" charset="2"/>
              </a:rPr>
              <a:t> </a:t>
            </a:r>
            <a:r>
              <a:rPr lang="ko-KR" altLang="en-US" dirty="0" smtClean="0">
                <a:sym typeface="Wingdings" panose="05000000000000000000" pitchFamily="2" charset="2"/>
              </a:rPr>
              <a:t>부분 반품</a:t>
            </a:r>
            <a:r>
              <a:rPr lang="en-US" altLang="ko-KR" dirty="0" smtClean="0">
                <a:sym typeface="Wingdings" panose="05000000000000000000" pitchFamily="2" charset="2"/>
              </a:rPr>
              <a:t>, </a:t>
            </a:r>
            <a:r>
              <a:rPr lang="ko-KR" altLang="en-US" dirty="0" smtClean="0">
                <a:sym typeface="Wingdings" panose="05000000000000000000" pitchFamily="2" charset="2"/>
              </a:rPr>
              <a:t>반품의 주문문서 중 고객이 반품비용을 지급할 경우 사용</a:t>
            </a:r>
            <a:r>
              <a:rPr lang="ko-KR" altLang="en-US" dirty="0" smtClean="0"/>
              <a:t>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69845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 bwMode="auto">
          <a:xfrm>
            <a:off x="6753225" y="1125538"/>
            <a:ext cx="2879725" cy="547211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/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endParaRPr lang="en-US" altLang="ko-KR" b="0" kern="100" dirty="0" smtClean="0"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               </a:t>
            </a: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 </a:t>
            </a:r>
            <a:r>
              <a:rPr lang="en-US" altLang="ko-KR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       </a:t>
            </a: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 </a:t>
            </a: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endParaRPr lang="ko-KR" altLang="ko-KR" b="0" kern="100" dirty="0">
              <a:latin typeface="맑은 고딕" pitchFamily="50" charset="-127"/>
              <a:ea typeface="맑은 고딕" pitchFamily="50" charset="-127"/>
              <a:cs typeface="Times New Roman"/>
            </a:endParaRPr>
          </a:p>
        </p:txBody>
      </p:sp>
      <p:sp>
        <p:nvSpPr>
          <p:cNvPr id="7" name="직사각형 2"/>
          <p:cNvSpPr>
            <a:spLocks noChangeArrowheads="1"/>
          </p:cNvSpPr>
          <p:nvPr/>
        </p:nvSpPr>
        <p:spPr bwMode="auto">
          <a:xfrm>
            <a:off x="344488" y="1125538"/>
            <a:ext cx="6361112" cy="4606925"/>
          </a:xfrm>
          <a:prstGeom prst="rect">
            <a:avLst/>
          </a:prstGeom>
          <a:noFill/>
          <a:ln w="9525" algn="ctr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1pPr>
            <a:lvl2pPr marL="742950" indent="-285750"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2pPr>
            <a:lvl3pPr marL="1143000" indent="-228600"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3pPr>
            <a:lvl4pPr marL="1600200" indent="-228600"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4pPr>
            <a:lvl5pPr marL="2057400" indent="-228600"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9pPr>
          </a:lstStyle>
          <a:p>
            <a:pPr algn="ctr" eaLnBrk="1" latinLnBrk="1" hangingPunct="1">
              <a:lnSpc>
                <a:spcPct val="130000"/>
              </a:lnSpc>
            </a:pPr>
            <a:endParaRPr lang="ko-KR" altLang="en-US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" name="모서리가 둥근 직사각형 7"/>
          <p:cNvSpPr/>
          <p:nvPr/>
        </p:nvSpPr>
        <p:spPr bwMode="auto">
          <a:xfrm>
            <a:off x="6752406" y="836712"/>
            <a:ext cx="1368155" cy="216024"/>
          </a:xfrm>
          <a:prstGeom prst="roundRect">
            <a:avLst/>
          </a:prstGeom>
          <a:gradFill flip="none" rotWithShape="1">
            <a:gsLst>
              <a:gs pos="0">
                <a:srgbClr val="1F497D">
                  <a:lumMod val="20000"/>
                  <a:lumOff val="80000"/>
                </a:srgbClr>
              </a:gs>
              <a:gs pos="0">
                <a:srgbClr val="90BAE8"/>
              </a:gs>
              <a:gs pos="70000">
                <a:srgbClr val="1973BD">
                  <a:alpha val="82000"/>
                </a:srgbClr>
              </a:gs>
            </a:gsLst>
            <a:lin ang="2700000" scaled="1"/>
            <a:tileRect/>
          </a:gradFill>
          <a:ln w="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19050" h="6350" prst="coolSlant"/>
            <a:contourClr>
              <a:srgbClr val="969696"/>
            </a:contourClr>
          </a:sp3d>
        </p:spPr>
        <p:txBody>
          <a:bodyPr lIns="0" tIns="0" rIns="0" bIns="36000" anchor="ctr" anchorCtr="1">
            <a:sp3d/>
          </a:bodyPr>
          <a:lstStyle/>
          <a:p>
            <a:pPr marL="93663" indent="-93663" algn="ctr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kern="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항목</a:t>
            </a:r>
            <a:r>
              <a:rPr kumimoji="0" lang="en-US" altLang="ko-KR" kern="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/</a:t>
            </a:r>
            <a:r>
              <a:rPr kumimoji="0" lang="ko-KR" altLang="en-US" kern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필드 설명</a:t>
            </a:r>
            <a:endParaRPr kumimoji="0" lang="ko-KR" altLang="en-US" kern="0" dirty="0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9" name="모서리가 둥근 직사각형 8"/>
          <p:cNvSpPr/>
          <p:nvPr/>
        </p:nvSpPr>
        <p:spPr bwMode="auto">
          <a:xfrm>
            <a:off x="359689" y="836712"/>
            <a:ext cx="1368155" cy="216024"/>
          </a:xfrm>
          <a:prstGeom prst="roundRect">
            <a:avLst/>
          </a:prstGeom>
          <a:gradFill flip="none" rotWithShape="1">
            <a:gsLst>
              <a:gs pos="0">
                <a:srgbClr val="1F497D">
                  <a:lumMod val="20000"/>
                  <a:lumOff val="80000"/>
                </a:srgbClr>
              </a:gs>
              <a:gs pos="0">
                <a:srgbClr val="90BAE8"/>
              </a:gs>
              <a:gs pos="70000">
                <a:srgbClr val="1973BD">
                  <a:alpha val="82000"/>
                </a:srgbClr>
              </a:gs>
            </a:gsLst>
            <a:lin ang="2700000" scaled="1"/>
            <a:tileRect/>
          </a:gradFill>
          <a:ln w="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19050" h="6350" prst="coolSlant"/>
            <a:contourClr>
              <a:srgbClr val="969696"/>
            </a:contourClr>
          </a:sp3d>
        </p:spPr>
        <p:txBody>
          <a:bodyPr lIns="0" tIns="0" rIns="0" bIns="36000" anchor="ctr" anchorCtr="1">
            <a:sp3d/>
          </a:bodyPr>
          <a:lstStyle/>
          <a:p>
            <a:pPr marL="93663" indent="-93663" algn="ctr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kern="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화면 예시</a:t>
            </a:r>
          </a:p>
        </p:txBody>
      </p:sp>
      <p:sp>
        <p:nvSpPr>
          <p:cNvPr id="22" name="제목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ERP </a:t>
            </a:r>
            <a:r>
              <a:rPr lang="ko-KR" altLang="en-US" dirty="0" smtClean="0"/>
              <a:t>시스템 사용자 매뉴얼</a:t>
            </a:r>
            <a:endParaRPr lang="ko-KR" altLang="en-US" dirty="0"/>
          </a:p>
        </p:txBody>
      </p:sp>
      <p:sp>
        <p:nvSpPr>
          <p:cNvPr id="31" name="직사각형 30"/>
          <p:cNvSpPr/>
          <p:nvPr/>
        </p:nvSpPr>
        <p:spPr bwMode="auto">
          <a:xfrm>
            <a:off x="775742" y="5805264"/>
            <a:ext cx="5929312" cy="78898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/>
          <a:p>
            <a:pPr marL="228600" indent="-228600" algn="just">
              <a:spcAft>
                <a:spcPts val="0"/>
              </a:spcAft>
              <a:buFontTx/>
              <a:buAutoNum type="arabicPeriod"/>
              <a:defRPr/>
            </a:pPr>
            <a:r>
              <a:rPr lang="en-US" altLang="ko-KR" sz="1100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Mall </a:t>
            </a:r>
            <a:r>
              <a:rPr lang="ko-KR" altLang="en-US" sz="1100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과  </a:t>
            </a:r>
            <a:r>
              <a:rPr lang="en-US" altLang="ko-KR" sz="1100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SAP</a:t>
            </a:r>
            <a:r>
              <a:rPr lang="ko-KR" altLang="en-US" sz="1100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의  결산 작업 과 매출 금액을 확인 하는 과정에서  해당 문건의 </a:t>
            </a:r>
            <a:endParaRPr lang="en-US" altLang="ko-KR" sz="1100" b="0" kern="100" dirty="0" smtClean="0"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algn="just">
              <a:spcAft>
                <a:spcPts val="0"/>
              </a:spcAft>
              <a:defRPr/>
            </a:pPr>
            <a:r>
              <a:rPr lang="en-US" altLang="ko-KR" sz="1100" b="0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 </a:t>
            </a:r>
            <a:r>
              <a:rPr lang="en-US" altLang="ko-KR" sz="1100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   SAP </a:t>
            </a:r>
            <a:r>
              <a:rPr lang="ko-KR" altLang="en-US" sz="1100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처리가 필요할 경우 사용   </a:t>
            </a:r>
            <a:r>
              <a:rPr lang="en-US" altLang="ko-KR" sz="1100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( DATA</a:t>
            </a:r>
            <a:r>
              <a:rPr lang="ko-KR" altLang="en-US" sz="1100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가 정확히 맞으면</a:t>
            </a:r>
            <a:r>
              <a:rPr lang="en-US" altLang="ko-KR" sz="1100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, </a:t>
            </a:r>
            <a:r>
              <a:rPr lang="ko-KR" altLang="en-US" sz="1100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사용할 확률은 거의 없음 </a:t>
            </a:r>
            <a:r>
              <a:rPr lang="en-US" altLang="ko-KR" sz="1100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)</a:t>
            </a:r>
          </a:p>
        </p:txBody>
      </p:sp>
      <p:pic>
        <p:nvPicPr>
          <p:cNvPr id="32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5851525"/>
            <a:ext cx="417512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직사각형 32"/>
          <p:cNvSpPr/>
          <p:nvPr/>
        </p:nvSpPr>
        <p:spPr>
          <a:xfrm>
            <a:off x="6827760" y="1389737"/>
            <a:ext cx="2852815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just">
              <a:spcBef>
                <a:spcPts val="400"/>
              </a:spcBef>
              <a:spcAft>
                <a:spcPts val="0"/>
              </a:spcAft>
              <a:buAutoNum type="arabicPeriod"/>
              <a:defRPr/>
            </a:pP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SAP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에서 旣 발생 된 매출을 </a:t>
            </a:r>
            <a:endParaRPr lang="en-US" altLang="ko-KR" b="0" kern="100" dirty="0" smtClean="0"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b="0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 </a:t>
            </a: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    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취소할 필요가 있다면 </a:t>
            </a:r>
            <a:endParaRPr lang="en-US" altLang="ko-KR" b="0" kern="100" dirty="0" smtClean="0"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b="0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 </a:t>
            </a: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   “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매출처리 취소</a:t>
            </a: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“ 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기능을 선택</a:t>
            </a: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</p:txBody>
      </p:sp>
      <p:graphicFrame>
        <p:nvGraphicFramePr>
          <p:cNvPr id="17" name="표 16"/>
          <p:cNvGraphicFramePr>
            <a:graphicFrameLocks noGrp="1"/>
          </p:cNvGraphicFramePr>
          <p:nvPr>
            <p:extLst/>
          </p:nvPr>
        </p:nvGraphicFramePr>
        <p:xfrm>
          <a:off x="350838" y="425431"/>
          <a:ext cx="9282112" cy="288925"/>
        </p:xfrm>
        <a:graphic>
          <a:graphicData uri="http://schemas.openxmlformats.org/drawingml/2006/table">
            <a:tbl>
              <a:tblPr/>
              <a:tblGrid>
                <a:gridCol w="796963"/>
                <a:gridCol w="5608221"/>
                <a:gridCol w="780368"/>
                <a:gridCol w="2096560"/>
              </a:tblGrid>
              <a:tr h="288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메뉴 경로</a:t>
                      </a:r>
                      <a:endParaRPr kumimoji="1" lang="en-US" altLang="ko-K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8970" marR="58970" marT="10759" marB="10759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쇼핑몰 판매주문 및 매출 처리 </a:t>
                      </a: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 Mall )</a:t>
                      </a:r>
                      <a:endParaRPr kumimoji="1" lang="ko-KR" alt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8970" marR="58970" marT="10759" marB="10759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Tr. Code</a:t>
                      </a:r>
                    </a:p>
                  </a:txBody>
                  <a:tcPr marL="58970" marR="58970" marT="10759" marB="10759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 ZSD2M0011</a:t>
                      </a:r>
                    </a:p>
                  </a:txBody>
                  <a:tcPr marL="58970" marR="58970" marT="10759" marB="10759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10196"/>
                      </a:srgbClr>
                    </a:solidFill>
                  </a:tcPr>
                </a:tc>
              </a:tr>
            </a:tbl>
          </a:graphicData>
        </a:graphic>
      </p:graphicFrame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3"/>
          <a:srcRect r="60013" b="57671"/>
          <a:stretch/>
        </p:blipFill>
        <p:spPr>
          <a:xfrm>
            <a:off x="849832" y="1988840"/>
            <a:ext cx="5110485" cy="2739891"/>
          </a:xfrm>
          <a:prstGeom prst="rect">
            <a:avLst/>
          </a:prstGeom>
        </p:spPr>
      </p:pic>
      <p:sp>
        <p:nvSpPr>
          <p:cNvPr id="12" name="직사각형 11"/>
          <p:cNvSpPr/>
          <p:nvPr/>
        </p:nvSpPr>
        <p:spPr>
          <a:xfrm>
            <a:off x="4376142" y="3648612"/>
            <a:ext cx="1146784" cy="216024"/>
          </a:xfrm>
          <a:prstGeom prst="rect">
            <a:avLst/>
          </a:prstGeom>
          <a:noFill/>
          <a:ln w="254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40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3" name="Oval 14"/>
          <p:cNvSpPr>
            <a:spLocks noChangeArrowheads="1"/>
          </p:cNvSpPr>
          <p:nvPr/>
        </p:nvSpPr>
        <p:spPr bwMode="auto">
          <a:xfrm>
            <a:off x="4304134" y="3462357"/>
            <a:ext cx="157629" cy="186255"/>
          </a:xfrm>
          <a:prstGeom prst="ellipse">
            <a:avLst/>
          </a:prstGeom>
          <a:solidFill>
            <a:srgbClr val="CC3300"/>
          </a:solidFill>
          <a:ln>
            <a:solidFill>
              <a:schemeClr val="bg1"/>
            </a:solidFill>
            <a:headEnd/>
            <a:tailEnd/>
          </a:ln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92075" tIns="46038" rIns="92075" bIns="46038" anchor="ctr"/>
          <a:lstStyle>
            <a:lvl1pPr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1pPr>
            <a:lvl2pPr marL="742950" indent="-28575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2pPr>
            <a:lvl3pPr marL="11430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3pPr>
            <a:lvl4pPr marL="16002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4pPr>
            <a:lvl5pPr marL="20574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11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1</a:t>
            </a:r>
            <a:endParaRPr lang="en-US" altLang="ko-KR" sz="1100" dirty="0" smtClean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03734" y="1343774"/>
            <a:ext cx="60486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매출처리 취소  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35824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 bwMode="auto">
          <a:xfrm>
            <a:off x="6753225" y="1125538"/>
            <a:ext cx="2879725" cy="547211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/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endParaRPr lang="en-US" altLang="ko-KR" b="0" kern="100" dirty="0" smtClean="0"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               </a:t>
            </a: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 </a:t>
            </a:r>
            <a:r>
              <a:rPr lang="en-US" altLang="ko-KR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       </a:t>
            </a: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 </a:t>
            </a: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endParaRPr lang="ko-KR" altLang="ko-KR" b="0" kern="100" dirty="0">
              <a:latin typeface="맑은 고딕" pitchFamily="50" charset="-127"/>
              <a:ea typeface="맑은 고딕" pitchFamily="50" charset="-127"/>
              <a:cs typeface="Times New Roman"/>
            </a:endParaRPr>
          </a:p>
        </p:txBody>
      </p:sp>
      <p:sp>
        <p:nvSpPr>
          <p:cNvPr id="7" name="직사각형 2"/>
          <p:cNvSpPr>
            <a:spLocks noChangeArrowheads="1"/>
          </p:cNvSpPr>
          <p:nvPr/>
        </p:nvSpPr>
        <p:spPr bwMode="auto">
          <a:xfrm>
            <a:off x="344488" y="1125538"/>
            <a:ext cx="6361112" cy="4606925"/>
          </a:xfrm>
          <a:prstGeom prst="rect">
            <a:avLst/>
          </a:prstGeom>
          <a:noFill/>
          <a:ln w="9525" algn="ctr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1pPr>
            <a:lvl2pPr marL="742950" indent="-285750"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2pPr>
            <a:lvl3pPr marL="1143000" indent="-228600"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3pPr>
            <a:lvl4pPr marL="1600200" indent="-228600"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4pPr>
            <a:lvl5pPr marL="2057400" indent="-228600"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9pPr>
          </a:lstStyle>
          <a:p>
            <a:pPr algn="ctr" eaLnBrk="1" latinLnBrk="1" hangingPunct="1">
              <a:lnSpc>
                <a:spcPct val="130000"/>
              </a:lnSpc>
            </a:pPr>
            <a:endParaRPr lang="ko-KR" altLang="en-US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" name="모서리가 둥근 직사각형 7"/>
          <p:cNvSpPr/>
          <p:nvPr/>
        </p:nvSpPr>
        <p:spPr bwMode="auto">
          <a:xfrm>
            <a:off x="6752406" y="836712"/>
            <a:ext cx="1368155" cy="216024"/>
          </a:xfrm>
          <a:prstGeom prst="roundRect">
            <a:avLst/>
          </a:prstGeom>
          <a:gradFill flip="none" rotWithShape="1">
            <a:gsLst>
              <a:gs pos="0">
                <a:srgbClr val="1F497D">
                  <a:lumMod val="20000"/>
                  <a:lumOff val="80000"/>
                </a:srgbClr>
              </a:gs>
              <a:gs pos="0">
                <a:srgbClr val="90BAE8"/>
              </a:gs>
              <a:gs pos="70000">
                <a:srgbClr val="1973BD">
                  <a:alpha val="82000"/>
                </a:srgbClr>
              </a:gs>
            </a:gsLst>
            <a:lin ang="2700000" scaled="1"/>
            <a:tileRect/>
          </a:gradFill>
          <a:ln w="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19050" h="6350" prst="coolSlant"/>
            <a:contourClr>
              <a:srgbClr val="969696"/>
            </a:contourClr>
          </a:sp3d>
        </p:spPr>
        <p:txBody>
          <a:bodyPr lIns="0" tIns="0" rIns="0" bIns="36000" anchor="ctr" anchorCtr="1">
            <a:sp3d/>
          </a:bodyPr>
          <a:lstStyle/>
          <a:p>
            <a:pPr marL="93663" indent="-93663" algn="ctr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kern="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항목</a:t>
            </a:r>
            <a:r>
              <a:rPr kumimoji="0" lang="en-US" altLang="ko-KR" kern="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/</a:t>
            </a:r>
            <a:r>
              <a:rPr kumimoji="0" lang="ko-KR" altLang="en-US" kern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필드 설명</a:t>
            </a:r>
            <a:endParaRPr kumimoji="0" lang="ko-KR" altLang="en-US" kern="0" dirty="0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9" name="모서리가 둥근 직사각형 8"/>
          <p:cNvSpPr/>
          <p:nvPr/>
        </p:nvSpPr>
        <p:spPr bwMode="auto">
          <a:xfrm>
            <a:off x="359689" y="836712"/>
            <a:ext cx="1368155" cy="216024"/>
          </a:xfrm>
          <a:prstGeom prst="roundRect">
            <a:avLst/>
          </a:prstGeom>
          <a:gradFill flip="none" rotWithShape="1">
            <a:gsLst>
              <a:gs pos="0">
                <a:srgbClr val="1F497D">
                  <a:lumMod val="20000"/>
                  <a:lumOff val="80000"/>
                </a:srgbClr>
              </a:gs>
              <a:gs pos="0">
                <a:srgbClr val="90BAE8"/>
              </a:gs>
              <a:gs pos="70000">
                <a:srgbClr val="1973BD">
                  <a:alpha val="82000"/>
                </a:srgbClr>
              </a:gs>
            </a:gsLst>
            <a:lin ang="2700000" scaled="1"/>
            <a:tileRect/>
          </a:gradFill>
          <a:ln w="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19050" h="6350" prst="coolSlant"/>
            <a:contourClr>
              <a:srgbClr val="969696"/>
            </a:contourClr>
          </a:sp3d>
        </p:spPr>
        <p:txBody>
          <a:bodyPr lIns="0" tIns="0" rIns="0" bIns="36000" anchor="ctr" anchorCtr="1">
            <a:sp3d/>
          </a:bodyPr>
          <a:lstStyle/>
          <a:p>
            <a:pPr marL="93663" indent="-93663" algn="ctr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kern="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화면 예시</a:t>
            </a:r>
          </a:p>
        </p:txBody>
      </p:sp>
      <p:sp>
        <p:nvSpPr>
          <p:cNvPr id="22" name="제목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ERP </a:t>
            </a:r>
            <a:r>
              <a:rPr lang="ko-KR" altLang="en-US" dirty="0" smtClean="0"/>
              <a:t>시스템 사용자 매뉴얼</a:t>
            </a:r>
            <a:endParaRPr lang="ko-KR" altLang="en-US" dirty="0"/>
          </a:p>
        </p:txBody>
      </p:sp>
      <p:sp>
        <p:nvSpPr>
          <p:cNvPr id="31" name="직사각형 30"/>
          <p:cNvSpPr/>
          <p:nvPr/>
        </p:nvSpPr>
        <p:spPr bwMode="auto">
          <a:xfrm>
            <a:off x="775742" y="5805264"/>
            <a:ext cx="5929312" cy="78898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/>
          <a:p>
            <a:pPr marL="228600" indent="-228600" algn="just">
              <a:spcAft>
                <a:spcPts val="0"/>
              </a:spcAft>
              <a:buFontTx/>
              <a:buAutoNum type="arabicPeriod"/>
              <a:defRPr/>
            </a:pPr>
            <a:r>
              <a:rPr lang="ko-KR" altLang="en-US" sz="1100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취소의 처리는 업무 처리의 역순으로 진행 처리 </a:t>
            </a:r>
            <a:r>
              <a:rPr lang="en-US" altLang="ko-KR" sz="1100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( Button</a:t>
            </a:r>
            <a:r>
              <a:rPr lang="ko-KR" altLang="en-US" sz="1100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의 순서 대로 처리하면 됨 </a:t>
            </a:r>
            <a:r>
              <a:rPr lang="en-US" altLang="ko-KR" sz="1100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)</a:t>
            </a:r>
          </a:p>
          <a:p>
            <a:pPr marL="228600" indent="-228600" algn="just">
              <a:spcAft>
                <a:spcPts val="0"/>
              </a:spcAft>
              <a:buFontTx/>
              <a:buAutoNum type="arabicPeriod"/>
              <a:defRPr/>
            </a:pPr>
            <a:endParaRPr lang="en-US" altLang="ko-KR" sz="1100" b="0" kern="100" dirty="0"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marL="228600" indent="-228600" algn="just">
              <a:spcAft>
                <a:spcPts val="0"/>
              </a:spcAft>
              <a:buFontTx/>
              <a:buAutoNum type="arabicPeriod"/>
              <a:defRPr/>
            </a:pPr>
            <a:r>
              <a:rPr lang="en-US" altLang="ko-KR" sz="1100" kern="1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cs typeface="Times New Roman"/>
              </a:rPr>
              <a:t> “</a:t>
            </a:r>
            <a:r>
              <a:rPr lang="ko-KR" altLang="en-US" sz="1100" kern="100" dirty="0" err="1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cs typeface="Times New Roman"/>
              </a:rPr>
              <a:t>반품배송비</a:t>
            </a:r>
            <a:r>
              <a:rPr lang="ko-KR" altLang="en-US" sz="1100" kern="1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cs typeface="Times New Roman"/>
              </a:rPr>
              <a:t> 취소</a:t>
            </a:r>
            <a:r>
              <a:rPr lang="en-US" altLang="ko-KR" sz="1100" kern="1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cs typeface="Times New Roman"/>
              </a:rPr>
              <a:t>“ </a:t>
            </a:r>
            <a:r>
              <a:rPr lang="ko-KR" altLang="en-US" sz="1100" kern="1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cs typeface="Times New Roman"/>
              </a:rPr>
              <a:t>의 경우는  반품 배송비용이 있을 경우에만 사용</a:t>
            </a:r>
            <a:endParaRPr lang="en-US" altLang="ko-KR" sz="1100" kern="100" dirty="0" smtClean="0">
              <a:solidFill>
                <a:srgbClr val="FF0000"/>
              </a:solidFill>
              <a:latin typeface="맑은 고딕" pitchFamily="50" charset="-127"/>
              <a:ea typeface="맑은 고딕" pitchFamily="50" charset="-127"/>
              <a:cs typeface="Times New Roman"/>
            </a:endParaRPr>
          </a:p>
        </p:txBody>
      </p:sp>
      <p:pic>
        <p:nvPicPr>
          <p:cNvPr id="32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5851525"/>
            <a:ext cx="417512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직사각형 32"/>
          <p:cNvSpPr/>
          <p:nvPr/>
        </p:nvSpPr>
        <p:spPr>
          <a:xfrm>
            <a:off x="6827760" y="1389737"/>
            <a:ext cx="2852815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just">
              <a:spcBef>
                <a:spcPts val="400"/>
              </a:spcBef>
              <a:spcAft>
                <a:spcPts val="0"/>
              </a:spcAft>
              <a:buAutoNum type="arabicPeriod"/>
              <a:defRPr/>
            </a:pP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해당 취소 항목을 선택</a:t>
            </a:r>
            <a:endParaRPr lang="en-US" altLang="ko-KR" b="0" kern="100" dirty="0" smtClean="0"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marL="228600" indent="-228600" algn="just">
              <a:spcBef>
                <a:spcPts val="400"/>
              </a:spcBef>
              <a:spcAft>
                <a:spcPts val="0"/>
              </a:spcAft>
              <a:buAutoNum type="arabicPeriod"/>
              <a:defRPr/>
            </a:pP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marL="228600" indent="-228600" algn="just">
              <a:spcBef>
                <a:spcPts val="400"/>
              </a:spcBef>
              <a:spcAft>
                <a:spcPts val="0"/>
              </a:spcAft>
              <a:buAutoNum type="arabicPeriod"/>
              <a:defRPr/>
            </a:pP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반품 배송비용이 있다면 </a:t>
            </a:r>
            <a:endParaRPr lang="en-US" altLang="ko-KR" b="0" kern="100" dirty="0" smtClean="0"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    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해당 기능을 선택</a:t>
            </a:r>
            <a:endParaRPr lang="en-US" altLang="ko-KR" b="0" kern="100" dirty="0" smtClean="0"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If)  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반품 배송비용 이 없는  항목이라면</a:t>
            </a:r>
            <a:endParaRPr lang="en-US" altLang="ko-KR" b="0" kern="100" dirty="0" smtClean="0"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b="0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 </a:t>
            </a: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   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곧 바로  매출처리 취소를 선택</a:t>
            </a:r>
            <a:endParaRPr lang="en-US" altLang="ko-KR" b="0" kern="100" dirty="0" smtClean="0"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marL="228600" indent="-228600" algn="just">
              <a:spcBef>
                <a:spcPts val="400"/>
              </a:spcBef>
              <a:spcAft>
                <a:spcPts val="0"/>
              </a:spcAft>
              <a:buAutoNum type="arabicPeriod" startAt="3"/>
              <a:defRPr/>
            </a:pP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매출처리 취소 </a:t>
            </a:r>
            <a:endParaRPr lang="en-US" altLang="ko-KR" b="0" kern="100" dirty="0" smtClean="0"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marL="228600" indent="-228600" algn="just">
              <a:spcBef>
                <a:spcPts val="400"/>
              </a:spcBef>
              <a:spcAft>
                <a:spcPts val="0"/>
              </a:spcAft>
              <a:buAutoNum type="arabicPeriod" startAt="3"/>
              <a:defRPr/>
            </a:pP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실행</a:t>
            </a: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</p:txBody>
      </p:sp>
      <p:graphicFrame>
        <p:nvGraphicFramePr>
          <p:cNvPr id="17" name="표 16"/>
          <p:cNvGraphicFramePr>
            <a:graphicFrameLocks noGrp="1"/>
          </p:cNvGraphicFramePr>
          <p:nvPr>
            <p:extLst/>
          </p:nvPr>
        </p:nvGraphicFramePr>
        <p:xfrm>
          <a:off x="350838" y="425431"/>
          <a:ext cx="9282112" cy="288925"/>
        </p:xfrm>
        <a:graphic>
          <a:graphicData uri="http://schemas.openxmlformats.org/drawingml/2006/table">
            <a:tbl>
              <a:tblPr/>
              <a:tblGrid>
                <a:gridCol w="796963"/>
                <a:gridCol w="5608221"/>
                <a:gridCol w="780368"/>
                <a:gridCol w="2096560"/>
              </a:tblGrid>
              <a:tr h="288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메뉴 경로</a:t>
                      </a:r>
                      <a:endParaRPr kumimoji="1" lang="en-US" altLang="ko-K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8970" marR="58970" marT="10759" marB="10759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쇼핑몰 판매주문 및 매출 처리 </a:t>
                      </a: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 Mall )</a:t>
                      </a:r>
                      <a:endParaRPr kumimoji="1" lang="ko-KR" alt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8970" marR="58970" marT="10759" marB="10759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Tr. Code</a:t>
                      </a:r>
                    </a:p>
                  </a:txBody>
                  <a:tcPr marL="58970" marR="58970" marT="10759" marB="10759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 ZSD2M0011</a:t>
                      </a:r>
                    </a:p>
                  </a:txBody>
                  <a:tcPr marL="58970" marR="58970" marT="10759" marB="10759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10196"/>
                      </a:srgbClr>
                    </a:solidFill>
                  </a:tcPr>
                </a:tc>
              </a:tr>
            </a:tbl>
          </a:graphicData>
        </a:graphic>
      </p:graphicFrame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3"/>
          <a:srcRect t="7348" r="27462" b="40953"/>
          <a:stretch/>
        </p:blipFill>
        <p:spPr>
          <a:xfrm>
            <a:off x="642250" y="1988840"/>
            <a:ext cx="5765588" cy="2880320"/>
          </a:xfrm>
          <a:prstGeom prst="rect">
            <a:avLst/>
          </a:prstGeom>
        </p:spPr>
      </p:pic>
      <p:sp>
        <p:nvSpPr>
          <p:cNvPr id="12" name="직사각형 11"/>
          <p:cNvSpPr/>
          <p:nvPr/>
        </p:nvSpPr>
        <p:spPr>
          <a:xfrm>
            <a:off x="559718" y="3647159"/>
            <a:ext cx="360040" cy="177502"/>
          </a:xfrm>
          <a:prstGeom prst="rect">
            <a:avLst/>
          </a:prstGeom>
          <a:noFill/>
          <a:ln w="254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40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3" name="Oval 14"/>
          <p:cNvSpPr>
            <a:spLocks noChangeArrowheads="1"/>
          </p:cNvSpPr>
          <p:nvPr/>
        </p:nvSpPr>
        <p:spPr bwMode="auto">
          <a:xfrm>
            <a:off x="474097" y="3532912"/>
            <a:ext cx="157629" cy="186255"/>
          </a:xfrm>
          <a:prstGeom prst="ellipse">
            <a:avLst/>
          </a:prstGeom>
          <a:solidFill>
            <a:srgbClr val="CC3300"/>
          </a:solidFill>
          <a:ln>
            <a:solidFill>
              <a:schemeClr val="bg1"/>
            </a:solidFill>
            <a:headEnd/>
            <a:tailEnd/>
          </a:ln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92075" tIns="46038" rIns="92075" bIns="46038" anchor="ctr"/>
          <a:lstStyle>
            <a:lvl1pPr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1pPr>
            <a:lvl2pPr marL="742950" indent="-28575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2pPr>
            <a:lvl3pPr marL="11430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3pPr>
            <a:lvl4pPr marL="16002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4pPr>
            <a:lvl5pPr marL="20574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11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1</a:t>
            </a:r>
            <a:endParaRPr lang="en-US" altLang="ko-KR" sz="1100" dirty="0" smtClean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1423814" y="2154923"/>
            <a:ext cx="360040" cy="177502"/>
          </a:xfrm>
          <a:prstGeom prst="rect">
            <a:avLst/>
          </a:prstGeom>
          <a:noFill/>
          <a:ln w="254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40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683726" y="2107021"/>
            <a:ext cx="596072" cy="225403"/>
          </a:xfrm>
          <a:prstGeom prst="rect">
            <a:avLst/>
          </a:prstGeom>
          <a:noFill/>
          <a:ln w="254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40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6" name="Oval 14"/>
          <p:cNvSpPr>
            <a:spLocks noChangeArrowheads="1"/>
          </p:cNvSpPr>
          <p:nvPr/>
        </p:nvSpPr>
        <p:spPr bwMode="auto">
          <a:xfrm>
            <a:off x="474097" y="2126594"/>
            <a:ext cx="157629" cy="186255"/>
          </a:xfrm>
          <a:prstGeom prst="ellipse">
            <a:avLst/>
          </a:prstGeom>
          <a:solidFill>
            <a:srgbClr val="CC3300"/>
          </a:solidFill>
          <a:ln>
            <a:solidFill>
              <a:schemeClr val="bg1"/>
            </a:solidFill>
            <a:headEnd/>
            <a:tailEnd/>
          </a:ln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92075" tIns="46038" rIns="92075" bIns="46038" anchor="ctr"/>
          <a:lstStyle>
            <a:lvl1pPr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1pPr>
            <a:lvl2pPr marL="742950" indent="-28575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2pPr>
            <a:lvl3pPr marL="11430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3pPr>
            <a:lvl4pPr marL="16002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4pPr>
            <a:lvl5pPr marL="20574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11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2</a:t>
            </a:r>
            <a:endParaRPr lang="en-US" altLang="ko-KR" sz="1100" dirty="0" smtClean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8" name="Oval 14"/>
          <p:cNvSpPr>
            <a:spLocks noChangeArrowheads="1"/>
          </p:cNvSpPr>
          <p:nvPr/>
        </p:nvSpPr>
        <p:spPr bwMode="auto">
          <a:xfrm>
            <a:off x="1831479" y="2126594"/>
            <a:ext cx="157629" cy="186255"/>
          </a:xfrm>
          <a:prstGeom prst="ellipse">
            <a:avLst/>
          </a:prstGeom>
          <a:solidFill>
            <a:srgbClr val="CC3300"/>
          </a:solidFill>
          <a:ln>
            <a:solidFill>
              <a:schemeClr val="bg1"/>
            </a:solidFill>
            <a:headEnd/>
            <a:tailEnd/>
          </a:ln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92075" tIns="46038" rIns="92075" bIns="46038" anchor="ctr"/>
          <a:lstStyle>
            <a:lvl1pPr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1pPr>
            <a:lvl2pPr marL="742950" indent="-28575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2pPr>
            <a:lvl3pPr marL="11430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3pPr>
            <a:lvl4pPr marL="16002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4pPr>
            <a:lvl5pPr marL="20574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11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3</a:t>
            </a:r>
            <a:endParaRPr lang="en-US" altLang="ko-KR" sz="1100" dirty="0" smtClean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03734" y="1343774"/>
            <a:ext cx="60486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반품배송 비용 및  매출 처리 내역 취소   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52660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 bwMode="auto">
          <a:xfrm>
            <a:off x="6753225" y="1125538"/>
            <a:ext cx="2879725" cy="547211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/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endParaRPr lang="en-US" altLang="ko-KR" b="0" kern="100" dirty="0" smtClean="0"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               </a:t>
            </a: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 </a:t>
            </a:r>
            <a:r>
              <a:rPr lang="en-US" altLang="ko-KR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       </a:t>
            </a: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 </a:t>
            </a: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endParaRPr lang="ko-KR" altLang="ko-KR" b="0" kern="100" dirty="0">
              <a:latin typeface="맑은 고딕" pitchFamily="50" charset="-127"/>
              <a:ea typeface="맑은 고딕" pitchFamily="50" charset="-127"/>
              <a:cs typeface="Times New Roman"/>
            </a:endParaRPr>
          </a:p>
        </p:txBody>
      </p:sp>
      <p:sp>
        <p:nvSpPr>
          <p:cNvPr id="7" name="직사각형 2"/>
          <p:cNvSpPr>
            <a:spLocks noChangeArrowheads="1"/>
          </p:cNvSpPr>
          <p:nvPr/>
        </p:nvSpPr>
        <p:spPr bwMode="auto">
          <a:xfrm>
            <a:off x="344488" y="1125538"/>
            <a:ext cx="6361112" cy="4606925"/>
          </a:xfrm>
          <a:prstGeom prst="rect">
            <a:avLst/>
          </a:prstGeom>
          <a:noFill/>
          <a:ln w="9525" algn="ctr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1pPr>
            <a:lvl2pPr marL="742950" indent="-285750"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2pPr>
            <a:lvl3pPr marL="1143000" indent="-228600"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3pPr>
            <a:lvl4pPr marL="1600200" indent="-228600"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4pPr>
            <a:lvl5pPr marL="2057400" indent="-228600"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9pPr>
          </a:lstStyle>
          <a:p>
            <a:pPr algn="ctr" eaLnBrk="1" latinLnBrk="1" hangingPunct="1">
              <a:lnSpc>
                <a:spcPct val="130000"/>
              </a:lnSpc>
            </a:pPr>
            <a:endParaRPr lang="ko-KR" altLang="en-US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" name="모서리가 둥근 직사각형 7"/>
          <p:cNvSpPr/>
          <p:nvPr/>
        </p:nvSpPr>
        <p:spPr bwMode="auto">
          <a:xfrm>
            <a:off x="6752406" y="836712"/>
            <a:ext cx="1368155" cy="216024"/>
          </a:xfrm>
          <a:prstGeom prst="roundRect">
            <a:avLst/>
          </a:prstGeom>
          <a:gradFill flip="none" rotWithShape="1">
            <a:gsLst>
              <a:gs pos="0">
                <a:srgbClr val="1F497D">
                  <a:lumMod val="20000"/>
                  <a:lumOff val="80000"/>
                </a:srgbClr>
              </a:gs>
              <a:gs pos="0">
                <a:srgbClr val="90BAE8"/>
              </a:gs>
              <a:gs pos="70000">
                <a:srgbClr val="1973BD">
                  <a:alpha val="82000"/>
                </a:srgbClr>
              </a:gs>
            </a:gsLst>
            <a:lin ang="2700000" scaled="1"/>
            <a:tileRect/>
          </a:gradFill>
          <a:ln w="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19050" h="6350" prst="coolSlant"/>
            <a:contourClr>
              <a:srgbClr val="969696"/>
            </a:contourClr>
          </a:sp3d>
        </p:spPr>
        <p:txBody>
          <a:bodyPr lIns="0" tIns="0" rIns="0" bIns="36000" anchor="ctr" anchorCtr="1">
            <a:sp3d/>
          </a:bodyPr>
          <a:lstStyle/>
          <a:p>
            <a:pPr marL="93663" indent="-93663" algn="ctr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kern="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항목</a:t>
            </a:r>
            <a:r>
              <a:rPr kumimoji="0" lang="en-US" altLang="ko-KR" kern="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/</a:t>
            </a:r>
            <a:r>
              <a:rPr kumimoji="0" lang="ko-KR" altLang="en-US" kern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필드 설명</a:t>
            </a:r>
            <a:endParaRPr kumimoji="0" lang="ko-KR" altLang="en-US" kern="0" dirty="0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9" name="모서리가 둥근 직사각형 8"/>
          <p:cNvSpPr/>
          <p:nvPr/>
        </p:nvSpPr>
        <p:spPr bwMode="auto">
          <a:xfrm>
            <a:off x="359689" y="836712"/>
            <a:ext cx="1368155" cy="216024"/>
          </a:xfrm>
          <a:prstGeom prst="roundRect">
            <a:avLst/>
          </a:prstGeom>
          <a:gradFill flip="none" rotWithShape="1">
            <a:gsLst>
              <a:gs pos="0">
                <a:srgbClr val="1F497D">
                  <a:lumMod val="20000"/>
                  <a:lumOff val="80000"/>
                </a:srgbClr>
              </a:gs>
              <a:gs pos="0">
                <a:srgbClr val="90BAE8"/>
              </a:gs>
              <a:gs pos="70000">
                <a:srgbClr val="1973BD">
                  <a:alpha val="82000"/>
                </a:srgbClr>
              </a:gs>
            </a:gsLst>
            <a:lin ang="2700000" scaled="1"/>
            <a:tileRect/>
          </a:gradFill>
          <a:ln w="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19050" h="6350" prst="coolSlant"/>
            <a:contourClr>
              <a:srgbClr val="969696"/>
            </a:contourClr>
          </a:sp3d>
        </p:spPr>
        <p:txBody>
          <a:bodyPr lIns="0" tIns="0" rIns="0" bIns="36000" anchor="ctr" anchorCtr="1">
            <a:sp3d/>
          </a:bodyPr>
          <a:lstStyle/>
          <a:p>
            <a:pPr marL="93663" indent="-93663" algn="ctr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kern="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화면 예시</a:t>
            </a:r>
          </a:p>
        </p:txBody>
      </p:sp>
      <p:sp>
        <p:nvSpPr>
          <p:cNvPr id="22" name="제목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ERP </a:t>
            </a:r>
            <a:r>
              <a:rPr lang="ko-KR" altLang="en-US" dirty="0" smtClean="0"/>
              <a:t>시스템 사용자 매뉴얼</a:t>
            </a:r>
            <a:endParaRPr lang="ko-KR" altLang="en-US" dirty="0"/>
          </a:p>
        </p:txBody>
      </p:sp>
      <p:sp>
        <p:nvSpPr>
          <p:cNvPr id="31" name="직사각형 30"/>
          <p:cNvSpPr/>
          <p:nvPr/>
        </p:nvSpPr>
        <p:spPr bwMode="auto">
          <a:xfrm>
            <a:off x="775742" y="5805264"/>
            <a:ext cx="5929312" cy="78898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/>
          <a:p>
            <a:pPr marL="228600" indent="-228600" algn="just">
              <a:spcAft>
                <a:spcPts val="0"/>
              </a:spcAft>
              <a:buFontTx/>
              <a:buAutoNum type="arabicPeriod"/>
              <a:defRPr/>
            </a:pPr>
            <a:r>
              <a:rPr lang="ko-KR" altLang="en-US" sz="1100" kern="1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cs typeface="Times New Roman"/>
              </a:rPr>
              <a:t>확인 </a:t>
            </a:r>
            <a:r>
              <a:rPr lang="en-US" altLang="ko-KR" sz="1100" kern="1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cs typeface="Times New Roman"/>
              </a:rPr>
              <a:t>:  </a:t>
            </a:r>
            <a:r>
              <a:rPr lang="ko-KR" altLang="en-US" sz="1100" kern="1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cs typeface="Times New Roman"/>
              </a:rPr>
              <a:t>해당문건이 삭제</a:t>
            </a:r>
            <a:r>
              <a:rPr lang="en-US" altLang="ko-KR" sz="1100" kern="1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cs typeface="Times New Roman"/>
              </a:rPr>
              <a:t>( </a:t>
            </a:r>
            <a:r>
              <a:rPr lang="ko-KR" altLang="en-US" sz="1100" kern="1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cs typeface="Times New Roman"/>
              </a:rPr>
              <a:t>취소 </a:t>
            </a:r>
            <a:r>
              <a:rPr lang="en-US" altLang="ko-KR" sz="1100" kern="1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cs typeface="Times New Roman"/>
              </a:rPr>
              <a:t>) </a:t>
            </a:r>
            <a:r>
              <a:rPr lang="ko-KR" altLang="en-US" sz="1100" kern="1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cs typeface="Times New Roman"/>
              </a:rPr>
              <a:t>대면</a:t>
            </a:r>
            <a:r>
              <a:rPr lang="en-US" altLang="ko-KR" sz="1100" kern="1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cs typeface="Times New Roman"/>
              </a:rPr>
              <a:t>, </a:t>
            </a:r>
            <a:r>
              <a:rPr lang="ko-KR" altLang="en-US" sz="1100" kern="1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cs typeface="Times New Roman"/>
              </a:rPr>
              <a:t>판매문서</a:t>
            </a:r>
            <a:r>
              <a:rPr lang="en-US" altLang="ko-KR" sz="1100" kern="1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cs typeface="Times New Roman"/>
              </a:rPr>
              <a:t>, </a:t>
            </a:r>
            <a:r>
              <a:rPr lang="ko-KR" altLang="en-US" sz="1100" kern="1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cs typeface="Times New Roman"/>
              </a:rPr>
              <a:t>납품문서</a:t>
            </a:r>
            <a:r>
              <a:rPr lang="en-US" altLang="ko-KR" sz="1100" kern="1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cs typeface="Times New Roman"/>
              </a:rPr>
              <a:t>, </a:t>
            </a:r>
            <a:r>
              <a:rPr lang="ko-KR" altLang="en-US" sz="1100" kern="1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cs typeface="Times New Roman"/>
              </a:rPr>
              <a:t>청구문서가 없어지고</a:t>
            </a:r>
            <a:endParaRPr lang="en-US" altLang="ko-KR" sz="1100" kern="100" dirty="0" smtClean="0">
              <a:solidFill>
                <a:srgbClr val="FF0000"/>
              </a:solidFill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algn="just">
              <a:spcAft>
                <a:spcPts val="0"/>
              </a:spcAft>
              <a:defRPr/>
            </a:pPr>
            <a:r>
              <a:rPr lang="en-US" altLang="ko-KR" sz="1100" kern="100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cs typeface="Times New Roman"/>
              </a:rPr>
              <a:t> </a:t>
            </a:r>
            <a:r>
              <a:rPr lang="en-US" altLang="ko-KR" sz="1100" kern="1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cs typeface="Times New Roman"/>
              </a:rPr>
              <a:t>              I/F </a:t>
            </a:r>
            <a:r>
              <a:rPr lang="ko-KR" altLang="en-US" sz="1100" kern="1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cs typeface="Times New Roman"/>
              </a:rPr>
              <a:t>상태가 </a:t>
            </a:r>
            <a:r>
              <a:rPr lang="en-US" altLang="ko-KR" sz="1100" kern="1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cs typeface="Times New Roman"/>
              </a:rPr>
              <a:t>“</a:t>
            </a:r>
            <a:r>
              <a:rPr lang="ko-KR" altLang="en-US" sz="1100" kern="1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cs typeface="Times New Roman"/>
              </a:rPr>
              <a:t>녹색</a:t>
            </a:r>
            <a:r>
              <a:rPr lang="en-US" altLang="ko-KR" sz="1100" kern="1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cs typeface="Times New Roman"/>
              </a:rPr>
              <a:t>＂</a:t>
            </a:r>
            <a:r>
              <a:rPr lang="ko-KR" altLang="en-US" sz="1100" kern="1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cs typeface="Times New Roman"/>
              </a:rPr>
              <a:t>으로 다시 원복 됨 </a:t>
            </a:r>
            <a:endParaRPr lang="en-US" altLang="ko-KR" sz="1100" kern="100" dirty="0" smtClean="0">
              <a:solidFill>
                <a:srgbClr val="FF0000"/>
              </a:solidFill>
              <a:latin typeface="맑은 고딕" pitchFamily="50" charset="-127"/>
              <a:ea typeface="맑은 고딕" pitchFamily="50" charset="-127"/>
              <a:cs typeface="Times New Roman"/>
            </a:endParaRPr>
          </a:p>
        </p:txBody>
      </p:sp>
      <p:pic>
        <p:nvPicPr>
          <p:cNvPr id="32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5851525"/>
            <a:ext cx="417512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직사각형 32"/>
          <p:cNvSpPr/>
          <p:nvPr/>
        </p:nvSpPr>
        <p:spPr>
          <a:xfrm>
            <a:off x="6827760" y="1389737"/>
            <a:ext cx="2852815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just">
              <a:spcBef>
                <a:spcPts val="400"/>
              </a:spcBef>
              <a:spcAft>
                <a:spcPts val="0"/>
              </a:spcAft>
              <a:buAutoNum type="arabicPeriod"/>
              <a:defRPr/>
            </a:pP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취소 처리 결과 조회</a:t>
            </a:r>
            <a:endParaRPr lang="en-US" altLang="ko-KR" b="0" kern="100" dirty="0" smtClean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marL="228600" indent="-228600" algn="just">
              <a:spcBef>
                <a:spcPts val="400"/>
              </a:spcBef>
              <a:spcAft>
                <a:spcPts val="0"/>
              </a:spcAft>
              <a:buAutoNum type="arabicPeriod"/>
              <a:defRPr/>
            </a:pP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   </a:t>
            </a:r>
            <a:r>
              <a:rPr lang="ko-KR" altLang="en-US" b="0" kern="100" dirty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 </a:t>
            </a: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(1) </a:t>
            </a:r>
            <a:r>
              <a:rPr lang="ko-KR" altLang="en-US" b="0" kern="100" dirty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 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주문</a:t>
            </a: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,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출하</a:t>
            </a: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,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대금청구 의 모든 </a:t>
            </a:r>
            <a:endParaRPr lang="en-US" altLang="ko-KR" b="0" kern="100" dirty="0" smtClean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b="0" kern="100" dirty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 </a:t>
            </a: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        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문건이 없어야 함</a:t>
            </a:r>
            <a:endParaRPr lang="en-US" altLang="ko-KR" b="0" kern="100" dirty="0" smtClean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    (2)  IF 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상태는  </a:t>
            </a: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“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녹색</a:t>
            </a: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＂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으로 전환</a:t>
            </a:r>
            <a:endParaRPr lang="en-US" altLang="ko-KR" b="0" kern="100" dirty="0" smtClean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b="0" kern="100" dirty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 </a:t>
            </a: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        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되어 있어야 함</a:t>
            </a: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</p:txBody>
      </p:sp>
      <p:graphicFrame>
        <p:nvGraphicFramePr>
          <p:cNvPr id="17" name="표 16"/>
          <p:cNvGraphicFramePr>
            <a:graphicFrameLocks noGrp="1"/>
          </p:cNvGraphicFramePr>
          <p:nvPr>
            <p:extLst/>
          </p:nvPr>
        </p:nvGraphicFramePr>
        <p:xfrm>
          <a:off x="350838" y="425431"/>
          <a:ext cx="9282112" cy="288925"/>
        </p:xfrm>
        <a:graphic>
          <a:graphicData uri="http://schemas.openxmlformats.org/drawingml/2006/table">
            <a:tbl>
              <a:tblPr/>
              <a:tblGrid>
                <a:gridCol w="796963"/>
                <a:gridCol w="5608221"/>
                <a:gridCol w="780368"/>
                <a:gridCol w="2096560"/>
              </a:tblGrid>
              <a:tr h="288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메뉴 경로</a:t>
                      </a:r>
                      <a:endParaRPr kumimoji="1" lang="en-US" altLang="ko-K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8970" marR="58970" marT="10759" marB="10759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쇼핑몰 판매주문 및 매출 처리 </a:t>
                      </a: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 Mall )</a:t>
                      </a:r>
                      <a:endParaRPr kumimoji="1" lang="ko-KR" alt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8970" marR="58970" marT="10759" marB="10759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Tr. Code</a:t>
                      </a:r>
                    </a:p>
                  </a:txBody>
                  <a:tcPr marL="58970" marR="58970" marT="10759" marB="10759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 ZSD2M0011</a:t>
                      </a:r>
                    </a:p>
                  </a:txBody>
                  <a:tcPr marL="58970" marR="58970" marT="10759" marB="10759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10196"/>
                      </a:srgbClr>
                    </a:solidFill>
                  </a:tcPr>
                </a:tc>
              </a:tr>
            </a:tbl>
          </a:graphicData>
        </a:graphic>
      </p:graphicFrame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3"/>
          <a:srcRect t="7347" r="33278" b="47415"/>
          <a:stretch/>
        </p:blipFill>
        <p:spPr>
          <a:xfrm>
            <a:off x="378599" y="1844824"/>
            <a:ext cx="5835029" cy="2520280"/>
          </a:xfrm>
          <a:prstGeom prst="rect">
            <a:avLst/>
          </a:prstGeom>
        </p:spPr>
      </p:pic>
      <p:sp>
        <p:nvSpPr>
          <p:cNvPr id="12" name="직사각형 11"/>
          <p:cNvSpPr/>
          <p:nvPr/>
        </p:nvSpPr>
        <p:spPr>
          <a:xfrm>
            <a:off x="378598" y="3359208"/>
            <a:ext cx="5835029" cy="225403"/>
          </a:xfrm>
          <a:prstGeom prst="rect">
            <a:avLst/>
          </a:prstGeom>
          <a:noFill/>
          <a:ln w="254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40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3" name="Oval 14"/>
          <p:cNvSpPr>
            <a:spLocks noChangeArrowheads="1"/>
          </p:cNvSpPr>
          <p:nvPr/>
        </p:nvSpPr>
        <p:spPr bwMode="auto">
          <a:xfrm>
            <a:off x="474097" y="3026721"/>
            <a:ext cx="157629" cy="186255"/>
          </a:xfrm>
          <a:prstGeom prst="ellipse">
            <a:avLst/>
          </a:prstGeom>
          <a:solidFill>
            <a:srgbClr val="CC3300"/>
          </a:solidFill>
          <a:ln>
            <a:solidFill>
              <a:schemeClr val="bg1"/>
            </a:solidFill>
            <a:headEnd/>
            <a:tailEnd/>
          </a:ln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92075" tIns="46038" rIns="92075" bIns="46038" anchor="ctr"/>
          <a:lstStyle>
            <a:lvl1pPr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1pPr>
            <a:lvl2pPr marL="742950" indent="-28575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2pPr>
            <a:lvl3pPr marL="11430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3pPr>
            <a:lvl4pPr marL="16002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4pPr>
            <a:lvl5pPr marL="20574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11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1</a:t>
            </a:r>
            <a:endParaRPr lang="en-US" altLang="ko-KR" sz="1100" dirty="0" smtClean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47808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4"/>
          <p:cNvSpPr txBox="1">
            <a:spLocks noChangeArrowheads="1"/>
          </p:cNvSpPr>
          <p:nvPr/>
        </p:nvSpPr>
        <p:spPr bwMode="auto">
          <a:xfrm>
            <a:off x="3198813" y="2781301"/>
            <a:ext cx="3611562" cy="5539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18000" tIns="0" rIns="1800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3600" dirty="0">
                <a:latin typeface="맑은 고딕" pitchFamily="50" charset="-127"/>
                <a:ea typeface="맑은 고딕" pitchFamily="50" charset="-127"/>
              </a:rPr>
              <a:t>End of material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" name="Group 60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8565589"/>
              </p:ext>
            </p:extLst>
          </p:nvPr>
        </p:nvGraphicFramePr>
        <p:xfrm>
          <a:off x="5056188" y="4622801"/>
          <a:ext cx="4576762" cy="1776617"/>
        </p:xfrm>
        <a:graphic>
          <a:graphicData uri="http://schemas.openxmlformats.org/drawingml/2006/table">
            <a:tbl>
              <a:tblPr/>
              <a:tblGrid>
                <a:gridCol w="472082"/>
                <a:gridCol w="1138448"/>
                <a:gridCol w="2966232"/>
              </a:tblGrid>
              <a:tr h="470769">
                <a:tc>
                  <a:txBody>
                    <a:bodyPr/>
                    <a:lstStyle>
                      <a:lvl1pPr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가는각진제목체" panose="02030600000101010101" pitchFamily="18" charset="-127"/>
                          <a:ea typeface="가는각진제목체" panose="02030600000101010101" pitchFamily="18" charset="-127"/>
                        </a:defRPr>
                      </a:lvl1pPr>
                      <a:lvl2pPr marL="742950" indent="-285750"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2pPr>
                      <a:lvl3pPr marL="1143000" indent="-228600"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3pPr>
                      <a:lvl4pPr marL="1600200" indent="-228600"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4pPr>
                      <a:lvl5pPr marL="2057400" indent="-228600"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5pPr>
                      <a:lvl6pPr marL="2514600" indent="-228600" eaLnBrk="0" fontAlgn="base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6pPr>
                      <a:lvl7pPr marL="2971800" indent="-228600" eaLnBrk="0" fontAlgn="base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7pPr>
                      <a:lvl8pPr marL="3429000" indent="-228600" eaLnBrk="0" fontAlgn="base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8pPr>
                      <a:lvl9pPr marL="3886200" indent="-228600" eaLnBrk="0" fontAlgn="base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단계</a:t>
                      </a:r>
                      <a:endParaRPr kumimoji="1" lang="en-US" altLang="ko-K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9054" marR="99054" marT="45734" marB="45734" anchor="ctr" horzOverflow="overflow">
                    <a:lnL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가는각진제목체" panose="02030600000101010101" pitchFamily="18" charset="-127"/>
                          <a:ea typeface="가는각진제목체" panose="02030600000101010101" pitchFamily="18" charset="-127"/>
                        </a:defRPr>
                      </a:lvl1pPr>
                      <a:lvl2pPr marL="742950" indent="-285750"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2pPr>
                      <a:lvl3pPr marL="1143000" indent="-228600"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3pPr>
                      <a:lvl4pPr marL="1600200" indent="-228600"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4pPr>
                      <a:lvl5pPr marL="2057400" indent="-228600"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5pPr>
                      <a:lvl6pPr marL="2514600" indent="-228600" eaLnBrk="0" fontAlgn="base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6pPr>
                      <a:lvl7pPr marL="2971800" indent="-228600" eaLnBrk="0" fontAlgn="base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7pPr>
                      <a:lvl8pPr marL="3429000" indent="-228600" eaLnBrk="0" fontAlgn="base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8pPr>
                      <a:lvl9pPr marL="3886200" indent="-228600" eaLnBrk="0" fontAlgn="base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트랜잭션 코드</a:t>
                      </a:r>
                      <a:endParaRPr kumimoji="1" lang="en-US" altLang="ko-K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9054" marR="99054" marT="45734" marB="45734" anchor="ctr" horzOverflow="overflow">
                    <a:lnL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가는각진제목체" panose="02030600000101010101" pitchFamily="18" charset="-127"/>
                          <a:ea typeface="가는각진제목체" panose="02030600000101010101" pitchFamily="18" charset="-127"/>
                        </a:defRPr>
                      </a:lvl1pPr>
                      <a:lvl2pPr marL="742950" indent="-285750"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2pPr>
                      <a:lvl3pPr marL="1143000" indent="-228600"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3pPr>
                      <a:lvl4pPr marL="1600200" indent="-228600"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4pPr>
                      <a:lvl5pPr marL="2057400" indent="-228600"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5pPr>
                      <a:lvl6pPr marL="2514600" indent="-228600" eaLnBrk="0" fontAlgn="base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6pPr>
                      <a:lvl7pPr marL="2971800" indent="-228600" eaLnBrk="0" fontAlgn="base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7pPr>
                      <a:lvl8pPr marL="3429000" indent="-228600" eaLnBrk="0" fontAlgn="base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8pPr>
                      <a:lvl9pPr marL="3886200" indent="-228600" eaLnBrk="0" fontAlgn="base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트랜잭션 명 </a:t>
                      </a: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– </a:t>
                      </a: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화면 명</a:t>
                      </a:r>
                      <a:endParaRPr kumimoji="1" lang="en-US" altLang="ko-K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9054" marR="99054" marT="45734" marB="45734" anchor="ctr" horzOverflow="overflow">
                    <a:lnL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20000"/>
                      </a:srgbClr>
                    </a:solidFill>
                  </a:tcPr>
                </a:tc>
              </a:tr>
              <a:tr h="296961">
                <a:tc>
                  <a:txBody>
                    <a:bodyPr/>
                    <a:lstStyle>
                      <a:lvl1pPr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가는각진제목체" panose="02030600000101010101" pitchFamily="18" charset="-127"/>
                          <a:ea typeface="가는각진제목체" panose="02030600000101010101" pitchFamily="18" charset="-127"/>
                        </a:defRPr>
                      </a:lvl1pPr>
                      <a:lvl2pPr marL="742950" indent="-285750"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2pPr>
                      <a:lvl3pPr marL="1143000" indent="-228600"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3pPr>
                      <a:lvl4pPr marL="1600200" indent="-228600"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4pPr>
                      <a:lvl5pPr marL="2057400" indent="-228600"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5pPr>
                      <a:lvl6pPr marL="2514600" indent="-228600" eaLnBrk="0" fontAlgn="base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6pPr>
                      <a:lvl7pPr marL="2971800" indent="-228600" eaLnBrk="0" fontAlgn="base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7pPr>
                      <a:lvl8pPr marL="3429000" indent="-228600" eaLnBrk="0" fontAlgn="base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8pPr>
                      <a:lvl9pPr marL="3886200" indent="-228600" eaLnBrk="0" fontAlgn="base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  1</a:t>
                      </a:r>
                    </a:p>
                  </a:txBody>
                  <a:tcPr marL="99054" marR="99054" marT="45734" marB="45734" anchor="ctr" horzOverflow="overflow">
                    <a:lnL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 ZSD2M0011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가는각진제목체" panose="02030600000101010101" pitchFamily="18" charset="-127"/>
                          <a:ea typeface="가는각진제목체" panose="02030600000101010101" pitchFamily="18" charset="-127"/>
                        </a:defRPr>
                      </a:lvl1pPr>
                      <a:lvl2pPr marL="742950" indent="-285750"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2pPr>
                      <a:lvl3pPr marL="1143000" indent="-228600"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3pPr>
                      <a:lvl4pPr marL="1600200" indent="-228600"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4pPr>
                      <a:lvl5pPr marL="2057400" indent="-228600"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5pPr>
                      <a:lvl6pPr marL="2514600" indent="-228600" eaLnBrk="0" fontAlgn="base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6pPr>
                      <a:lvl7pPr marL="2971800" indent="-228600" eaLnBrk="0" fontAlgn="base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7pPr>
                      <a:lvl8pPr marL="3429000" indent="-228600" eaLnBrk="0" fontAlgn="base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8pPr>
                      <a:lvl9pPr marL="3886200" indent="-228600" eaLnBrk="0" fontAlgn="base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Mall Sales Management </a:t>
                      </a:r>
                    </a:p>
                  </a:txBody>
                  <a:tcPr marL="99054" marR="99054" marT="45734" marB="45734" anchor="ctr" horzOverflow="overflow">
                    <a:lnL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3295">
                <a:tc>
                  <a:txBody>
                    <a:bodyPr/>
                    <a:lstStyle>
                      <a:lvl1pPr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가는각진제목체" panose="02030600000101010101" pitchFamily="18" charset="-127"/>
                          <a:ea typeface="가는각진제목체" panose="02030600000101010101" pitchFamily="18" charset="-127"/>
                        </a:defRPr>
                      </a:lvl1pPr>
                      <a:lvl2pPr marL="742950" indent="-285750"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2pPr>
                      <a:lvl3pPr marL="1143000" indent="-228600"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3pPr>
                      <a:lvl4pPr marL="1600200" indent="-228600"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4pPr>
                      <a:lvl5pPr marL="2057400" indent="-228600"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5pPr>
                      <a:lvl6pPr marL="2514600" indent="-228600" eaLnBrk="0" fontAlgn="base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6pPr>
                      <a:lvl7pPr marL="2971800" indent="-228600" eaLnBrk="0" fontAlgn="base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7pPr>
                      <a:lvl8pPr marL="3429000" indent="-228600" eaLnBrk="0" fontAlgn="base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8pPr>
                      <a:lvl9pPr marL="3886200" indent="-228600" eaLnBrk="0" fontAlgn="base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9054" marR="99054" marT="45734" marB="45734" anchor="ctr" horzOverflow="overflow">
                    <a:lnL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가는각진제목체" panose="02030600000101010101" pitchFamily="18" charset="-127"/>
                          <a:ea typeface="가는각진제목체" panose="02030600000101010101" pitchFamily="18" charset="-127"/>
                        </a:defRPr>
                      </a:lvl1pPr>
                      <a:lvl2pPr marL="742950" indent="-285750"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2pPr>
                      <a:lvl3pPr marL="1143000" indent="-228600"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3pPr>
                      <a:lvl4pPr marL="1600200" indent="-228600"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4pPr>
                      <a:lvl5pPr marL="2057400" indent="-228600"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5pPr>
                      <a:lvl6pPr marL="2514600" indent="-228600" eaLnBrk="0" fontAlgn="base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6pPr>
                      <a:lvl7pPr marL="2971800" indent="-228600" eaLnBrk="0" fontAlgn="base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7pPr>
                      <a:lvl8pPr marL="3429000" indent="-228600" eaLnBrk="0" fontAlgn="base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8pPr>
                      <a:lvl9pPr marL="3886200" indent="-228600" eaLnBrk="0" fontAlgn="base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9054" marR="99054" marT="45734" marB="45734" anchor="ctr" horzOverflow="overflow">
                    <a:lnL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가는각진제목체" panose="02030600000101010101" pitchFamily="18" charset="-127"/>
                          <a:ea typeface="가는각진제목체" panose="02030600000101010101" pitchFamily="18" charset="-127"/>
                        </a:defRPr>
                      </a:lvl1pPr>
                      <a:lvl2pPr marL="742950" indent="-285750"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2pPr>
                      <a:lvl3pPr marL="1143000" indent="-228600"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3pPr>
                      <a:lvl4pPr marL="1600200" indent="-228600"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4pPr>
                      <a:lvl5pPr marL="2057400" indent="-228600"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5pPr>
                      <a:lvl6pPr marL="2514600" indent="-228600" eaLnBrk="0" fontAlgn="base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6pPr>
                      <a:lvl7pPr marL="2971800" indent="-228600" eaLnBrk="0" fontAlgn="base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7pPr>
                      <a:lvl8pPr marL="3429000" indent="-228600" eaLnBrk="0" fontAlgn="base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8pPr>
                      <a:lvl9pPr marL="3886200" indent="-228600" eaLnBrk="0" fontAlgn="base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9054" marR="99054" marT="45734" marB="45734" anchor="ctr" horzOverflow="overflow">
                    <a:lnL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3295">
                <a:tc>
                  <a:txBody>
                    <a:bodyPr/>
                    <a:lstStyle>
                      <a:lvl1pPr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가는각진제목체" panose="02030600000101010101" pitchFamily="18" charset="-127"/>
                          <a:ea typeface="가는각진제목체" panose="02030600000101010101" pitchFamily="18" charset="-127"/>
                        </a:defRPr>
                      </a:lvl1pPr>
                      <a:lvl2pPr marL="742950" indent="-285750"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2pPr>
                      <a:lvl3pPr marL="1143000" indent="-228600"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3pPr>
                      <a:lvl4pPr marL="1600200" indent="-228600"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4pPr>
                      <a:lvl5pPr marL="2057400" indent="-228600"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5pPr>
                      <a:lvl6pPr marL="2514600" indent="-228600" eaLnBrk="0" fontAlgn="base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6pPr>
                      <a:lvl7pPr marL="2971800" indent="-228600" eaLnBrk="0" fontAlgn="base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7pPr>
                      <a:lvl8pPr marL="3429000" indent="-228600" eaLnBrk="0" fontAlgn="base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8pPr>
                      <a:lvl9pPr marL="3886200" indent="-228600" eaLnBrk="0" fontAlgn="base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9054" marR="99054" marT="45734" marB="45734" anchor="ctr" horzOverflow="overflow">
                    <a:lnL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가는각진제목체" panose="02030600000101010101" pitchFamily="18" charset="-127"/>
                          <a:ea typeface="가는각진제목체" panose="02030600000101010101" pitchFamily="18" charset="-127"/>
                        </a:defRPr>
                      </a:lvl1pPr>
                      <a:lvl2pPr marL="742950" indent="-285750"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2pPr>
                      <a:lvl3pPr marL="1143000" indent="-228600"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3pPr>
                      <a:lvl4pPr marL="1600200" indent="-228600"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4pPr>
                      <a:lvl5pPr marL="2057400" indent="-228600"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5pPr>
                      <a:lvl6pPr marL="2514600" indent="-228600" eaLnBrk="0" fontAlgn="base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6pPr>
                      <a:lvl7pPr marL="2971800" indent="-228600" eaLnBrk="0" fontAlgn="base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7pPr>
                      <a:lvl8pPr marL="3429000" indent="-228600" eaLnBrk="0" fontAlgn="base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8pPr>
                      <a:lvl9pPr marL="3886200" indent="-228600" eaLnBrk="0" fontAlgn="base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9054" marR="99054" marT="45734" marB="45734" anchor="ctr" horzOverflow="overflow">
                    <a:lnL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가는각진제목체" panose="02030600000101010101" pitchFamily="18" charset="-127"/>
                          <a:ea typeface="가는각진제목체" panose="02030600000101010101" pitchFamily="18" charset="-127"/>
                        </a:defRPr>
                      </a:lvl1pPr>
                      <a:lvl2pPr marL="742950" indent="-285750"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2pPr>
                      <a:lvl3pPr marL="1143000" indent="-228600"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3pPr>
                      <a:lvl4pPr marL="1600200" indent="-228600"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4pPr>
                      <a:lvl5pPr marL="2057400" indent="-228600"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5pPr>
                      <a:lvl6pPr marL="2514600" indent="-228600" eaLnBrk="0" fontAlgn="base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6pPr>
                      <a:lvl7pPr marL="2971800" indent="-228600" eaLnBrk="0" fontAlgn="base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7pPr>
                      <a:lvl8pPr marL="3429000" indent="-228600" eaLnBrk="0" fontAlgn="base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8pPr>
                      <a:lvl9pPr marL="3886200" indent="-228600" eaLnBrk="0" fontAlgn="base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9054" marR="99054" marT="45734" marB="45734" anchor="ctr" horzOverflow="overflow">
                    <a:lnL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3295">
                <a:tc>
                  <a:txBody>
                    <a:bodyPr/>
                    <a:lstStyle>
                      <a:lvl1pPr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가는각진제목체" panose="02030600000101010101" pitchFamily="18" charset="-127"/>
                          <a:ea typeface="가는각진제목체" panose="02030600000101010101" pitchFamily="18" charset="-127"/>
                        </a:defRPr>
                      </a:lvl1pPr>
                      <a:lvl2pPr marL="742950" indent="-285750"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2pPr>
                      <a:lvl3pPr marL="1143000" indent="-228600"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3pPr>
                      <a:lvl4pPr marL="1600200" indent="-228600"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4pPr>
                      <a:lvl5pPr marL="2057400" indent="-228600"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5pPr>
                      <a:lvl6pPr marL="2514600" indent="-228600" eaLnBrk="0" fontAlgn="base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6pPr>
                      <a:lvl7pPr marL="2971800" indent="-228600" eaLnBrk="0" fontAlgn="base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7pPr>
                      <a:lvl8pPr marL="3429000" indent="-228600" eaLnBrk="0" fontAlgn="base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8pPr>
                      <a:lvl9pPr marL="3886200" indent="-228600" eaLnBrk="0" fontAlgn="base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9054" marR="99054" marT="45734" marB="45734" anchor="ctr" horzOverflow="overflow">
                    <a:lnL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가는각진제목체" panose="02030600000101010101" pitchFamily="18" charset="-127"/>
                          <a:ea typeface="가는각진제목체" panose="02030600000101010101" pitchFamily="18" charset="-127"/>
                        </a:defRPr>
                      </a:lvl1pPr>
                      <a:lvl2pPr marL="742950" indent="-285750"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2pPr>
                      <a:lvl3pPr marL="1143000" indent="-228600"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3pPr>
                      <a:lvl4pPr marL="1600200" indent="-228600"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4pPr>
                      <a:lvl5pPr marL="2057400" indent="-228600"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5pPr>
                      <a:lvl6pPr marL="2514600" indent="-228600" eaLnBrk="0" fontAlgn="base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6pPr>
                      <a:lvl7pPr marL="2971800" indent="-228600" eaLnBrk="0" fontAlgn="base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7pPr>
                      <a:lvl8pPr marL="3429000" indent="-228600" eaLnBrk="0" fontAlgn="base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8pPr>
                      <a:lvl9pPr marL="3886200" indent="-228600" eaLnBrk="0" fontAlgn="base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9054" marR="99054" marT="45734" marB="45734" anchor="ctr" horzOverflow="overflow">
                    <a:lnL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가는각진제목체" panose="02030600000101010101" pitchFamily="18" charset="-127"/>
                          <a:ea typeface="가는각진제목체" panose="02030600000101010101" pitchFamily="18" charset="-127"/>
                        </a:defRPr>
                      </a:lvl1pPr>
                      <a:lvl2pPr marL="742950" indent="-285750"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2pPr>
                      <a:lvl3pPr marL="1143000" indent="-228600"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3pPr>
                      <a:lvl4pPr marL="1600200" indent="-228600"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4pPr>
                      <a:lvl5pPr marL="2057400" indent="-228600"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5pPr>
                      <a:lvl6pPr marL="2514600" indent="-228600" eaLnBrk="0" fontAlgn="base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6pPr>
                      <a:lvl7pPr marL="2971800" indent="-228600" eaLnBrk="0" fontAlgn="base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7pPr>
                      <a:lvl8pPr marL="3429000" indent="-228600" eaLnBrk="0" fontAlgn="base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8pPr>
                      <a:lvl9pPr marL="3886200" indent="-228600" eaLnBrk="0" fontAlgn="base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9054" marR="99054" marT="45734" marB="45734" anchor="ctr" horzOverflow="overflow">
                    <a:lnL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3" name="모서리가 둥근 직사각형 32"/>
          <p:cNvSpPr/>
          <p:nvPr/>
        </p:nvSpPr>
        <p:spPr bwMode="auto">
          <a:xfrm>
            <a:off x="343694" y="1844824"/>
            <a:ext cx="1368155" cy="216024"/>
          </a:xfrm>
          <a:prstGeom prst="roundRect">
            <a:avLst/>
          </a:prstGeom>
          <a:gradFill flip="none" rotWithShape="1">
            <a:gsLst>
              <a:gs pos="0">
                <a:srgbClr val="1F497D">
                  <a:lumMod val="20000"/>
                  <a:lumOff val="80000"/>
                </a:srgbClr>
              </a:gs>
              <a:gs pos="0">
                <a:srgbClr val="90BAE8"/>
              </a:gs>
              <a:gs pos="70000">
                <a:srgbClr val="1973BD">
                  <a:alpha val="82000"/>
                </a:srgbClr>
              </a:gs>
            </a:gsLst>
            <a:lin ang="2700000" scaled="1"/>
            <a:tileRect/>
          </a:gradFill>
          <a:ln w="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19050" h="6350" prst="coolSlant"/>
            <a:contourClr>
              <a:srgbClr val="969696"/>
            </a:contourClr>
          </a:sp3d>
        </p:spPr>
        <p:txBody>
          <a:bodyPr lIns="0" tIns="0" rIns="0" bIns="36000" anchor="ctr" anchorCtr="1">
            <a:sp3d/>
          </a:bodyPr>
          <a:lstStyle/>
          <a:p>
            <a:pPr marL="93663" indent="-93663" algn="ctr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kern="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프로세스 설명</a:t>
            </a:r>
          </a:p>
        </p:txBody>
      </p:sp>
      <p:sp>
        <p:nvSpPr>
          <p:cNvPr id="34" name="모서리가 둥근 직사각형 33"/>
          <p:cNvSpPr/>
          <p:nvPr/>
        </p:nvSpPr>
        <p:spPr bwMode="auto">
          <a:xfrm>
            <a:off x="5063970" y="1844824"/>
            <a:ext cx="1368155" cy="216024"/>
          </a:xfrm>
          <a:prstGeom prst="roundRect">
            <a:avLst/>
          </a:prstGeom>
          <a:gradFill flip="none" rotWithShape="1">
            <a:gsLst>
              <a:gs pos="0">
                <a:srgbClr val="1F497D">
                  <a:lumMod val="20000"/>
                  <a:lumOff val="80000"/>
                </a:srgbClr>
              </a:gs>
              <a:gs pos="0">
                <a:srgbClr val="90BAE8"/>
              </a:gs>
              <a:gs pos="70000">
                <a:srgbClr val="1973BD">
                  <a:alpha val="82000"/>
                </a:srgbClr>
              </a:gs>
            </a:gsLst>
            <a:lin ang="2700000" scaled="1"/>
            <a:tileRect/>
          </a:gradFill>
          <a:ln w="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19050" h="6350" prst="coolSlant"/>
            <a:contourClr>
              <a:srgbClr val="969696"/>
            </a:contourClr>
          </a:sp3d>
        </p:spPr>
        <p:txBody>
          <a:bodyPr lIns="0" tIns="0" rIns="0" bIns="36000" anchor="ctr" anchorCtr="1">
            <a:sp3d/>
          </a:bodyPr>
          <a:lstStyle/>
          <a:p>
            <a:pPr marL="93663" indent="-93663" algn="ctr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kern="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선행 단계</a:t>
            </a:r>
          </a:p>
        </p:txBody>
      </p:sp>
      <p:sp>
        <p:nvSpPr>
          <p:cNvPr id="35" name="모서리가 둥근 직사각형 34"/>
          <p:cNvSpPr/>
          <p:nvPr/>
        </p:nvSpPr>
        <p:spPr bwMode="auto">
          <a:xfrm>
            <a:off x="5063970" y="3140968"/>
            <a:ext cx="1368155" cy="216024"/>
          </a:xfrm>
          <a:prstGeom prst="roundRect">
            <a:avLst/>
          </a:prstGeom>
          <a:gradFill flip="none" rotWithShape="1">
            <a:gsLst>
              <a:gs pos="0">
                <a:srgbClr val="1F497D">
                  <a:lumMod val="20000"/>
                  <a:lumOff val="80000"/>
                </a:srgbClr>
              </a:gs>
              <a:gs pos="0">
                <a:srgbClr val="90BAE8"/>
              </a:gs>
              <a:gs pos="70000">
                <a:srgbClr val="1973BD">
                  <a:alpha val="82000"/>
                </a:srgbClr>
              </a:gs>
            </a:gsLst>
            <a:lin ang="2700000" scaled="1"/>
            <a:tileRect/>
          </a:gradFill>
          <a:ln w="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19050" h="6350" prst="coolSlant"/>
            <a:contourClr>
              <a:srgbClr val="969696"/>
            </a:contourClr>
          </a:sp3d>
        </p:spPr>
        <p:txBody>
          <a:bodyPr lIns="0" tIns="0" rIns="0" bIns="36000" anchor="ctr" anchorCtr="1">
            <a:sp3d/>
          </a:bodyPr>
          <a:lstStyle/>
          <a:p>
            <a:pPr marL="93663" indent="-93663" algn="ctr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kern="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후행 단계</a:t>
            </a:r>
          </a:p>
        </p:txBody>
      </p:sp>
      <p:sp>
        <p:nvSpPr>
          <p:cNvPr id="36" name="모서리가 둥근 직사각형 35"/>
          <p:cNvSpPr/>
          <p:nvPr/>
        </p:nvSpPr>
        <p:spPr bwMode="auto">
          <a:xfrm>
            <a:off x="5063970" y="4337823"/>
            <a:ext cx="1368155" cy="216024"/>
          </a:xfrm>
          <a:prstGeom prst="roundRect">
            <a:avLst/>
          </a:prstGeom>
          <a:gradFill flip="none" rotWithShape="1">
            <a:gsLst>
              <a:gs pos="0">
                <a:srgbClr val="1F497D">
                  <a:lumMod val="20000"/>
                  <a:lumOff val="80000"/>
                </a:srgbClr>
              </a:gs>
              <a:gs pos="0">
                <a:srgbClr val="90BAE8"/>
              </a:gs>
              <a:gs pos="70000">
                <a:srgbClr val="1973BD">
                  <a:alpha val="82000"/>
                </a:srgbClr>
              </a:gs>
            </a:gsLst>
            <a:lin ang="2700000" scaled="1"/>
            <a:tileRect/>
          </a:gradFill>
          <a:ln w="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19050" h="6350" prst="coolSlant"/>
            <a:contourClr>
              <a:srgbClr val="969696"/>
            </a:contourClr>
          </a:sp3d>
        </p:spPr>
        <p:txBody>
          <a:bodyPr lIns="0" tIns="0" rIns="0" bIns="36000" anchor="ctr" anchorCtr="1">
            <a:sp3d/>
          </a:bodyPr>
          <a:lstStyle/>
          <a:p>
            <a:pPr marL="93663" indent="-93663" algn="ctr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kern="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트랜잭션</a:t>
            </a:r>
          </a:p>
        </p:txBody>
      </p:sp>
      <p:sp>
        <p:nvSpPr>
          <p:cNvPr id="37" name="모서리가 접힌 도형 36"/>
          <p:cNvSpPr/>
          <p:nvPr/>
        </p:nvSpPr>
        <p:spPr bwMode="auto">
          <a:xfrm>
            <a:off x="344488" y="2120900"/>
            <a:ext cx="4608512" cy="2028825"/>
          </a:xfrm>
          <a:prstGeom prst="foldedCorner">
            <a:avLst>
              <a:gd name="adj" fmla="val 7407"/>
            </a:avLst>
          </a:prstGeom>
          <a:noFill/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228600" indent="-228600">
              <a:buAutoNum type="arabicPeriod"/>
              <a:defRPr/>
            </a:pPr>
            <a:r>
              <a:rPr lang="en-US" altLang="ko-KR" b="0" dirty="0" smtClean="0">
                <a:latin typeface="맑은 고딕" pitchFamily="50" charset="-127"/>
                <a:ea typeface="맑은 고딕" pitchFamily="50" charset="-127"/>
              </a:rPr>
              <a:t>Mall </a:t>
            </a:r>
            <a:r>
              <a:rPr lang="ko-KR" altLang="en-US" b="0" dirty="0" smtClean="0">
                <a:latin typeface="맑은 고딕" pitchFamily="50" charset="-127"/>
                <a:ea typeface="맑은 고딕" pitchFamily="50" charset="-127"/>
              </a:rPr>
              <a:t>판매의 배송완료가 된 주문실적을 근거로 </a:t>
            </a:r>
            <a:r>
              <a:rPr lang="en-US" altLang="ko-KR" b="0" dirty="0" smtClean="0">
                <a:latin typeface="맑은 고딕" pitchFamily="50" charset="-127"/>
                <a:ea typeface="맑은 고딕" pitchFamily="50" charset="-127"/>
              </a:rPr>
              <a:t>SAP</a:t>
            </a:r>
            <a:r>
              <a:rPr lang="ko-KR" altLang="en-US" b="0" dirty="0" smtClean="0">
                <a:latin typeface="맑은 고딕" pitchFamily="50" charset="-127"/>
                <a:ea typeface="맑은 고딕" pitchFamily="50" charset="-127"/>
              </a:rPr>
              <a:t>에서 </a:t>
            </a:r>
            <a:endParaRPr lang="en-US" altLang="ko-KR" b="0" dirty="0" smtClean="0">
              <a:latin typeface="맑은 고딕" pitchFamily="50" charset="-127"/>
              <a:ea typeface="맑은 고딕" pitchFamily="50" charset="-127"/>
            </a:endParaRPr>
          </a:p>
          <a:p>
            <a:pPr>
              <a:defRPr/>
            </a:pPr>
            <a:r>
              <a:rPr lang="en-US" altLang="ko-KR" b="0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b="0" dirty="0" smtClean="0">
                <a:latin typeface="맑은 고딕" pitchFamily="50" charset="-127"/>
                <a:ea typeface="맑은 고딕" pitchFamily="50" charset="-127"/>
              </a:rPr>
              <a:t>   </a:t>
            </a:r>
            <a:r>
              <a:rPr lang="ko-KR" altLang="en-US" b="0" dirty="0" smtClean="0">
                <a:latin typeface="맑은 고딕" pitchFamily="50" charset="-127"/>
                <a:ea typeface="맑은 고딕" pitchFamily="50" charset="-127"/>
              </a:rPr>
              <a:t>주문 </a:t>
            </a:r>
            <a:r>
              <a:rPr lang="en-US" altLang="ko-KR" b="0" dirty="0" smtClean="0">
                <a:latin typeface="맑은 고딕" pitchFamily="50" charset="-127"/>
                <a:ea typeface="맑은 고딕" pitchFamily="50" charset="-127"/>
                <a:sym typeface="Wingdings" panose="05000000000000000000" pitchFamily="2" charset="2"/>
              </a:rPr>
              <a:t> Delivery  Billing </a:t>
            </a:r>
            <a:r>
              <a:rPr lang="ko-KR" altLang="en-US" b="0" dirty="0" smtClean="0">
                <a:latin typeface="맑은 고딕" pitchFamily="50" charset="-127"/>
                <a:ea typeface="맑은 고딕" pitchFamily="50" charset="-127"/>
                <a:sym typeface="Wingdings" panose="05000000000000000000" pitchFamily="2" charset="2"/>
              </a:rPr>
              <a:t>처리를 하는 프로세스</a:t>
            </a:r>
            <a:endParaRPr lang="en-US" altLang="ko-KR" b="0" dirty="0" smtClean="0">
              <a:latin typeface="맑은 고딕" pitchFamily="50" charset="-127"/>
              <a:ea typeface="맑은 고딕" pitchFamily="50" charset="-127"/>
            </a:endParaRPr>
          </a:p>
          <a:p>
            <a:pPr>
              <a:defRPr/>
            </a:pPr>
            <a:endParaRPr lang="en-US" altLang="ko-KR" b="0" dirty="0">
              <a:latin typeface="맑은 고딕" pitchFamily="50" charset="-127"/>
              <a:ea typeface="맑은 고딕" pitchFamily="50" charset="-127"/>
            </a:endParaRPr>
          </a:p>
          <a:p>
            <a:pPr>
              <a:defRPr/>
            </a:pPr>
            <a:r>
              <a:rPr lang="en-US" altLang="ko-KR" b="0" dirty="0" smtClean="0">
                <a:latin typeface="맑은 고딕" pitchFamily="50" charset="-127"/>
                <a:ea typeface="맑은 고딕" pitchFamily="50" charset="-127"/>
              </a:rPr>
              <a:t>2. Mall </a:t>
            </a:r>
            <a:r>
              <a:rPr lang="ko-KR" altLang="en-US" b="0" dirty="0" smtClean="0">
                <a:latin typeface="맑은 고딕" pitchFamily="50" charset="-127"/>
                <a:ea typeface="맑은 고딕" pitchFamily="50" charset="-127"/>
              </a:rPr>
              <a:t>판매의 경우 </a:t>
            </a:r>
            <a:r>
              <a:rPr lang="en-US" altLang="ko-KR" b="0" dirty="0" smtClean="0">
                <a:latin typeface="맑은 고딕" pitchFamily="50" charset="-127"/>
                <a:ea typeface="맑은 고딕" pitchFamily="50" charset="-127"/>
              </a:rPr>
              <a:t>Batch</a:t>
            </a:r>
            <a:r>
              <a:rPr lang="ko-KR" altLang="en-US" b="0" dirty="0" smtClean="0">
                <a:latin typeface="맑은 고딕" pitchFamily="50" charset="-127"/>
                <a:ea typeface="맑은 고딕" pitchFamily="50" charset="-127"/>
              </a:rPr>
              <a:t>를 </a:t>
            </a:r>
            <a:r>
              <a:rPr lang="en-US" altLang="ko-KR" b="0" dirty="0" smtClean="0">
                <a:latin typeface="맑은 고딕" pitchFamily="50" charset="-127"/>
                <a:ea typeface="맑은 고딕" pitchFamily="50" charset="-127"/>
              </a:rPr>
              <a:t>“DUMMY” Code</a:t>
            </a:r>
            <a:r>
              <a:rPr lang="ko-KR" altLang="en-US" b="0" dirty="0" smtClean="0">
                <a:latin typeface="맑은 고딕" pitchFamily="50" charset="-127"/>
                <a:ea typeface="맑은 고딕" pitchFamily="50" charset="-127"/>
              </a:rPr>
              <a:t>로 사용하여 </a:t>
            </a:r>
            <a:endParaRPr lang="en-US" altLang="ko-KR" b="0" dirty="0" smtClean="0">
              <a:latin typeface="맑은 고딕" pitchFamily="50" charset="-127"/>
              <a:ea typeface="맑은 고딕" pitchFamily="50" charset="-127"/>
            </a:endParaRPr>
          </a:p>
          <a:p>
            <a:pPr>
              <a:defRPr/>
            </a:pPr>
            <a:r>
              <a:rPr lang="en-US" altLang="ko-KR" b="0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b="0" dirty="0" smtClean="0">
                <a:latin typeface="맑은 고딕" pitchFamily="50" charset="-127"/>
                <a:ea typeface="맑은 고딕" pitchFamily="50" charset="-127"/>
              </a:rPr>
              <a:t>  </a:t>
            </a:r>
            <a:r>
              <a:rPr lang="ko-KR" altLang="en-US" b="0" dirty="0" smtClean="0">
                <a:latin typeface="맑은 고딕" pitchFamily="50" charset="-127"/>
                <a:ea typeface="맑은 고딕" pitchFamily="50" charset="-127"/>
              </a:rPr>
              <a:t>사실상의 </a:t>
            </a:r>
            <a:r>
              <a:rPr lang="en-US" altLang="ko-KR" b="0" dirty="0" smtClean="0">
                <a:latin typeface="맑은 고딕" pitchFamily="50" charset="-127"/>
                <a:ea typeface="맑은 고딕" pitchFamily="50" charset="-127"/>
              </a:rPr>
              <a:t>Batch </a:t>
            </a:r>
            <a:r>
              <a:rPr lang="ko-KR" altLang="en-US" b="0" dirty="0" smtClean="0">
                <a:latin typeface="맑은 고딕" pitchFamily="50" charset="-127"/>
                <a:ea typeface="맑은 고딕" pitchFamily="50" charset="-127"/>
              </a:rPr>
              <a:t>관리는 하지 않는다</a:t>
            </a:r>
            <a:r>
              <a:rPr lang="en-US" altLang="ko-KR" b="0" dirty="0" smtClean="0"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>
              <a:defRPr/>
            </a:pPr>
            <a:endParaRPr lang="en-US" altLang="ko-KR" b="0" dirty="0">
              <a:latin typeface="맑은 고딕" pitchFamily="50" charset="-127"/>
              <a:ea typeface="맑은 고딕" pitchFamily="50" charset="-127"/>
            </a:endParaRPr>
          </a:p>
          <a:p>
            <a:pPr>
              <a:defRPr/>
            </a:pPr>
            <a:r>
              <a:rPr lang="en-US" altLang="ko-KR" b="0" dirty="0" smtClean="0">
                <a:latin typeface="맑은 고딕" pitchFamily="50" charset="-127"/>
                <a:ea typeface="맑은 고딕" pitchFamily="50" charset="-127"/>
              </a:rPr>
              <a:t>3. </a:t>
            </a:r>
            <a:r>
              <a:rPr lang="ko-KR" altLang="en-US" b="0" dirty="0" smtClean="0">
                <a:latin typeface="맑은 고딕" pitchFamily="50" charset="-127"/>
                <a:ea typeface="맑은 고딕" pitchFamily="50" charset="-127"/>
              </a:rPr>
              <a:t>오후 </a:t>
            </a:r>
            <a:r>
              <a:rPr lang="en-US" altLang="ko-KR" b="0" dirty="0" smtClean="0">
                <a:latin typeface="맑은 고딕" pitchFamily="50" charset="-127"/>
                <a:ea typeface="맑은 고딕" pitchFamily="50" charset="-127"/>
              </a:rPr>
              <a:t>11</a:t>
            </a:r>
            <a:r>
              <a:rPr lang="ko-KR" altLang="en-US" b="0" dirty="0" smtClean="0">
                <a:latin typeface="맑은 고딕" pitchFamily="50" charset="-127"/>
                <a:ea typeface="맑은 고딕" pitchFamily="50" charset="-127"/>
              </a:rPr>
              <a:t>시 전후 하여  일 마감 실적을  </a:t>
            </a:r>
            <a:r>
              <a:rPr lang="en-US" altLang="ko-KR" b="0" dirty="0" smtClean="0">
                <a:latin typeface="맑은 고딕" pitchFamily="50" charset="-127"/>
                <a:ea typeface="맑은 고딕" pitchFamily="50" charset="-127"/>
              </a:rPr>
              <a:t>Mall  </a:t>
            </a:r>
            <a:r>
              <a:rPr lang="en-US" altLang="ko-KR" b="0" dirty="0" smtClean="0">
                <a:latin typeface="맑은 고딕" pitchFamily="50" charset="-127"/>
                <a:ea typeface="맑은 고딕" pitchFamily="50" charset="-127"/>
                <a:sym typeface="Wingdings" panose="05000000000000000000" pitchFamily="2" charset="2"/>
              </a:rPr>
              <a:t> SAP</a:t>
            </a:r>
            <a:r>
              <a:rPr lang="ko-KR" altLang="en-US" b="0" dirty="0" smtClean="0">
                <a:latin typeface="맑은 고딕" pitchFamily="50" charset="-127"/>
                <a:ea typeface="맑은 고딕" pitchFamily="50" charset="-127"/>
                <a:sym typeface="Wingdings" panose="05000000000000000000" pitchFamily="2" charset="2"/>
              </a:rPr>
              <a:t>로 </a:t>
            </a:r>
            <a:r>
              <a:rPr lang="en-US" altLang="ko-KR" b="0" dirty="0" smtClean="0">
                <a:latin typeface="맑은 고딕" pitchFamily="50" charset="-127"/>
                <a:ea typeface="맑은 고딕" pitchFamily="50" charset="-127"/>
                <a:sym typeface="Wingdings" panose="05000000000000000000" pitchFamily="2" charset="2"/>
              </a:rPr>
              <a:t>I/F</a:t>
            </a:r>
            <a:r>
              <a:rPr lang="ko-KR" altLang="en-US" b="0" dirty="0" smtClean="0">
                <a:latin typeface="맑은 고딕" pitchFamily="50" charset="-127"/>
                <a:ea typeface="맑은 고딕" pitchFamily="50" charset="-127"/>
                <a:sym typeface="Wingdings" panose="05000000000000000000" pitchFamily="2" charset="2"/>
              </a:rPr>
              <a:t>로</a:t>
            </a:r>
            <a:endParaRPr lang="en-US" altLang="ko-KR" b="0" dirty="0" smtClean="0">
              <a:latin typeface="맑은 고딕" pitchFamily="50" charset="-127"/>
              <a:ea typeface="맑은 고딕" pitchFamily="50" charset="-127"/>
              <a:sym typeface="Wingdings" panose="05000000000000000000" pitchFamily="2" charset="2"/>
            </a:endParaRPr>
          </a:p>
          <a:p>
            <a:pPr>
              <a:defRPr/>
            </a:pPr>
            <a:r>
              <a:rPr lang="en-US" altLang="ko-KR" b="0" dirty="0">
                <a:latin typeface="맑은 고딕" pitchFamily="50" charset="-127"/>
                <a:ea typeface="맑은 고딕" pitchFamily="50" charset="-127"/>
                <a:sym typeface="Wingdings" panose="05000000000000000000" pitchFamily="2" charset="2"/>
              </a:rPr>
              <a:t> </a:t>
            </a:r>
            <a:r>
              <a:rPr lang="en-US" altLang="ko-KR" b="0" dirty="0" smtClean="0">
                <a:latin typeface="맑은 고딕" pitchFamily="50" charset="-127"/>
                <a:ea typeface="맑은 고딕" pitchFamily="50" charset="-127"/>
                <a:sym typeface="Wingdings" panose="05000000000000000000" pitchFamily="2" charset="2"/>
              </a:rPr>
              <a:t>  </a:t>
            </a:r>
            <a:r>
              <a:rPr lang="ko-KR" altLang="en-US" b="0" dirty="0" smtClean="0">
                <a:latin typeface="맑은 고딕" pitchFamily="50" charset="-127"/>
                <a:ea typeface="맑은 고딕" pitchFamily="50" charset="-127"/>
                <a:sym typeface="Wingdings" panose="05000000000000000000" pitchFamily="2" charset="2"/>
              </a:rPr>
              <a:t>전송 받고 이를 근거로 매출 처리 한다</a:t>
            </a:r>
            <a:r>
              <a:rPr lang="en-US" altLang="ko-KR" b="0" dirty="0" smtClean="0">
                <a:latin typeface="맑은 고딕" pitchFamily="50" charset="-127"/>
                <a:ea typeface="맑은 고딕" pitchFamily="50" charset="-127"/>
                <a:sym typeface="Wingdings" panose="05000000000000000000" pitchFamily="2" charset="2"/>
              </a:rPr>
              <a:t>.</a:t>
            </a:r>
          </a:p>
          <a:p>
            <a:pPr>
              <a:defRPr/>
            </a:pPr>
            <a:endParaRPr lang="en-US" altLang="ko-KR" b="0" dirty="0" smtClean="0">
              <a:latin typeface="맑은 고딕" pitchFamily="50" charset="-127"/>
              <a:ea typeface="맑은 고딕" pitchFamily="50" charset="-127"/>
              <a:sym typeface="Wingdings" panose="05000000000000000000" pitchFamily="2" charset="2"/>
            </a:endParaRPr>
          </a:p>
          <a:p>
            <a:pPr>
              <a:defRPr/>
            </a:pPr>
            <a:r>
              <a:rPr lang="en-US" altLang="ko-KR" b="0" dirty="0" smtClean="0">
                <a:latin typeface="맑은 고딕" pitchFamily="50" charset="-127"/>
                <a:ea typeface="맑은 고딕" pitchFamily="50" charset="-127"/>
                <a:sym typeface="Wingdings" panose="05000000000000000000" pitchFamily="2" charset="2"/>
              </a:rPr>
              <a:t>4. </a:t>
            </a:r>
            <a:r>
              <a:rPr lang="ko-KR" altLang="en-US" b="0" dirty="0" smtClean="0">
                <a:latin typeface="맑은 고딕" pitchFamily="50" charset="-127"/>
                <a:ea typeface="맑은 고딕" pitchFamily="50" charset="-127"/>
                <a:sym typeface="Wingdings" panose="05000000000000000000" pitchFamily="2" charset="2"/>
              </a:rPr>
              <a:t>대표 고객을 기준으로  매출 처리하고</a:t>
            </a:r>
            <a:r>
              <a:rPr lang="en-US" altLang="ko-KR" b="0" dirty="0" smtClean="0">
                <a:latin typeface="맑은 고딕" pitchFamily="50" charset="-127"/>
                <a:ea typeface="맑은 고딕" pitchFamily="50" charset="-127"/>
                <a:sym typeface="Wingdings" panose="05000000000000000000" pitchFamily="2" charset="2"/>
              </a:rPr>
              <a:t>, </a:t>
            </a:r>
            <a:r>
              <a:rPr lang="ko-KR" altLang="en-US" b="0" dirty="0" smtClean="0">
                <a:latin typeface="맑은 고딕" pitchFamily="50" charset="-127"/>
                <a:ea typeface="맑은 고딕" pitchFamily="50" charset="-127"/>
                <a:sym typeface="Wingdings" panose="05000000000000000000" pitchFamily="2" charset="2"/>
              </a:rPr>
              <a:t>개별 고객단위의 </a:t>
            </a:r>
            <a:endParaRPr lang="en-US" altLang="ko-KR" b="0" dirty="0" smtClean="0">
              <a:latin typeface="맑은 고딕" pitchFamily="50" charset="-127"/>
              <a:ea typeface="맑은 고딕" pitchFamily="50" charset="-127"/>
              <a:sym typeface="Wingdings" panose="05000000000000000000" pitchFamily="2" charset="2"/>
            </a:endParaRPr>
          </a:p>
          <a:p>
            <a:pPr>
              <a:defRPr/>
            </a:pPr>
            <a:r>
              <a:rPr lang="en-US" altLang="ko-KR" b="0" dirty="0">
                <a:latin typeface="맑은 고딕" pitchFamily="50" charset="-127"/>
                <a:ea typeface="맑은 고딕" pitchFamily="50" charset="-127"/>
                <a:sym typeface="Wingdings" panose="05000000000000000000" pitchFamily="2" charset="2"/>
              </a:rPr>
              <a:t> </a:t>
            </a:r>
            <a:r>
              <a:rPr lang="en-US" altLang="ko-KR" b="0" dirty="0" smtClean="0">
                <a:latin typeface="맑은 고딕" pitchFamily="50" charset="-127"/>
                <a:ea typeface="맑은 고딕" pitchFamily="50" charset="-127"/>
                <a:sym typeface="Wingdings" panose="05000000000000000000" pitchFamily="2" charset="2"/>
              </a:rPr>
              <a:t>  </a:t>
            </a:r>
            <a:r>
              <a:rPr lang="ko-KR" altLang="en-US" b="0" dirty="0" smtClean="0">
                <a:latin typeface="맑은 고딕" pitchFamily="50" charset="-127"/>
                <a:ea typeface="맑은 고딕" pitchFamily="50" charset="-127"/>
                <a:sym typeface="Wingdings" panose="05000000000000000000" pitchFamily="2" charset="2"/>
              </a:rPr>
              <a:t>매출기표는 하지 않는다  </a:t>
            </a:r>
            <a:r>
              <a:rPr lang="en-US" altLang="ko-KR" b="0" dirty="0" smtClean="0">
                <a:latin typeface="맑은 고딕" pitchFamily="50" charset="-127"/>
                <a:ea typeface="맑은 고딕" pitchFamily="50" charset="-127"/>
                <a:sym typeface="Wingdings" panose="05000000000000000000" pitchFamily="2" charset="2"/>
              </a:rPr>
              <a:t>( Mall</a:t>
            </a:r>
            <a:r>
              <a:rPr lang="ko-KR" altLang="en-US" b="0" dirty="0" smtClean="0">
                <a:latin typeface="맑은 고딕" pitchFamily="50" charset="-127"/>
                <a:ea typeface="맑은 고딕" pitchFamily="50" charset="-127"/>
                <a:sym typeface="Wingdings" panose="05000000000000000000" pitchFamily="2" charset="2"/>
              </a:rPr>
              <a:t>은 대표고객 </a:t>
            </a:r>
            <a:r>
              <a:rPr lang="en-US" altLang="ko-KR" b="0" dirty="0" smtClean="0">
                <a:latin typeface="맑은 고딕" pitchFamily="50" charset="-127"/>
                <a:ea typeface="맑은 고딕" pitchFamily="50" charset="-127"/>
                <a:sym typeface="Wingdings" panose="05000000000000000000" pitchFamily="2" charset="2"/>
              </a:rPr>
              <a:t>1</a:t>
            </a:r>
            <a:r>
              <a:rPr lang="ko-KR" altLang="en-US" b="0" dirty="0" smtClean="0">
                <a:latin typeface="맑은 고딕" pitchFamily="50" charset="-127"/>
                <a:ea typeface="맑은 고딕" pitchFamily="50" charset="-127"/>
                <a:sym typeface="Wingdings" panose="05000000000000000000" pitchFamily="2" charset="2"/>
              </a:rPr>
              <a:t>개만 존재 </a:t>
            </a:r>
            <a:r>
              <a:rPr lang="en-US" altLang="ko-KR" b="0" dirty="0" smtClean="0">
                <a:latin typeface="맑은 고딕" pitchFamily="50" charset="-127"/>
                <a:ea typeface="맑은 고딕" pitchFamily="50" charset="-127"/>
                <a:sym typeface="Wingdings" panose="05000000000000000000" pitchFamily="2" charset="2"/>
              </a:rPr>
              <a:t>)</a:t>
            </a:r>
            <a:endParaRPr lang="en-US" altLang="ko-KR" b="0" dirty="0" smtClean="0">
              <a:latin typeface="맑은 고딕" pitchFamily="50" charset="-127"/>
              <a:ea typeface="맑은 고딕" pitchFamily="50" charset="-127"/>
            </a:endParaRPr>
          </a:p>
          <a:p>
            <a:pPr>
              <a:defRPr/>
            </a:pPr>
            <a:endParaRPr lang="en-US" altLang="ko-KR" b="0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8" name="모서리가 접힌 도형 37"/>
          <p:cNvSpPr/>
          <p:nvPr/>
        </p:nvSpPr>
        <p:spPr bwMode="auto">
          <a:xfrm>
            <a:off x="5064125" y="2120900"/>
            <a:ext cx="4568825" cy="831850"/>
          </a:xfrm>
          <a:prstGeom prst="foldedCorner">
            <a:avLst>
              <a:gd name="adj" fmla="val 17263"/>
            </a:avLst>
          </a:prstGeom>
          <a:noFill/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228600" indent="-228600">
              <a:buAutoNum type="arabicPeriod"/>
              <a:defRPr/>
            </a:pPr>
            <a:r>
              <a:rPr lang="en-US" altLang="ko-KR" b="0" dirty="0" smtClean="0">
                <a:latin typeface="맑은 고딕" pitchFamily="50" charset="-127"/>
                <a:ea typeface="맑은 고딕" pitchFamily="50" charset="-127"/>
              </a:rPr>
              <a:t>On-Line Mall</a:t>
            </a:r>
            <a:r>
              <a:rPr lang="ko-KR" altLang="en-US" b="0" dirty="0" smtClean="0">
                <a:latin typeface="맑은 고딕" pitchFamily="50" charset="-127"/>
                <a:ea typeface="맑은 고딕" pitchFamily="50" charset="-127"/>
              </a:rPr>
              <a:t>에서 배송완료 된</a:t>
            </a:r>
            <a:r>
              <a:rPr lang="en-US" altLang="ko-KR" b="0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b="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b="0" dirty="0" smtClean="0">
                <a:latin typeface="맑은 고딕" pitchFamily="50" charset="-127"/>
                <a:ea typeface="맑은 고딕" pitchFamily="50" charset="-127"/>
              </a:rPr>
              <a:t>주문문건 만을 </a:t>
            </a:r>
            <a:r>
              <a:rPr lang="en-US" altLang="ko-KR" b="0" dirty="0" smtClean="0">
                <a:latin typeface="맑은 고딕" pitchFamily="50" charset="-127"/>
                <a:ea typeface="맑은 고딕" pitchFamily="50" charset="-127"/>
              </a:rPr>
              <a:t>Selection</a:t>
            </a:r>
          </a:p>
          <a:p>
            <a:pPr>
              <a:defRPr/>
            </a:pPr>
            <a:r>
              <a:rPr lang="en-US" altLang="ko-KR" b="0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b="0" dirty="0" smtClean="0">
                <a:latin typeface="맑은 고딕" pitchFamily="50" charset="-127"/>
                <a:ea typeface="맑은 고딕" pitchFamily="50" charset="-127"/>
              </a:rPr>
              <a:t>   </a:t>
            </a:r>
            <a:r>
              <a:rPr lang="ko-KR" altLang="en-US" b="0" dirty="0" smtClean="0">
                <a:latin typeface="맑은 고딕" pitchFamily="50" charset="-127"/>
                <a:ea typeface="맑은 고딕" pitchFamily="50" charset="-127"/>
              </a:rPr>
              <a:t>하여 </a:t>
            </a:r>
            <a:r>
              <a:rPr lang="en-US" altLang="ko-KR" b="0" dirty="0" smtClean="0">
                <a:latin typeface="맑은 고딕" pitchFamily="50" charset="-127"/>
                <a:ea typeface="맑은 고딕" pitchFamily="50" charset="-127"/>
              </a:rPr>
              <a:t>Data Base</a:t>
            </a:r>
            <a:r>
              <a:rPr lang="ko-KR" altLang="en-US" b="0" dirty="0" smtClean="0">
                <a:latin typeface="맑은 고딕" pitchFamily="50" charset="-127"/>
                <a:ea typeface="맑은 고딕" pitchFamily="50" charset="-127"/>
              </a:rPr>
              <a:t>에 넣어 두어야 한다</a:t>
            </a:r>
            <a:endParaRPr lang="en-US" altLang="ko-KR" b="0" dirty="0" smtClean="0">
              <a:latin typeface="맑은 고딕" pitchFamily="50" charset="-127"/>
              <a:ea typeface="맑은 고딕" pitchFamily="50" charset="-127"/>
            </a:endParaRPr>
          </a:p>
          <a:p>
            <a:pPr>
              <a:defRPr/>
            </a:pPr>
            <a:endParaRPr lang="en-US" altLang="ko-KR" b="0" dirty="0">
              <a:latin typeface="맑은 고딕" pitchFamily="50" charset="-127"/>
              <a:ea typeface="맑은 고딕" pitchFamily="50" charset="-127"/>
            </a:endParaRPr>
          </a:p>
          <a:p>
            <a:pPr>
              <a:defRPr/>
            </a:pPr>
            <a:r>
              <a:rPr lang="en-US" altLang="ko-KR" b="0" dirty="0" smtClean="0">
                <a:latin typeface="맑은 고딕" pitchFamily="50" charset="-127"/>
                <a:ea typeface="맑은 고딕" pitchFamily="50" charset="-127"/>
              </a:rPr>
              <a:t>2.  ZSD2T0012 </a:t>
            </a:r>
            <a:r>
              <a:rPr lang="ko-KR" altLang="en-US" b="0" dirty="0" smtClean="0">
                <a:latin typeface="맑은 고딕" pitchFamily="50" charset="-127"/>
                <a:ea typeface="맑은 고딕" pitchFamily="50" charset="-127"/>
              </a:rPr>
              <a:t>저장위치 </a:t>
            </a:r>
            <a:r>
              <a:rPr lang="en-US" altLang="ko-KR" b="0" dirty="0" smtClean="0">
                <a:latin typeface="맑은 고딕" pitchFamily="50" charset="-127"/>
                <a:ea typeface="맑은 고딕" pitchFamily="50" charset="-127"/>
              </a:rPr>
              <a:t>Mapping </a:t>
            </a:r>
            <a:r>
              <a:rPr lang="ko-KR" altLang="en-US" b="0" dirty="0" smtClean="0">
                <a:latin typeface="맑은 고딕" pitchFamily="50" charset="-127"/>
                <a:ea typeface="맑은 고딕" pitchFamily="50" charset="-127"/>
              </a:rPr>
              <a:t>프로그램에 </a:t>
            </a:r>
            <a:r>
              <a:rPr lang="en-US" altLang="ko-KR" b="0" dirty="0" smtClean="0">
                <a:latin typeface="맑은 고딕" pitchFamily="50" charset="-127"/>
                <a:ea typeface="맑은 고딕" pitchFamily="50" charset="-127"/>
              </a:rPr>
              <a:t>Mall </a:t>
            </a:r>
            <a:r>
              <a:rPr lang="ko-KR" altLang="en-US" b="0" dirty="0" smtClean="0">
                <a:latin typeface="맑은 고딕" pitchFamily="50" charset="-127"/>
                <a:ea typeface="맑은 고딕" pitchFamily="50" charset="-127"/>
              </a:rPr>
              <a:t>고객 등록</a:t>
            </a:r>
            <a:endParaRPr lang="en-US" altLang="ko-KR" b="0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9" name="모서리가 접힌 도형 38"/>
          <p:cNvSpPr/>
          <p:nvPr/>
        </p:nvSpPr>
        <p:spPr bwMode="auto">
          <a:xfrm>
            <a:off x="5064125" y="3416300"/>
            <a:ext cx="4568825" cy="733425"/>
          </a:xfrm>
          <a:prstGeom prst="foldedCorner">
            <a:avLst>
              <a:gd name="adj" fmla="val 17263"/>
            </a:avLst>
          </a:prstGeom>
          <a:noFill/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altLang="ko-KR" b="0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0" name="모서리가 둥근 직사각형 39"/>
          <p:cNvSpPr/>
          <p:nvPr/>
        </p:nvSpPr>
        <p:spPr bwMode="auto">
          <a:xfrm>
            <a:off x="343694" y="4337823"/>
            <a:ext cx="1368155" cy="216024"/>
          </a:xfrm>
          <a:prstGeom prst="roundRect">
            <a:avLst/>
          </a:prstGeom>
          <a:gradFill flip="none" rotWithShape="1">
            <a:gsLst>
              <a:gs pos="0">
                <a:srgbClr val="1F497D">
                  <a:lumMod val="20000"/>
                  <a:lumOff val="80000"/>
                </a:srgbClr>
              </a:gs>
              <a:gs pos="0">
                <a:srgbClr val="90BAE8"/>
              </a:gs>
              <a:gs pos="70000">
                <a:srgbClr val="1973BD">
                  <a:alpha val="82000"/>
                </a:srgbClr>
              </a:gs>
            </a:gsLst>
            <a:lin ang="2700000" scaled="1"/>
            <a:tileRect/>
          </a:gradFill>
          <a:ln w="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19050" h="6350" prst="coolSlant"/>
            <a:contourClr>
              <a:srgbClr val="969696"/>
            </a:contourClr>
          </a:sp3d>
        </p:spPr>
        <p:txBody>
          <a:bodyPr lIns="0" tIns="0" rIns="0" bIns="36000" anchor="ctr" anchorCtr="1">
            <a:sp3d/>
          </a:bodyPr>
          <a:lstStyle/>
          <a:p>
            <a:pPr marL="93663" indent="-93663" algn="ctr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kern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이것만은 꼭 </a:t>
            </a:r>
            <a:r>
              <a:rPr kumimoji="0" lang="en-US" altLang="ko-KR" kern="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!</a:t>
            </a:r>
            <a:endParaRPr kumimoji="0" lang="ko-KR" altLang="en-US" kern="0" dirty="0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1" name="Oval 14"/>
          <p:cNvSpPr>
            <a:spLocks noChangeArrowheads="1"/>
          </p:cNvSpPr>
          <p:nvPr/>
        </p:nvSpPr>
        <p:spPr bwMode="auto">
          <a:xfrm>
            <a:off x="1539320" y="4317930"/>
            <a:ext cx="303290" cy="222665"/>
          </a:xfrm>
          <a:prstGeom prst="ellipse">
            <a:avLst/>
          </a:prstGeom>
          <a:solidFill>
            <a:srgbClr val="CC3300"/>
          </a:solidFill>
          <a:ln>
            <a:solidFill>
              <a:schemeClr val="bg1"/>
            </a:solidFill>
            <a:headEnd/>
            <a:tailEnd/>
          </a:ln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92075" tIns="46038" rIns="92075" bIns="46038" anchor="ctr"/>
          <a:lstStyle>
            <a:lvl1pPr defTabSz="7620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defTabSz="7620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defTabSz="7620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defTabSz="7620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defTabSz="7620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11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+1</a:t>
            </a:r>
          </a:p>
        </p:txBody>
      </p:sp>
      <p:sp>
        <p:nvSpPr>
          <p:cNvPr id="42" name="모서리가 접힌 도형 41"/>
          <p:cNvSpPr/>
          <p:nvPr/>
        </p:nvSpPr>
        <p:spPr bwMode="auto">
          <a:xfrm>
            <a:off x="344488" y="4611688"/>
            <a:ext cx="4608512" cy="1990725"/>
          </a:xfrm>
          <a:prstGeom prst="foldedCorner">
            <a:avLst>
              <a:gd name="adj" fmla="val 7407"/>
            </a:avLst>
          </a:prstGeom>
          <a:noFill/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228600" indent="-228600">
              <a:buFontTx/>
              <a:buAutoNum type="arabicPeriod"/>
              <a:defRPr/>
            </a:pPr>
            <a:r>
              <a:rPr lang="en-US" altLang="ko-KR" b="0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b="0" dirty="0" smtClean="0">
                <a:latin typeface="맑은 고딕" pitchFamily="50" charset="-127"/>
                <a:ea typeface="맑은 고딕" pitchFamily="50" charset="-127"/>
              </a:rPr>
              <a:t>매출 실적의 처리 범주는 </a:t>
            </a:r>
            <a:endParaRPr lang="en-US" altLang="ko-KR" b="0" dirty="0" smtClean="0">
              <a:latin typeface="맑은 고딕" pitchFamily="50" charset="-127"/>
              <a:ea typeface="맑은 고딕" pitchFamily="50" charset="-127"/>
            </a:endParaRPr>
          </a:p>
          <a:p>
            <a:pPr>
              <a:defRPr/>
            </a:pPr>
            <a:r>
              <a:rPr lang="en-US" altLang="ko-KR" b="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     </a:t>
            </a:r>
            <a:r>
              <a:rPr lang="ko-KR" altLang="en-US" b="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정상</a:t>
            </a:r>
            <a:r>
              <a:rPr lang="en-US" altLang="ko-KR" b="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b="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반품</a:t>
            </a:r>
            <a:r>
              <a:rPr lang="en-US" altLang="ko-KR" b="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b="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부분반품</a:t>
            </a:r>
            <a:r>
              <a:rPr lang="en-US" altLang="ko-KR" b="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b="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교환 재 배송</a:t>
            </a:r>
            <a:r>
              <a:rPr lang="en-US" altLang="ko-KR" b="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b="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교환입고 승인 등 </a:t>
            </a:r>
            <a:r>
              <a:rPr lang="en-US" altLang="ko-KR" b="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5</a:t>
            </a:r>
            <a:r>
              <a:rPr lang="ko-KR" altLang="en-US" b="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개의</a:t>
            </a:r>
            <a:endParaRPr lang="en-US" altLang="ko-KR" b="0" dirty="0" smtClean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  <a:p>
            <a:pPr>
              <a:defRPr/>
            </a:pPr>
            <a:r>
              <a:rPr lang="en-US" altLang="ko-KR" b="0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b="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    </a:t>
            </a:r>
            <a:r>
              <a:rPr lang="ko-KR" altLang="en-US" b="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타입으로 정의한다</a:t>
            </a:r>
            <a:endParaRPr lang="en-US" altLang="ko-KR" b="0" dirty="0" smtClean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  <a:p>
            <a:pPr>
              <a:defRPr/>
            </a:pPr>
            <a:endParaRPr lang="en-US" altLang="ko-KR" b="0" dirty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228600" indent="-228600">
              <a:buAutoNum type="arabicPeriod" startAt="2"/>
              <a:defRPr/>
            </a:pPr>
            <a:r>
              <a:rPr lang="ko-KR" altLang="en-US" b="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교환 재 배송 과 교환 입고는 </a:t>
            </a:r>
            <a:r>
              <a:rPr lang="en-US" altLang="ko-KR" b="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Billing</a:t>
            </a:r>
            <a:r>
              <a:rPr lang="ko-KR" altLang="en-US" b="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을 하지만</a:t>
            </a:r>
            <a:r>
              <a:rPr lang="en-US" altLang="ko-KR" b="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b="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매출 실적은</a:t>
            </a:r>
            <a:endParaRPr lang="en-US" altLang="ko-KR" b="0" dirty="0" smtClean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  <a:p>
            <a:pPr>
              <a:defRPr/>
            </a:pPr>
            <a:r>
              <a:rPr lang="en-US" altLang="ko-KR" b="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    “0” </a:t>
            </a:r>
            <a:r>
              <a:rPr lang="ko-KR" altLang="en-US" b="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으로 처리한다</a:t>
            </a:r>
            <a:endParaRPr lang="en-US" altLang="ko-KR" b="0" dirty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  <a:p>
            <a:pPr>
              <a:defRPr/>
            </a:pPr>
            <a:endParaRPr lang="en-US" altLang="ko-KR" b="0" dirty="0" smtClean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  <a:p>
            <a:pPr>
              <a:defRPr/>
            </a:pPr>
            <a:endParaRPr lang="en-US" altLang="ko-KR" dirty="0" smtClean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  <a:p>
            <a:pPr>
              <a:defRPr/>
            </a:pPr>
            <a:endParaRPr lang="en-US" altLang="ko-KR" b="0" dirty="0">
              <a:latin typeface="맑은 고딕" pitchFamily="50" charset="-127"/>
              <a:ea typeface="맑은 고딕" pitchFamily="50" charset="-127"/>
            </a:endParaRPr>
          </a:p>
          <a:p>
            <a:pPr>
              <a:defRPr/>
            </a:pPr>
            <a:endParaRPr lang="en-US" altLang="ko-KR" b="0" dirty="0" smtClean="0">
              <a:latin typeface="맑은 고딕" pitchFamily="50" charset="-127"/>
              <a:ea typeface="맑은 고딕" pitchFamily="50" charset="-127"/>
            </a:endParaRPr>
          </a:p>
          <a:p>
            <a:pPr>
              <a:defRPr/>
            </a:pPr>
            <a:endParaRPr lang="en-US" altLang="ko-KR" b="0" dirty="0">
              <a:latin typeface="맑은 고딕" pitchFamily="50" charset="-127"/>
              <a:ea typeface="맑은 고딕" pitchFamily="50" charset="-127"/>
            </a:endParaRPr>
          </a:p>
          <a:p>
            <a:pPr>
              <a:defRPr/>
            </a:pPr>
            <a:endParaRPr lang="en-US" altLang="ko-KR" b="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5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5522927" y="57780"/>
            <a:ext cx="4287063" cy="2462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ko-KR" dirty="0" smtClean="0"/>
              <a:t>ERP </a:t>
            </a:r>
            <a:r>
              <a:rPr lang="ko-KR" altLang="en-US" dirty="0" smtClean="0"/>
              <a:t>시스템 사용자 매뉴얼</a:t>
            </a:r>
          </a:p>
        </p:txBody>
      </p:sp>
      <p:graphicFrame>
        <p:nvGraphicFramePr>
          <p:cNvPr id="15" name="Group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67863668"/>
              </p:ext>
            </p:extLst>
          </p:nvPr>
        </p:nvGraphicFramePr>
        <p:xfrm>
          <a:off x="344488" y="644525"/>
          <a:ext cx="9288461" cy="768364"/>
        </p:xfrm>
        <a:graphic>
          <a:graphicData uri="http://schemas.openxmlformats.org/drawingml/2006/table">
            <a:tbl>
              <a:tblPr/>
              <a:tblGrid>
                <a:gridCol w="802686"/>
                <a:gridCol w="1733330"/>
                <a:gridCol w="928694"/>
                <a:gridCol w="2780781"/>
                <a:gridCol w="990199"/>
                <a:gridCol w="990199"/>
                <a:gridCol w="1062572"/>
              </a:tblGrid>
              <a:tr h="23947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Level 1 </a:t>
                      </a:r>
                    </a:p>
                  </a:txBody>
                  <a:tcPr marL="58970" marR="58970" marT="10776" marB="107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SD 2 </a:t>
                      </a:r>
                      <a:r>
                        <a:rPr kumimoji="1" lang="ko-KR" altLang="en-US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판매주문관리</a:t>
                      </a:r>
                      <a:endParaRPr kumimoji="1" lang="en-US" altLang="ko-KR" sz="11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58970" marR="58970" marT="10776" marB="107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Level 3</a:t>
                      </a:r>
                      <a:endParaRPr kumimoji="1" lang="ko-KR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8970" marR="58970" marT="10776" marB="107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457200" marR="0" lvl="1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쇼핑몰 판매주문</a:t>
                      </a:r>
                    </a:p>
                  </a:txBody>
                  <a:tcPr marL="58970" marR="58970" marT="10776" marB="107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작성자</a:t>
                      </a:r>
                    </a:p>
                  </a:txBody>
                  <a:tcPr marL="58970" marR="58970" marT="10776" marB="107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검토자</a:t>
                      </a:r>
                    </a:p>
                  </a:txBody>
                  <a:tcPr marL="58970" marR="58970" marT="10776" marB="107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작성일</a:t>
                      </a:r>
                    </a:p>
                  </a:txBody>
                  <a:tcPr marL="58970" marR="58970" marT="10776" marB="107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3947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Level 2</a:t>
                      </a:r>
                    </a:p>
                  </a:txBody>
                  <a:tcPr marL="58970" marR="58970" marT="10776" marB="107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SD 2.1 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쇼핑몰 판매주문</a:t>
                      </a: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8970" marR="58970" marT="10776" marB="107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김종태</a:t>
                      </a:r>
                    </a:p>
                  </a:txBody>
                  <a:tcPr marL="58970" marR="58970" marT="10776" marB="107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서도석</a:t>
                      </a:r>
                    </a:p>
                  </a:txBody>
                  <a:tcPr marL="58970" marR="58970" marT="10776" marB="107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20180116</a:t>
                      </a:r>
                    </a:p>
                  </a:txBody>
                  <a:tcPr marL="58970" marR="58970" marT="10776" marB="107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939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매뉴얼 </a:t>
                      </a: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ID</a:t>
                      </a:r>
                    </a:p>
                  </a:txBody>
                  <a:tcPr marL="58970" marR="58970" marT="10776" marB="107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2313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SD 2.1.1</a:t>
                      </a:r>
                    </a:p>
                  </a:txBody>
                  <a:tcPr marL="58970" marR="58970" marT="10776" marB="107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2313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매뉴얼 명</a:t>
                      </a:r>
                    </a:p>
                  </a:txBody>
                  <a:tcPr marL="58970" marR="58970" marT="10776" marB="107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23137"/>
                      </a:srgb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457200" marR="0" lvl="1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쇼핑몰 판매주문 및 매출 처리 </a:t>
                      </a: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 Mall )</a:t>
                      </a:r>
                      <a:endParaRPr kumimoji="1" lang="ko-KR" alt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8970" marR="58970" marT="10776" marB="107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23137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1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가는각진제목체" panose="02030600000101010101" pitchFamily="18" charset="-127"/>
                        <a:ea typeface="가는각진제목체" panose="02030600000101010101" pitchFamily="18" charset="-127"/>
                        <a:cs typeface="+mn-cs"/>
                      </a:endParaRPr>
                    </a:p>
                  </a:txBody>
                  <a:tcPr marL="58970" marR="58970" marT="10780" marB="10780" anchor="ctr" horzOverflow="overflow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가는각진제목체" panose="02030600000101010101" pitchFamily="18" charset="-127"/>
                        <a:ea typeface="가는각진제목체" panose="02030600000101010101" pitchFamily="18" charset="-127"/>
                      </a:endParaRPr>
                    </a:p>
                  </a:txBody>
                  <a:tcPr marL="58970" marR="58970" marT="10780" marB="10780" anchor="ctr" horzOverflow="overflow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가는각진제목체" panose="02030600000101010101" pitchFamily="18" charset="-127"/>
                        <a:ea typeface="가는각진제목체" panose="02030600000101010101" pitchFamily="18" charset="-127"/>
                      </a:endParaRPr>
                    </a:p>
                  </a:txBody>
                  <a:tcPr marL="58970" marR="58970" marT="10780" marB="10780" anchor="ctr" horzOverflow="overflow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 bwMode="auto">
          <a:xfrm>
            <a:off x="6753225" y="1125538"/>
            <a:ext cx="2879725" cy="547211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/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endParaRPr lang="en-US" altLang="ko-KR" b="0" kern="100" dirty="0" smtClean="0"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marL="228600" indent="-228600" algn="just">
              <a:spcBef>
                <a:spcPts val="400"/>
              </a:spcBef>
              <a:spcAft>
                <a:spcPts val="0"/>
              </a:spcAft>
              <a:buAutoNum type="arabicPeriod"/>
              <a:defRPr/>
            </a:pP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매출일자 입력</a:t>
            </a:r>
            <a:endParaRPr lang="en-US" altLang="ko-KR" b="0" kern="100" dirty="0" smtClean="0"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b="0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 </a:t>
            </a: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   </a:t>
            </a: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 Mall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에서 매출 및 배송완료 된</a:t>
            </a:r>
            <a:endParaRPr lang="en-US" altLang="ko-KR" b="0" kern="100" dirty="0" smtClean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b="0" kern="100" dirty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 </a:t>
            </a: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      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주문완료 항목에 대하여 해당 </a:t>
            </a:r>
            <a:endParaRPr lang="en-US" altLang="ko-KR" b="0" kern="100" dirty="0" smtClean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b="0" kern="100" dirty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 </a:t>
            </a: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      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일자 단위로 끌고 올 수 있다</a:t>
            </a:r>
            <a:endParaRPr lang="en-US" altLang="ko-KR" b="0" kern="100" dirty="0" smtClean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marL="228600" indent="-228600" algn="just">
              <a:spcBef>
                <a:spcPts val="400"/>
              </a:spcBef>
              <a:spcAft>
                <a:spcPts val="0"/>
              </a:spcAft>
              <a:buAutoNum type="arabicPeriod" startAt="2"/>
              <a:defRPr/>
            </a:pP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신규 매출 발생이 필요한 정보를</a:t>
            </a:r>
            <a:endParaRPr lang="en-US" altLang="ko-KR" b="0" kern="100" dirty="0" smtClean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    </a:t>
            </a:r>
            <a:r>
              <a:rPr lang="en-US" altLang="ko-KR" kern="1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“ </a:t>
            </a:r>
            <a:r>
              <a:rPr lang="ko-KR" altLang="en-US" kern="1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신규주문생성대상 </a:t>
            </a:r>
            <a:r>
              <a:rPr lang="en-US" altLang="ko-KR" kern="1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( EAISAP)</a:t>
            </a:r>
            <a:r>
              <a:rPr lang="ko-KR" altLang="en-US" kern="1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 </a:t>
            </a:r>
            <a:r>
              <a:rPr lang="en-US" altLang="ko-KR" kern="1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“ </a:t>
            </a: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b="0" kern="100" dirty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 </a:t>
            </a: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   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의 </a:t>
            </a: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RADIO Button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을 선택하여 </a:t>
            </a:r>
            <a:endParaRPr lang="en-US" altLang="ko-KR" b="0" kern="100" dirty="0" smtClean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b="0" kern="100" dirty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 </a:t>
            </a: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   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실행한다</a:t>
            </a: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.</a:t>
            </a:r>
            <a:endParaRPr lang="en-US" altLang="ko-KR" b="0" kern="100" dirty="0" smtClean="0"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b="0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 </a:t>
            </a: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              </a:t>
            </a: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 </a:t>
            </a:r>
            <a:r>
              <a:rPr lang="en-US" altLang="ko-KR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       </a:t>
            </a: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 </a:t>
            </a: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endParaRPr lang="ko-KR" altLang="ko-KR" b="0" kern="100" dirty="0">
              <a:latin typeface="맑은 고딕" pitchFamily="50" charset="-127"/>
              <a:ea typeface="맑은 고딕" pitchFamily="50" charset="-127"/>
              <a:cs typeface="Times New Roman"/>
            </a:endParaRPr>
          </a:p>
        </p:txBody>
      </p:sp>
      <p:sp>
        <p:nvSpPr>
          <p:cNvPr id="7" name="직사각형 2"/>
          <p:cNvSpPr>
            <a:spLocks noChangeArrowheads="1"/>
          </p:cNvSpPr>
          <p:nvPr/>
        </p:nvSpPr>
        <p:spPr bwMode="auto">
          <a:xfrm>
            <a:off x="344488" y="1125538"/>
            <a:ext cx="6361112" cy="4606925"/>
          </a:xfrm>
          <a:prstGeom prst="rect">
            <a:avLst/>
          </a:prstGeom>
          <a:noFill/>
          <a:ln w="9525" algn="ctr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1pPr>
            <a:lvl2pPr marL="742950" indent="-285750"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2pPr>
            <a:lvl3pPr marL="1143000" indent="-228600"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3pPr>
            <a:lvl4pPr marL="1600200" indent="-228600"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4pPr>
            <a:lvl5pPr marL="2057400" indent="-228600"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9pPr>
          </a:lstStyle>
          <a:p>
            <a:pPr algn="ctr" eaLnBrk="1" latinLnBrk="1" hangingPunct="1">
              <a:lnSpc>
                <a:spcPct val="130000"/>
              </a:lnSpc>
            </a:pPr>
            <a:endParaRPr lang="ko-KR" altLang="en-US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" name="모서리가 둥근 직사각형 7"/>
          <p:cNvSpPr/>
          <p:nvPr/>
        </p:nvSpPr>
        <p:spPr bwMode="auto">
          <a:xfrm>
            <a:off x="6752406" y="836712"/>
            <a:ext cx="1368155" cy="216024"/>
          </a:xfrm>
          <a:prstGeom prst="roundRect">
            <a:avLst/>
          </a:prstGeom>
          <a:gradFill flip="none" rotWithShape="1">
            <a:gsLst>
              <a:gs pos="0">
                <a:srgbClr val="1F497D">
                  <a:lumMod val="20000"/>
                  <a:lumOff val="80000"/>
                </a:srgbClr>
              </a:gs>
              <a:gs pos="0">
                <a:srgbClr val="90BAE8"/>
              </a:gs>
              <a:gs pos="70000">
                <a:srgbClr val="1973BD">
                  <a:alpha val="82000"/>
                </a:srgbClr>
              </a:gs>
            </a:gsLst>
            <a:lin ang="2700000" scaled="1"/>
            <a:tileRect/>
          </a:gradFill>
          <a:ln w="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19050" h="6350" prst="coolSlant"/>
            <a:contourClr>
              <a:srgbClr val="969696"/>
            </a:contourClr>
          </a:sp3d>
        </p:spPr>
        <p:txBody>
          <a:bodyPr lIns="0" tIns="0" rIns="0" bIns="36000" anchor="ctr" anchorCtr="1">
            <a:sp3d/>
          </a:bodyPr>
          <a:lstStyle/>
          <a:p>
            <a:pPr marL="93663" indent="-93663" algn="ctr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kern="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항목</a:t>
            </a:r>
            <a:r>
              <a:rPr kumimoji="0" lang="en-US" altLang="ko-KR" kern="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/</a:t>
            </a:r>
            <a:r>
              <a:rPr kumimoji="0" lang="ko-KR" altLang="en-US" kern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필드 설명</a:t>
            </a:r>
            <a:endParaRPr kumimoji="0" lang="ko-KR" altLang="en-US" kern="0" dirty="0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9" name="모서리가 둥근 직사각형 8"/>
          <p:cNvSpPr/>
          <p:nvPr/>
        </p:nvSpPr>
        <p:spPr bwMode="auto">
          <a:xfrm>
            <a:off x="359689" y="836712"/>
            <a:ext cx="1368155" cy="216024"/>
          </a:xfrm>
          <a:prstGeom prst="roundRect">
            <a:avLst/>
          </a:prstGeom>
          <a:gradFill flip="none" rotWithShape="1">
            <a:gsLst>
              <a:gs pos="0">
                <a:srgbClr val="1F497D">
                  <a:lumMod val="20000"/>
                  <a:lumOff val="80000"/>
                </a:srgbClr>
              </a:gs>
              <a:gs pos="0">
                <a:srgbClr val="90BAE8"/>
              </a:gs>
              <a:gs pos="70000">
                <a:srgbClr val="1973BD">
                  <a:alpha val="82000"/>
                </a:srgbClr>
              </a:gs>
            </a:gsLst>
            <a:lin ang="2700000" scaled="1"/>
            <a:tileRect/>
          </a:gradFill>
          <a:ln w="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19050" h="6350" prst="coolSlant"/>
            <a:contourClr>
              <a:srgbClr val="969696"/>
            </a:contourClr>
          </a:sp3d>
        </p:spPr>
        <p:txBody>
          <a:bodyPr lIns="0" tIns="0" rIns="0" bIns="36000" anchor="ctr" anchorCtr="1">
            <a:sp3d/>
          </a:bodyPr>
          <a:lstStyle/>
          <a:p>
            <a:pPr marL="93663" indent="-93663" algn="ctr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kern="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화면 예시</a:t>
            </a:r>
          </a:p>
        </p:txBody>
      </p:sp>
      <p:pic>
        <p:nvPicPr>
          <p:cNvPr id="10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5851525"/>
            <a:ext cx="417512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직사각형 17"/>
          <p:cNvSpPr/>
          <p:nvPr/>
        </p:nvSpPr>
        <p:spPr bwMode="auto">
          <a:xfrm>
            <a:off x="775742" y="5805264"/>
            <a:ext cx="5929312" cy="78898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/>
          <a:p>
            <a:pPr marL="228600" indent="-228600" algn="just">
              <a:spcAft>
                <a:spcPts val="0"/>
              </a:spcAft>
              <a:buFontTx/>
              <a:buAutoNum type="arabicPeriod"/>
              <a:defRPr/>
            </a:pPr>
            <a:r>
              <a:rPr lang="en-US" altLang="ko-KR" sz="1100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Mall</a:t>
            </a:r>
            <a:r>
              <a:rPr lang="ko-KR" altLang="en-US" sz="1100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의 판매 실적에 대한 매출처리 대상 정보 </a:t>
            </a:r>
            <a:r>
              <a:rPr lang="en-US" altLang="ko-KR" sz="1100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(  Mall  </a:t>
            </a:r>
            <a:r>
              <a:rPr lang="en-US" altLang="ko-KR" sz="1100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 SAP ) </a:t>
            </a:r>
            <a:r>
              <a:rPr lang="ko-KR" altLang="en-US" sz="1100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는 일일 배치 형식으로</a:t>
            </a:r>
            <a:endParaRPr lang="en-US" altLang="ko-KR" sz="1100" b="0" kern="100" dirty="0" smtClean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algn="just">
              <a:spcAft>
                <a:spcPts val="0"/>
              </a:spcAft>
              <a:defRPr/>
            </a:pPr>
            <a:r>
              <a:rPr lang="en-US" altLang="ko-KR" sz="1100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    </a:t>
            </a:r>
            <a:r>
              <a:rPr lang="ko-KR" altLang="en-US" sz="1100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자동으로 처리 대상을 끌어올 예정임</a:t>
            </a:r>
            <a:endParaRPr lang="en-US" altLang="ko-KR" sz="1100" b="0" kern="100" dirty="0" smtClean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algn="just">
              <a:spcAft>
                <a:spcPts val="0"/>
              </a:spcAft>
              <a:defRPr/>
            </a:pPr>
            <a:r>
              <a:rPr lang="ko-KR" altLang="en-US" sz="1100" b="0" kern="100" dirty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 </a:t>
            </a:r>
            <a:r>
              <a:rPr lang="ko-KR" altLang="en-US" sz="1100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   </a:t>
            </a:r>
            <a:r>
              <a:rPr lang="en-US" altLang="ko-KR" sz="1100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 </a:t>
            </a:r>
            <a:r>
              <a:rPr lang="ko-KR" altLang="en-US" sz="1100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시스템적인 </a:t>
            </a:r>
            <a:r>
              <a:rPr lang="en-US" altLang="ko-KR" sz="1100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I/F ERROR</a:t>
            </a:r>
            <a:r>
              <a:rPr lang="ko-KR" altLang="en-US" sz="1100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가 발생시 수작업으로 매뉴얼 대로 실행할 수 있음</a:t>
            </a:r>
            <a:endParaRPr lang="en-US" altLang="ko-KR" sz="1100" b="0" kern="100" dirty="0" smtClean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algn="just">
              <a:spcAft>
                <a:spcPts val="0"/>
              </a:spcAft>
              <a:defRPr/>
            </a:pPr>
            <a:r>
              <a:rPr lang="en-US" altLang="ko-KR" sz="1100" kern="1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2.  </a:t>
            </a:r>
            <a:r>
              <a:rPr lang="ko-KR" altLang="en-US" sz="1100" kern="1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해당 날짜 선택범위를 일일 단위를 기준으로 하며</a:t>
            </a:r>
            <a:r>
              <a:rPr lang="en-US" altLang="ko-KR" sz="1100" kern="1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, </a:t>
            </a:r>
            <a:r>
              <a:rPr lang="ko-KR" altLang="en-US" sz="1100" kern="1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 </a:t>
            </a:r>
            <a:r>
              <a:rPr lang="en-US" altLang="ko-KR" sz="1100" kern="1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1</a:t>
            </a:r>
            <a:r>
              <a:rPr lang="ko-KR" altLang="en-US" sz="1100" kern="1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주일 이상 넘지 않도록 주의 필요</a:t>
            </a:r>
            <a:r>
              <a:rPr lang="en-US" altLang="ko-KR" sz="1100" kern="1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  </a:t>
            </a:r>
          </a:p>
          <a:p>
            <a:pPr algn="just">
              <a:spcAft>
                <a:spcPts val="0"/>
              </a:spcAft>
              <a:defRPr/>
            </a:pPr>
            <a:r>
              <a:rPr lang="en-US" altLang="ko-KR" sz="1100" b="0" kern="100" dirty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 </a:t>
            </a:r>
            <a:r>
              <a:rPr lang="en-US" altLang="ko-KR" sz="1100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        </a:t>
            </a:r>
            <a:endParaRPr lang="en-US" altLang="ko-KR" sz="1100" b="0" kern="100" dirty="0" smtClean="0">
              <a:latin typeface="맑은 고딕" pitchFamily="50" charset="-127"/>
              <a:ea typeface="맑은 고딕" pitchFamily="50" charset="-127"/>
              <a:cs typeface="Times New Roman"/>
            </a:endParaRPr>
          </a:p>
        </p:txBody>
      </p:sp>
      <p:sp>
        <p:nvSpPr>
          <p:cNvPr id="22" name="제목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ERP </a:t>
            </a:r>
            <a:r>
              <a:rPr lang="ko-KR" altLang="en-US" dirty="0" smtClean="0"/>
              <a:t>시스템 사용자 매뉴얼</a:t>
            </a:r>
            <a:endParaRPr lang="ko-KR" altLang="en-US" dirty="0"/>
          </a:p>
        </p:txBody>
      </p:sp>
      <p:graphicFrame>
        <p:nvGraphicFramePr>
          <p:cNvPr id="28" name="표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949900"/>
              </p:ext>
            </p:extLst>
          </p:nvPr>
        </p:nvGraphicFramePr>
        <p:xfrm>
          <a:off x="350838" y="425431"/>
          <a:ext cx="9282112" cy="288925"/>
        </p:xfrm>
        <a:graphic>
          <a:graphicData uri="http://schemas.openxmlformats.org/drawingml/2006/table">
            <a:tbl>
              <a:tblPr/>
              <a:tblGrid>
                <a:gridCol w="796963"/>
                <a:gridCol w="5608221"/>
                <a:gridCol w="780368"/>
                <a:gridCol w="2096560"/>
              </a:tblGrid>
              <a:tr h="288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메뉴 경로</a:t>
                      </a:r>
                      <a:endParaRPr kumimoji="1" lang="en-US" altLang="ko-K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8970" marR="58970" marT="10759" marB="10759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쇼핑몰 판매주문 및 매출 처리 </a:t>
                      </a: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 Mall )</a:t>
                      </a:r>
                      <a:endParaRPr kumimoji="1" lang="ko-KR" alt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8970" marR="58970" marT="10759" marB="10759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Tr. Code</a:t>
                      </a:r>
                    </a:p>
                  </a:txBody>
                  <a:tcPr marL="58970" marR="58970" marT="10759" marB="10759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 ZSD2M0011</a:t>
                      </a:r>
                    </a:p>
                  </a:txBody>
                  <a:tcPr marL="58970" marR="58970" marT="10759" marB="10759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10196"/>
                      </a:srgbClr>
                    </a:solidFill>
                  </a:tcPr>
                </a:tc>
              </a:tr>
            </a:tbl>
          </a:graphicData>
        </a:graphic>
      </p:graphicFrame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3"/>
          <a:srcRect t="6509" r="57571" b="58594"/>
          <a:stretch/>
        </p:blipFill>
        <p:spPr>
          <a:xfrm>
            <a:off x="749840" y="1988840"/>
            <a:ext cx="4922446" cy="2808312"/>
          </a:xfrm>
          <a:prstGeom prst="rect">
            <a:avLst/>
          </a:prstGeom>
        </p:spPr>
      </p:pic>
      <p:sp>
        <p:nvSpPr>
          <p:cNvPr id="19" name="직사각형 18"/>
          <p:cNvSpPr/>
          <p:nvPr/>
        </p:nvSpPr>
        <p:spPr>
          <a:xfrm>
            <a:off x="703734" y="2708920"/>
            <a:ext cx="4880511" cy="216024"/>
          </a:xfrm>
          <a:prstGeom prst="rect">
            <a:avLst/>
          </a:prstGeom>
          <a:noFill/>
          <a:ln w="254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40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4" name="직사각형 23"/>
          <p:cNvSpPr/>
          <p:nvPr/>
        </p:nvSpPr>
        <p:spPr>
          <a:xfrm>
            <a:off x="703735" y="3500214"/>
            <a:ext cx="1584176" cy="216024"/>
          </a:xfrm>
          <a:prstGeom prst="rect">
            <a:avLst/>
          </a:prstGeom>
          <a:noFill/>
          <a:ln w="254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40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5" name="Oval 14"/>
          <p:cNvSpPr>
            <a:spLocks noChangeArrowheads="1"/>
          </p:cNvSpPr>
          <p:nvPr/>
        </p:nvSpPr>
        <p:spPr bwMode="auto">
          <a:xfrm>
            <a:off x="618113" y="2738689"/>
            <a:ext cx="157629" cy="186255"/>
          </a:xfrm>
          <a:prstGeom prst="ellipse">
            <a:avLst/>
          </a:prstGeom>
          <a:solidFill>
            <a:srgbClr val="CC3300"/>
          </a:solidFill>
          <a:ln>
            <a:solidFill>
              <a:schemeClr val="bg1"/>
            </a:solidFill>
            <a:headEnd/>
            <a:tailEnd/>
          </a:ln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92075" tIns="46038" rIns="92075" bIns="46038" anchor="ctr"/>
          <a:lstStyle>
            <a:lvl1pPr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1pPr>
            <a:lvl2pPr marL="742950" indent="-28575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2pPr>
            <a:lvl3pPr marL="11430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3pPr>
            <a:lvl4pPr marL="16002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4pPr>
            <a:lvl5pPr marL="20574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11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1</a:t>
            </a:r>
          </a:p>
        </p:txBody>
      </p:sp>
      <p:sp>
        <p:nvSpPr>
          <p:cNvPr id="26" name="Oval 14"/>
          <p:cNvSpPr>
            <a:spLocks noChangeArrowheads="1"/>
          </p:cNvSpPr>
          <p:nvPr/>
        </p:nvSpPr>
        <p:spPr bwMode="auto">
          <a:xfrm>
            <a:off x="618113" y="3515098"/>
            <a:ext cx="157629" cy="186255"/>
          </a:xfrm>
          <a:prstGeom prst="ellipse">
            <a:avLst/>
          </a:prstGeom>
          <a:solidFill>
            <a:srgbClr val="CC3300"/>
          </a:solidFill>
          <a:ln>
            <a:solidFill>
              <a:schemeClr val="bg1"/>
            </a:solidFill>
            <a:headEnd/>
            <a:tailEnd/>
          </a:ln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92075" tIns="46038" rIns="92075" bIns="46038" anchor="ctr"/>
          <a:lstStyle>
            <a:lvl1pPr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1pPr>
            <a:lvl2pPr marL="742950" indent="-28575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2pPr>
            <a:lvl3pPr marL="11430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3pPr>
            <a:lvl4pPr marL="16002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4pPr>
            <a:lvl5pPr marL="20574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11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2</a:t>
            </a:r>
            <a:endParaRPr lang="en-US" altLang="ko-KR" sz="1100" dirty="0" smtClean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9758" y="1268760"/>
            <a:ext cx="47525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Mall </a:t>
            </a:r>
            <a:r>
              <a:rPr lang="ko-KR" altLang="en-US" dirty="0" smtClean="0"/>
              <a:t>판매 실적 </a:t>
            </a:r>
            <a:r>
              <a:rPr lang="en-US" altLang="ko-KR" dirty="0" smtClean="0"/>
              <a:t>Gathering ( Mall  </a:t>
            </a:r>
            <a:r>
              <a:rPr lang="en-US" altLang="ko-KR" dirty="0" smtClean="0">
                <a:sym typeface="Wingdings" panose="05000000000000000000" pitchFamily="2" charset="2"/>
              </a:rPr>
              <a:t> SAP ) </a:t>
            </a:r>
            <a:r>
              <a:rPr lang="ko-KR" altLang="en-US" dirty="0">
                <a:sym typeface="Wingdings" panose="05000000000000000000" pitchFamily="2" charset="2"/>
              </a:rPr>
              <a:t> </a:t>
            </a:r>
            <a:r>
              <a:rPr lang="ko-KR" altLang="en-US" dirty="0" smtClean="0">
                <a:sym typeface="Wingdings" panose="05000000000000000000" pitchFamily="2" charset="2"/>
              </a:rPr>
              <a:t>자동 실행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00447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 bwMode="auto">
          <a:xfrm>
            <a:off x="6753225" y="1125538"/>
            <a:ext cx="2879725" cy="547211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/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endParaRPr lang="en-US" altLang="ko-KR" b="0" kern="100" dirty="0" smtClean="0"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marL="228600" indent="-228600" algn="just">
              <a:spcBef>
                <a:spcPts val="400"/>
              </a:spcBef>
              <a:spcAft>
                <a:spcPts val="0"/>
              </a:spcAft>
              <a:buAutoNum type="arabicPeriod"/>
              <a:defRPr/>
            </a:pP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해당 고객을 </a:t>
            </a: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excel 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처럼 전체 할 수도 있고</a:t>
            </a: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, </a:t>
            </a:r>
            <a:r>
              <a:rPr lang="ko-KR" altLang="en-US" b="0" kern="100" dirty="0" err="1" smtClean="0">
                <a:latin typeface="맑은 고딕" pitchFamily="50" charset="-127"/>
                <a:ea typeface="맑은 고딕" pitchFamily="50" charset="-127"/>
                <a:cs typeface="Times New Roman"/>
              </a:rPr>
              <a:t>건별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 </a:t>
            </a: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Line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를</a:t>
            </a: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 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선택 할 있음</a:t>
            </a:r>
            <a:endParaRPr lang="en-US" altLang="ko-KR" b="0" kern="100" dirty="0" smtClean="0"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marL="228600" indent="-228600" algn="just">
              <a:spcBef>
                <a:spcPts val="400"/>
              </a:spcBef>
              <a:spcAft>
                <a:spcPts val="0"/>
              </a:spcAft>
              <a:buAutoNum type="arabicPeriod"/>
              <a:defRPr/>
            </a:pP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2. 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상세 내역 조회  </a:t>
            </a: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( 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필요 할 때 </a:t>
            </a: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)</a:t>
            </a: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b="0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 </a:t>
            </a: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  </a:t>
            </a:r>
            <a:r>
              <a:rPr lang="ko-KR" altLang="en-US" b="0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 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매출처리 대상의 해당 문건에 </a:t>
            </a:r>
            <a:endParaRPr lang="en-US" altLang="ko-KR" b="0" kern="100" dirty="0" smtClean="0"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b="0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 </a:t>
            </a: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   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대하여 품목별 현황을 보고 싶을 때</a:t>
            </a:r>
            <a:endParaRPr lang="en-US" altLang="ko-KR" b="0" kern="100" dirty="0" smtClean="0"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b="0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 </a:t>
            </a: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   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상단의 </a:t>
            </a: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“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상세화면</a:t>
            </a: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＂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을 누르면 </a:t>
            </a:r>
            <a:endParaRPr lang="en-US" altLang="ko-KR" b="0" kern="100" dirty="0" smtClean="0"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b="0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 </a:t>
            </a: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   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품목별 세부 </a:t>
            </a: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Mall 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판매내역을 확인</a:t>
            </a:r>
            <a:endParaRPr lang="en-US" altLang="ko-KR" b="0" kern="100" dirty="0" smtClean="0"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b="0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 </a:t>
            </a: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   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할 수 있다</a:t>
            </a:r>
            <a:endParaRPr lang="en-US" altLang="ko-KR" b="0" kern="100" dirty="0" smtClean="0"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3. “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신규 </a:t>
            </a: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( 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녹색 표시 </a:t>
            </a: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) “ 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가 나타나면</a:t>
            </a:r>
            <a:endParaRPr lang="en-US" altLang="ko-KR" b="0" kern="100" dirty="0" smtClean="0"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b="0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 </a:t>
            </a: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   SAP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에서 매출을 처리해야 할 </a:t>
            </a:r>
            <a:endParaRPr lang="en-US" altLang="ko-KR" b="0" kern="100" dirty="0" smtClean="0"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b="0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 </a:t>
            </a: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   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대상임 </a:t>
            </a:r>
            <a:endParaRPr lang="en-US" altLang="ko-KR" b="0" kern="100" dirty="0" smtClean="0"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kern="1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cs typeface="Times New Roman"/>
              </a:rPr>
              <a:t>※  </a:t>
            </a:r>
            <a:r>
              <a:rPr lang="ko-KR" altLang="en-US" kern="1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cs typeface="Times New Roman"/>
              </a:rPr>
              <a:t>빨간색 표시가 나타날 경우</a:t>
            </a:r>
            <a:endParaRPr lang="en-US" altLang="ko-KR" kern="100" dirty="0" smtClean="0">
              <a:solidFill>
                <a:srgbClr val="FF0000"/>
              </a:solidFill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kern="100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cs typeface="Times New Roman"/>
              </a:rPr>
              <a:t> </a:t>
            </a:r>
            <a:r>
              <a:rPr lang="en-US" altLang="ko-KR" kern="1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cs typeface="Times New Roman"/>
              </a:rPr>
              <a:t>    Mall </a:t>
            </a:r>
            <a:r>
              <a:rPr lang="ko-KR" altLang="en-US" kern="1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cs typeface="Times New Roman"/>
              </a:rPr>
              <a:t>운영 담당자에게 확인 요청</a:t>
            </a:r>
            <a:endParaRPr lang="en-US" altLang="ko-KR" kern="100" dirty="0" smtClean="0">
              <a:solidFill>
                <a:srgbClr val="FF0000"/>
              </a:solidFill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b="0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 </a:t>
            </a: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     1)  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품목 과 전체 판매 금액이</a:t>
            </a:r>
            <a:endParaRPr lang="en-US" altLang="ko-KR" b="0" kern="100" dirty="0" smtClean="0"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b="0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 </a:t>
            </a: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             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틀릴 경우  </a:t>
            </a:r>
            <a:endParaRPr lang="en-US" altLang="ko-KR" b="0" kern="100" dirty="0" smtClean="0"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b="0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 </a:t>
            </a: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     2)  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품목이 정상적으로 </a:t>
            </a: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Mall </a:t>
            </a: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SAP</a:t>
            </a: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b="0" kern="100" dirty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 </a:t>
            </a: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          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로 넘어 오지 않았을 경우 </a:t>
            </a:r>
            <a:endParaRPr lang="en-US" altLang="ko-KR" b="0" kern="100" dirty="0" smtClean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  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시스템에서 자동 표시 됨</a:t>
            </a:r>
            <a:endParaRPr lang="en-US" altLang="ko-KR" b="0" kern="100" dirty="0" smtClean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endParaRPr lang="en-US" altLang="ko-KR" b="0" kern="100" dirty="0" smtClean="0"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               </a:t>
            </a: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 </a:t>
            </a:r>
            <a:r>
              <a:rPr lang="en-US" altLang="ko-KR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       </a:t>
            </a: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 </a:t>
            </a: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endParaRPr lang="ko-KR" altLang="ko-KR" b="0" kern="100" dirty="0">
              <a:latin typeface="맑은 고딕" pitchFamily="50" charset="-127"/>
              <a:ea typeface="맑은 고딕" pitchFamily="50" charset="-127"/>
              <a:cs typeface="Times New Roman"/>
            </a:endParaRPr>
          </a:p>
        </p:txBody>
      </p:sp>
      <p:sp>
        <p:nvSpPr>
          <p:cNvPr id="7" name="직사각형 2"/>
          <p:cNvSpPr>
            <a:spLocks noChangeArrowheads="1"/>
          </p:cNvSpPr>
          <p:nvPr/>
        </p:nvSpPr>
        <p:spPr bwMode="auto">
          <a:xfrm>
            <a:off x="344488" y="1125538"/>
            <a:ext cx="6361112" cy="4606925"/>
          </a:xfrm>
          <a:prstGeom prst="rect">
            <a:avLst/>
          </a:prstGeom>
          <a:noFill/>
          <a:ln w="9525" algn="ctr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1pPr>
            <a:lvl2pPr marL="742950" indent="-285750"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2pPr>
            <a:lvl3pPr marL="1143000" indent="-228600"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3pPr>
            <a:lvl4pPr marL="1600200" indent="-228600"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4pPr>
            <a:lvl5pPr marL="2057400" indent="-228600"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9pPr>
          </a:lstStyle>
          <a:p>
            <a:pPr algn="ctr" eaLnBrk="1" latinLnBrk="1" hangingPunct="1">
              <a:lnSpc>
                <a:spcPct val="130000"/>
              </a:lnSpc>
            </a:pPr>
            <a:endParaRPr lang="ko-KR" altLang="en-US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" name="모서리가 둥근 직사각형 7"/>
          <p:cNvSpPr/>
          <p:nvPr/>
        </p:nvSpPr>
        <p:spPr bwMode="auto">
          <a:xfrm>
            <a:off x="6752406" y="836712"/>
            <a:ext cx="1368155" cy="216024"/>
          </a:xfrm>
          <a:prstGeom prst="roundRect">
            <a:avLst/>
          </a:prstGeom>
          <a:gradFill flip="none" rotWithShape="1">
            <a:gsLst>
              <a:gs pos="0">
                <a:srgbClr val="1F497D">
                  <a:lumMod val="20000"/>
                  <a:lumOff val="80000"/>
                </a:srgbClr>
              </a:gs>
              <a:gs pos="0">
                <a:srgbClr val="90BAE8"/>
              </a:gs>
              <a:gs pos="70000">
                <a:srgbClr val="1973BD">
                  <a:alpha val="82000"/>
                </a:srgbClr>
              </a:gs>
            </a:gsLst>
            <a:lin ang="2700000" scaled="1"/>
            <a:tileRect/>
          </a:gradFill>
          <a:ln w="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19050" h="6350" prst="coolSlant"/>
            <a:contourClr>
              <a:srgbClr val="969696"/>
            </a:contourClr>
          </a:sp3d>
        </p:spPr>
        <p:txBody>
          <a:bodyPr lIns="0" tIns="0" rIns="0" bIns="36000" anchor="ctr" anchorCtr="1">
            <a:sp3d/>
          </a:bodyPr>
          <a:lstStyle/>
          <a:p>
            <a:pPr marL="93663" indent="-93663" algn="ctr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kern="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항목</a:t>
            </a:r>
            <a:r>
              <a:rPr kumimoji="0" lang="en-US" altLang="ko-KR" kern="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/</a:t>
            </a:r>
            <a:r>
              <a:rPr kumimoji="0" lang="ko-KR" altLang="en-US" kern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필드 설명</a:t>
            </a:r>
            <a:endParaRPr kumimoji="0" lang="ko-KR" altLang="en-US" kern="0" dirty="0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10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5851525"/>
            <a:ext cx="417512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직사각형 17"/>
          <p:cNvSpPr/>
          <p:nvPr/>
        </p:nvSpPr>
        <p:spPr bwMode="auto">
          <a:xfrm>
            <a:off x="775742" y="5805264"/>
            <a:ext cx="5929312" cy="78898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/>
          <a:p>
            <a:pPr marL="228600" indent="-228600" algn="just">
              <a:spcAft>
                <a:spcPts val="0"/>
              </a:spcAft>
              <a:buFontTx/>
              <a:buAutoNum type="arabicPeriod"/>
              <a:defRPr/>
            </a:pPr>
            <a:r>
              <a:rPr lang="en-US" altLang="ko-KR" sz="1100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IF </a:t>
            </a:r>
            <a:r>
              <a:rPr lang="ko-KR" altLang="en-US" sz="1100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정상적으로 실행 되면 </a:t>
            </a:r>
            <a:r>
              <a:rPr lang="en-US" altLang="ko-KR" sz="1100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( Mall </a:t>
            </a:r>
            <a:r>
              <a:rPr lang="en-US" altLang="ko-KR" sz="1100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 SAP )  “3”</a:t>
            </a:r>
            <a:r>
              <a:rPr lang="ko-KR" altLang="en-US" sz="1100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번 항목의 예제 처럼  </a:t>
            </a:r>
            <a:r>
              <a:rPr lang="en-US" altLang="ko-KR" sz="1100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“</a:t>
            </a:r>
            <a:r>
              <a:rPr lang="ko-KR" altLang="en-US" sz="1100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신규 </a:t>
            </a:r>
            <a:r>
              <a:rPr lang="en-US" altLang="ko-KR" sz="1100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( </a:t>
            </a:r>
            <a:r>
              <a:rPr lang="ko-KR" altLang="en-US" sz="1100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녹색표시 </a:t>
            </a:r>
            <a:r>
              <a:rPr lang="en-US" altLang="ko-KR" sz="1100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)“</a:t>
            </a:r>
          </a:p>
          <a:p>
            <a:pPr algn="just">
              <a:spcAft>
                <a:spcPts val="0"/>
              </a:spcAft>
              <a:defRPr/>
            </a:pPr>
            <a:r>
              <a:rPr lang="en-US" altLang="ko-KR" sz="1100" b="0" kern="100" dirty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 </a:t>
            </a:r>
            <a:r>
              <a:rPr lang="en-US" altLang="ko-KR" sz="1100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   </a:t>
            </a:r>
            <a:r>
              <a:rPr lang="ko-KR" altLang="en-US" sz="1100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가  나타남 </a:t>
            </a:r>
            <a:endParaRPr lang="en-US" altLang="ko-KR" sz="1100" b="0" kern="100" dirty="0" smtClean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algn="just">
              <a:spcAft>
                <a:spcPts val="0"/>
              </a:spcAft>
              <a:defRPr/>
            </a:pPr>
            <a:r>
              <a:rPr lang="en-US" altLang="ko-KR" sz="1100" kern="1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2.   3</a:t>
            </a:r>
            <a:r>
              <a:rPr lang="ko-KR" altLang="en-US" sz="1100" kern="1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번이 </a:t>
            </a:r>
            <a:r>
              <a:rPr lang="en-US" altLang="ko-KR" sz="1100" kern="1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“</a:t>
            </a:r>
            <a:r>
              <a:rPr lang="ko-KR" altLang="en-US" sz="1100" kern="1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빨간색</a:t>
            </a:r>
            <a:r>
              <a:rPr lang="en-US" altLang="ko-KR" sz="1100" kern="1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” </a:t>
            </a:r>
            <a:r>
              <a:rPr lang="ko-KR" altLang="en-US" sz="1100" kern="1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으로 나타날 경우  </a:t>
            </a:r>
            <a:r>
              <a:rPr lang="en-US" altLang="ko-KR" sz="1100" kern="1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System </a:t>
            </a:r>
            <a:r>
              <a:rPr lang="ko-KR" altLang="en-US" sz="1100" kern="1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운영 담당자에게 연락 필요 </a:t>
            </a:r>
            <a:endParaRPr lang="en-US" altLang="ko-KR" sz="1100" kern="100" dirty="0" smtClean="0">
              <a:solidFill>
                <a:srgbClr val="FF0000"/>
              </a:solidFill>
              <a:latin typeface="맑은 고딕" pitchFamily="50" charset="-127"/>
              <a:ea typeface="맑은 고딕" pitchFamily="50" charset="-127"/>
              <a:cs typeface="Times New Roman"/>
            </a:endParaRPr>
          </a:p>
        </p:txBody>
      </p:sp>
      <p:sp>
        <p:nvSpPr>
          <p:cNvPr id="22" name="제목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ERP </a:t>
            </a:r>
            <a:r>
              <a:rPr lang="ko-KR" altLang="en-US" dirty="0" smtClean="0"/>
              <a:t>시스템 사용자 매뉴얼</a:t>
            </a:r>
            <a:endParaRPr lang="ko-KR" altLang="en-US" dirty="0"/>
          </a:p>
        </p:txBody>
      </p:sp>
      <p:graphicFrame>
        <p:nvGraphicFramePr>
          <p:cNvPr id="19" name="표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608672"/>
              </p:ext>
            </p:extLst>
          </p:nvPr>
        </p:nvGraphicFramePr>
        <p:xfrm>
          <a:off x="350838" y="425431"/>
          <a:ext cx="9282112" cy="288925"/>
        </p:xfrm>
        <a:graphic>
          <a:graphicData uri="http://schemas.openxmlformats.org/drawingml/2006/table">
            <a:tbl>
              <a:tblPr/>
              <a:tblGrid>
                <a:gridCol w="796963"/>
                <a:gridCol w="5608221"/>
                <a:gridCol w="780368"/>
                <a:gridCol w="2096560"/>
              </a:tblGrid>
              <a:tr h="288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메뉴 경로</a:t>
                      </a:r>
                      <a:endParaRPr kumimoji="1" lang="en-US" altLang="ko-K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8970" marR="58970" marT="10759" marB="10759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쇼핑몰 판매주문 및 매출 처리 </a:t>
                      </a: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 Mall )</a:t>
                      </a:r>
                      <a:endParaRPr kumimoji="1" lang="ko-KR" alt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8970" marR="58970" marT="10759" marB="10759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Tr. Code</a:t>
                      </a:r>
                    </a:p>
                  </a:txBody>
                  <a:tcPr marL="58970" marR="58970" marT="10759" marB="10759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 ZSD2M0011</a:t>
                      </a:r>
                    </a:p>
                  </a:txBody>
                  <a:tcPr marL="58970" marR="58970" marT="10759" marB="10759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10196"/>
                      </a:srgbClr>
                    </a:solidFill>
                  </a:tcPr>
                </a:tc>
              </a:tr>
            </a:tbl>
          </a:graphicData>
        </a:graphic>
      </p:graphicFrame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3"/>
          <a:srcRect t="6852" r="48381" b="40053"/>
          <a:stretch/>
        </p:blipFill>
        <p:spPr>
          <a:xfrm>
            <a:off x="792577" y="1924501"/>
            <a:ext cx="5112568" cy="2958077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703734" y="1343774"/>
            <a:ext cx="60486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Mall </a:t>
            </a:r>
            <a:r>
              <a:rPr lang="ko-KR" altLang="en-US" dirty="0" smtClean="0"/>
              <a:t>판매 실적 </a:t>
            </a:r>
            <a:r>
              <a:rPr lang="en-US" altLang="ko-KR" dirty="0" smtClean="0"/>
              <a:t>Gathering ( Mall  </a:t>
            </a:r>
            <a:r>
              <a:rPr lang="en-US" altLang="ko-KR" dirty="0" smtClean="0">
                <a:sym typeface="Wingdings" panose="05000000000000000000" pitchFamily="2" charset="2"/>
              </a:rPr>
              <a:t> SAP ) </a:t>
            </a:r>
            <a:r>
              <a:rPr lang="ko-KR" altLang="en-US" dirty="0">
                <a:sym typeface="Wingdings" panose="05000000000000000000" pitchFamily="2" charset="2"/>
              </a:rPr>
              <a:t> </a:t>
            </a:r>
            <a:r>
              <a:rPr lang="ko-KR" altLang="en-US" dirty="0" smtClean="0">
                <a:sym typeface="Wingdings" panose="05000000000000000000" pitchFamily="2" charset="2"/>
              </a:rPr>
              <a:t>을 통해 </a:t>
            </a:r>
            <a:r>
              <a:rPr lang="en-US" altLang="ko-KR" dirty="0" smtClean="0">
                <a:sym typeface="Wingdings" panose="05000000000000000000" pitchFamily="2" charset="2"/>
              </a:rPr>
              <a:t>SAP</a:t>
            </a:r>
            <a:r>
              <a:rPr lang="ko-KR" altLang="en-US" dirty="0" smtClean="0">
                <a:sym typeface="Wingdings" panose="05000000000000000000" pitchFamily="2" charset="2"/>
              </a:rPr>
              <a:t>주문문서 자동 생성 대상 확인</a:t>
            </a:r>
            <a:endParaRPr lang="ko-KR" altLang="en-US" dirty="0"/>
          </a:p>
        </p:txBody>
      </p:sp>
      <p:sp>
        <p:nvSpPr>
          <p:cNvPr id="21" name="직사각형 20"/>
          <p:cNvSpPr/>
          <p:nvPr/>
        </p:nvSpPr>
        <p:spPr>
          <a:xfrm>
            <a:off x="847750" y="3284984"/>
            <a:ext cx="288032" cy="216024"/>
          </a:xfrm>
          <a:prstGeom prst="rect">
            <a:avLst/>
          </a:prstGeom>
          <a:noFill/>
          <a:ln w="254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40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3" name="직사각형 22"/>
          <p:cNvSpPr/>
          <p:nvPr/>
        </p:nvSpPr>
        <p:spPr>
          <a:xfrm>
            <a:off x="847750" y="2074839"/>
            <a:ext cx="576064" cy="216024"/>
          </a:xfrm>
          <a:prstGeom prst="rect">
            <a:avLst/>
          </a:prstGeom>
          <a:noFill/>
          <a:ln w="254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40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4" name="직사각형 23"/>
          <p:cNvSpPr/>
          <p:nvPr/>
        </p:nvSpPr>
        <p:spPr>
          <a:xfrm>
            <a:off x="1099951" y="3284983"/>
            <a:ext cx="483920" cy="1670395"/>
          </a:xfrm>
          <a:prstGeom prst="rect">
            <a:avLst/>
          </a:prstGeom>
          <a:noFill/>
          <a:ln w="254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40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5" name="Oval 14"/>
          <p:cNvSpPr>
            <a:spLocks noChangeArrowheads="1"/>
          </p:cNvSpPr>
          <p:nvPr/>
        </p:nvSpPr>
        <p:spPr bwMode="auto">
          <a:xfrm>
            <a:off x="906145" y="3098729"/>
            <a:ext cx="157629" cy="186255"/>
          </a:xfrm>
          <a:prstGeom prst="ellipse">
            <a:avLst/>
          </a:prstGeom>
          <a:solidFill>
            <a:srgbClr val="CC3300"/>
          </a:solidFill>
          <a:ln>
            <a:solidFill>
              <a:schemeClr val="bg1"/>
            </a:solidFill>
            <a:headEnd/>
            <a:tailEnd/>
          </a:ln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92075" tIns="46038" rIns="92075" bIns="46038" anchor="ctr"/>
          <a:lstStyle>
            <a:lvl1pPr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1pPr>
            <a:lvl2pPr marL="742950" indent="-28575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2pPr>
            <a:lvl3pPr marL="11430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3pPr>
            <a:lvl4pPr marL="16002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4pPr>
            <a:lvl5pPr marL="20574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11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1</a:t>
            </a:r>
          </a:p>
        </p:txBody>
      </p:sp>
      <p:sp>
        <p:nvSpPr>
          <p:cNvPr id="32" name="Oval 14"/>
          <p:cNvSpPr>
            <a:spLocks noChangeArrowheads="1"/>
          </p:cNvSpPr>
          <p:nvPr/>
        </p:nvSpPr>
        <p:spPr bwMode="auto">
          <a:xfrm>
            <a:off x="713762" y="2050233"/>
            <a:ext cx="157629" cy="186255"/>
          </a:xfrm>
          <a:prstGeom prst="ellipse">
            <a:avLst/>
          </a:prstGeom>
          <a:solidFill>
            <a:srgbClr val="CC3300"/>
          </a:solidFill>
          <a:ln>
            <a:solidFill>
              <a:schemeClr val="bg1"/>
            </a:solidFill>
            <a:headEnd/>
            <a:tailEnd/>
          </a:ln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92075" tIns="46038" rIns="92075" bIns="46038" anchor="ctr"/>
          <a:lstStyle>
            <a:lvl1pPr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1pPr>
            <a:lvl2pPr marL="742950" indent="-28575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2pPr>
            <a:lvl3pPr marL="11430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3pPr>
            <a:lvl4pPr marL="16002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4pPr>
            <a:lvl5pPr marL="20574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11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2</a:t>
            </a:r>
            <a:endParaRPr lang="en-US" altLang="ko-KR" sz="1100" dirty="0" smtClean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4" name="Oval 14"/>
          <p:cNvSpPr>
            <a:spLocks noChangeArrowheads="1"/>
          </p:cNvSpPr>
          <p:nvPr/>
        </p:nvSpPr>
        <p:spPr bwMode="auto">
          <a:xfrm>
            <a:off x="1341911" y="3098729"/>
            <a:ext cx="157629" cy="186255"/>
          </a:xfrm>
          <a:prstGeom prst="ellipse">
            <a:avLst/>
          </a:prstGeom>
          <a:solidFill>
            <a:srgbClr val="CC3300"/>
          </a:solidFill>
          <a:ln>
            <a:solidFill>
              <a:schemeClr val="bg1"/>
            </a:solidFill>
            <a:headEnd/>
            <a:tailEnd/>
          </a:ln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92075" tIns="46038" rIns="92075" bIns="46038" anchor="ctr"/>
          <a:lstStyle>
            <a:lvl1pPr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1pPr>
            <a:lvl2pPr marL="742950" indent="-28575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2pPr>
            <a:lvl3pPr marL="11430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3pPr>
            <a:lvl4pPr marL="16002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4pPr>
            <a:lvl5pPr marL="20574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11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3</a:t>
            </a:r>
            <a:endParaRPr lang="en-US" altLang="ko-KR" sz="1100" dirty="0" smtClean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41442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 bwMode="auto">
          <a:xfrm>
            <a:off x="6753225" y="1125538"/>
            <a:ext cx="2879725" cy="547211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/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endParaRPr lang="en-US" altLang="ko-KR" b="0" kern="100" dirty="0" smtClean="0"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               </a:t>
            </a: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 </a:t>
            </a:r>
            <a:r>
              <a:rPr lang="en-US" altLang="ko-KR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       </a:t>
            </a: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 </a:t>
            </a: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endParaRPr lang="ko-KR" altLang="ko-KR" b="0" kern="100" dirty="0">
              <a:latin typeface="맑은 고딕" pitchFamily="50" charset="-127"/>
              <a:ea typeface="맑은 고딕" pitchFamily="50" charset="-127"/>
              <a:cs typeface="Times New Roman"/>
            </a:endParaRPr>
          </a:p>
        </p:txBody>
      </p:sp>
      <p:sp>
        <p:nvSpPr>
          <p:cNvPr id="7" name="직사각형 2"/>
          <p:cNvSpPr>
            <a:spLocks noChangeArrowheads="1"/>
          </p:cNvSpPr>
          <p:nvPr/>
        </p:nvSpPr>
        <p:spPr bwMode="auto">
          <a:xfrm>
            <a:off x="344488" y="1125538"/>
            <a:ext cx="6361112" cy="4606925"/>
          </a:xfrm>
          <a:prstGeom prst="rect">
            <a:avLst/>
          </a:prstGeom>
          <a:noFill/>
          <a:ln w="9525" algn="ctr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1pPr>
            <a:lvl2pPr marL="742950" indent="-285750"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2pPr>
            <a:lvl3pPr marL="1143000" indent="-228600"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3pPr>
            <a:lvl4pPr marL="1600200" indent="-228600"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4pPr>
            <a:lvl5pPr marL="2057400" indent="-228600"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9pPr>
          </a:lstStyle>
          <a:p>
            <a:pPr algn="ctr" eaLnBrk="1" latinLnBrk="1" hangingPunct="1">
              <a:lnSpc>
                <a:spcPct val="130000"/>
              </a:lnSpc>
            </a:pPr>
            <a:endParaRPr lang="ko-KR" altLang="en-US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" name="모서리가 둥근 직사각형 7"/>
          <p:cNvSpPr/>
          <p:nvPr/>
        </p:nvSpPr>
        <p:spPr bwMode="auto">
          <a:xfrm>
            <a:off x="6752406" y="836712"/>
            <a:ext cx="1368155" cy="216024"/>
          </a:xfrm>
          <a:prstGeom prst="roundRect">
            <a:avLst/>
          </a:prstGeom>
          <a:gradFill flip="none" rotWithShape="1">
            <a:gsLst>
              <a:gs pos="0">
                <a:srgbClr val="1F497D">
                  <a:lumMod val="20000"/>
                  <a:lumOff val="80000"/>
                </a:srgbClr>
              </a:gs>
              <a:gs pos="0">
                <a:srgbClr val="90BAE8"/>
              </a:gs>
              <a:gs pos="70000">
                <a:srgbClr val="1973BD">
                  <a:alpha val="82000"/>
                </a:srgbClr>
              </a:gs>
            </a:gsLst>
            <a:lin ang="2700000" scaled="1"/>
            <a:tileRect/>
          </a:gradFill>
          <a:ln w="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19050" h="6350" prst="coolSlant"/>
            <a:contourClr>
              <a:srgbClr val="969696"/>
            </a:contourClr>
          </a:sp3d>
        </p:spPr>
        <p:txBody>
          <a:bodyPr lIns="0" tIns="0" rIns="0" bIns="36000" anchor="ctr" anchorCtr="1">
            <a:sp3d/>
          </a:bodyPr>
          <a:lstStyle/>
          <a:p>
            <a:pPr marL="93663" indent="-93663" algn="ctr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kern="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항목</a:t>
            </a:r>
            <a:r>
              <a:rPr kumimoji="0" lang="en-US" altLang="ko-KR" kern="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/</a:t>
            </a:r>
            <a:r>
              <a:rPr kumimoji="0" lang="ko-KR" altLang="en-US" kern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필드 설명</a:t>
            </a:r>
            <a:endParaRPr kumimoji="0" lang="ko-KR" altLang="en-US" kern="0" dirty="0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9" name="모서리가 둥근 직사각형 8"/>
          <p:cNvSpPr/>
          <p:nvPr/>
        </p:nvSpPr>
        <p:spPr bwMode="auto">
          <a:xfrm>
            <a:off x="359689" y="836712"/>
            <a:ext cx="1368155" cy="216024"/>
          </a:xfrm>
          <a:prstGeom prst="roundRect">
            <a:avLst/>
          </a:prstGeom>
          <a:gradFill flip="none" rotWithShape="1">
            <a:gsLst>
              <a:gs pos="0">
                <a:srgbClr val="1F497D">
                  <a:lumMod val="20000"/>
                  <a:lumOff val="80000"/>
                </a:srgbClr>
              </a:gs>
              <a:gs pos="0">
                <a:srgbClr val="90BAE8"/>
              </a:gs>
              <a:gs pos="70000">
                <a:srgbClr val="1973BD">
                  <a:alpha val="82000"/>
                </a:srgbClr>
              </a:gs>
            </a:gsLst>
            <a:lin ang="2700000" scaled="1"/>
            <a:tileRect/>
          </a:gradFill>
          <a:ln w="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19050" h="6350" prst="coolSlant"/>
            <a:contourClr>
              <a:srgbClr val="969696"/>
            </a:contourClr>
          </a:sp3d>
        </p:spPr>
        <p:txBody>
          <a:bodyPr lIns="0" tIns="0" rIns="0" bIns="36000" anchor="ctr" anchorCtr="1">
            <a:sp3d/>
          </a:bodyPr>
          <a:lstStyle/>
          <a:p>
            <a:pPr marL="93663" indent="-93663" algn="ctr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kern="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화면 예시</a:t>
            </a:r>
          </a:p>
        </p:txBody>
      </p:sp>
      <p:sp>
        <p:nvSpPr>
          <p:cNvPr id="22" name="제목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ERP </a:t>
            </a:r>
            <a:r>
              <a:rPr lang="ko-KR" altLang="en-US" dirty="0" smtClean="0"/>
              <a:t>시스템 사용자 매뉴얼</a:t>
            </a:r>
            <a:endParaRPr lang="ko-KR" altLang="en-US" dirty="0"/>
          </a:p>
        </p:txBody>
      </p:sp>
      <p:sp>
        <p:nvSpPr>
          <p:cNvPr id="31" name="직사각형 30"/>
          <p:cNvSpPr/>
          <p:nvPr/>
        </p:nvSpPr>
        <p:spPr bwMode="auto">
          <a:xfrm>
            <a:off x="775742" y="5805264"/>
            <a:ext cx="5929312" cy="78898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/>
          <a:p>
            <a:pPr marL="228600" indent="-228600" algn="just">
              <a:spcAft>
                <a:spcPts val="0"/>
              </a:spcAft>
              <a:buAutoNum type="arabicPeriod"/>
              <a:defRPr/>
            </a:pPr>
            <a:r>
              <a:rPr lang="ko-KR" altLang="en-US" sz="1100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매출 구분 </a:t>
            </a:r>
            <a:r>
              <a:rPr lang="en-US" altLang="ko-KR" sz="1100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Key ( 3</a:t>
            </a:r>
            <a:r>
              <a:rPr lang="ko-KR" altLang="en-US" sz="1100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번 항목 </a:t>
            </a:r>
            <a:r>
              <a:rPr lang="en-US" altLang="ko-KR" sz="1100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) </a:t>
            </a:r>
            <a:r>
              <a:rPr lang="ko-KR" altLang="en-US" sz="1100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을 가지고  </a:t>
            </a:r>
            <a:r>
              <a:rPr lang="en-US" altLang="ko-KR" sz="1100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SAP</a:t>
            </a:r>
            <a:r>
              <a:rPr lang="ko-KR" altLang="en-US" sz="1100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에서 매출 </a:t>
            </a:r>
            <a:r>
              <a:rPr lang="en-US" altLang="ko-KR" sz="1100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/ </a:t>
            </a:r>
            <a:r>
              <a:rPr lang="ko-KR" altLang="en-US" sz="1100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무상 </a:t>
            </a:r>
            <a:r>
              <a:rPr lang="en-US" altLang="ko-KR" sz="1100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/ </a:t>
            </a:r>
            <a:r>
              <a:rPr lang="ko-KR" altLang="en-US" sz="1100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반품 등의 프로세스로 </a:t>
            </a:r>
            <a:endParaRPr lang="en-US" altLang="ko-KR" sz="1100" b="0" kern="100" dirty="0" smtClean="0"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algn="just">
              <a:spcAft>
                <a:spcPts val="0"/>
              </a:spcAft>
              <a:defRPr/>
            </a:pPr>
            <a:r>
              <a:rPr lang="en-US" altLang="ko-KR" sz="1100" b="0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 </a:t>
            </a:r>
            <a:r>
              <a:rPr lang="en-US" altLang="ko-KR" sz="1100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   </a:t>
            </a:r>
            <a:r>
              <a:rPr lang="ko-KR" altLang="en-US" sz="1100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구분 처리 됨 </a:t>
            </a:r>
            <a:endParaRPr lang="en-US" altLang="ko-KR" sz="1100" b="0" kern="100" dirty="0" smtClean="0"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algn="just">
              <a:spcAft>
                <a:spcPts val="0"/>
              </a:spcAft>
              <a:defRPr/>
            </a:pPr>
            <a:endParaRPr lang="en-US" altLang="ko-KR" sz="1100" b="0" kern="100" dirty="0" smtClean="0">
              <a:latin typeface="맑은 고딕" pitchFamily="50" charset="-127"/>
              <a:ea typeface="맑은 고딕" pitchFamily="50" charset="-127"/>
              <a:cs typeface="Times New Roman"/>
            </a:endParaRPr>
          </a:p>
        </p:txBody>
      </p:sp>
      <p:pic>
        <p:nvPicPr>
          <p:cNvPr id="32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5851525"/>
            <a:ext cx="417512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직사각형 32"/>
          <p:cNvSpPr/>
          <p:nvPr/>
        </p:nvSpPr>
        <p:spPr>
          <a:xfrm>
            <a:off x="6827760" y="1389737"/>
            <a:ext cx="2852815" cy="40523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just">
              <a:spcBef>
                <a:spcPts val="400"/>
              </a:spcBef>
              <a:spcAft>
                <a:spcPts val="0"/>
              </a:spcAft>
              <a:buAutoNum type="arabicPeriod"/>
              <a:defRPr/>
            </a:pP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전체 선택 </a:t>
            </a: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Button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을 누르면</a:t>
            </a:r>
            <a:endParaRPr lang="en-US" altLang="ko-KR" b="0" kern="100" dirty="0" smtClean="0"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b="0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 </a:t>
            </a: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   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해당 부분에 대한 부분이 자동으로</a:t>
            </a:r>
            <a:endParaRPr lang="en-US" altLang="ko-KR" b="0" kern="100" dirty="0" smtClean="0"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b="0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 </a:t>
            </a: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    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선택됨</a:t>
            </a: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marL="228600" indent="-228600" algn="just">
              <a:spcBef>
                <a:spcPts val="400"/>
              </a:spcBef>
              <a:spcAft>
                <a:spcPts val="0"/>
              </a:spcAft>
              <a:buAutoNum type="arabicPeriod"/>
              <a:defRPr/>
            </a:pP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marL="228600" indent="-228600" algn="just">
              <a:spcBef>
                <a:spcPts val="400"/>
              </a:spcBef>
              <a:spcAft>
                <a:spcPts val="0"/>
              </a:spcAft>
              <a:buAutoNum type="arabicPeriod" startAt="2"/>
              <a:defRPr/>
            </a:pP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건 별 단위로 항목을 선택할 수 </a:t>
            </a:r>
            <a:endParaRPr lang="en-US" altLang="ko-KR" b="0" kern="100" dirty="0" smtClean="0"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    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있음</a:t>
            </a:r>
            <a:endParaRPr lang="en-US" altLang="ko-KR" b="0" kern="100" dirty="0" smtClean="0"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3. 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매출 구분 </a:t>
            </a: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Y : 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정상 매출</a:t>
            </a:r>
            <a:endParaRPr lang="en-US" altLang="ko-KR" b="0" kern="100" dirty="0" smtClean="0"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N : 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반품</a:t>
            </a:r>
            <a:endParaRPr lang="en-US" altLang="ko-KR" b="0" kern="100" dirty="0" smtClean="0"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P  : 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부분반품</a:t>
            </a:r>
            <a:endParaRPr lang="en-US" altLang="ko-KR" b="0" kern="100" dirty="0" smtClean="0"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C  : 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교환입고 승인</a:t>
            </a:r>
            <a:endParaRPr lang="en-US" altLang="ko-KR" b="0" kern="100" dirty="0" smtClean="0"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D  : 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교환 재 배송</a:t>
            </a:r>
            <a:endParaRPr lang="en-US" altLang="ko-KR" b="0" kern="100" dirty="0" smtClean="0"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b="0" kern="1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cs typeface="Times New Roman"/>
              </a:rPr>
              <a:t>O  :  </a:t>
            </a:r>
            <a:r>
              <a:rPr lang="ko-KR" altLang="en-US" b="0" kern="1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cs typeface="Times New Roman"/>
              </a:rPr>
              <a:t>식품매출 </a:t>
            </a:r>
            <a:r>
              <a:rPr lang="en-US" altLang="ko-KR" b="0" kern="1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cs typeface="Times New Roman"/>
              </a:rPr>
              <a:t>( Mall</a:t>
            </a:r>
            <a:r>
              <a:rPr lang="ko-KR" altLang="en-US" b="0" kern="1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cs typeface="Times New Roman"/>
              </a:rPr>
              <a:t>은 해당 없음</a:t>
            </a:r>
            <a:r>
              <a:rPr lang="en-US" altLang="ko-KR" b="0" kern="1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cs typeface="Times New Roman"/>
              </a:rPr>
              <a:t>)</a:t>
            </a: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b="0" kern="1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cs typeface="Times New Roman"/>
              </a:rPr>
              <a:t>X  :  </a:t>
            </a:r>
            <a:r>
              <a:rPr lang="ko-KR" altLang="en-US" b="0" kern="1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cs typeface="Times New Roman"/>
              </a:rPr>
              <a:t>식품매출취소 </a:t>
            </a:r>
            <a:r>
              <a:rPr lang="en-US" altLang="ko-KR" b="0" kern="1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cs typeface="Times New Roman"/>
              </a:rPr>
              <a:t>(Mall</a:t>
            </a:r>
            <a:r>
              <a:rPr lang="ko-KR" altLang="en-US" b="0" kern="1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cs typeface="Times New Roman"/>
              </a:rPr>
              <a:t>은 해당 없음</a:t>
            </a:r>
            <a:r>
              <a:rPr lang="en-US" altLang="ko-KR" b="0" kern="1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cs typeface="Times New Roman"/>
              </a:rPr>
              <a:t>)</a:t>
            </a:r>
            <a:endParaRPr lang="en-US" altLang="ko-KR" b="0" kern="100" dirty="0">
              <a:solidFill>
                <a:srgbClr val="FF0000"/>
              </a:solidFill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endParaRPr lang="en-US" altLang="ko-KR" b="0" kern="100" dirty="0">
              <a:solidFill>
                <a:srgbClr val="FF0000"/>
              </a:solidFill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</p:txBody>
      </p:sp>
      <p:graphicFrame>
        <p:nvGraphicFramePr>
          <p:cNvPr id="17" name="표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608672"/>
              </p:ext>
            </p:extLst>
          </p:nvPr>
        </p:nvGraphicFramePr>
        <p:xfrm>
          <a:off x="350838" y="425431"/>
          <a:ext cx="9282112" cy="288925"/>
        </p:xfrm>
        <a:graphic>
          <a:graphicData uri="http://schemas.openxmlformats.org/drawingml/2006/table">
            <a:tbl>
              <a:tblPr/>
              <a:tblGrid>
                <a:gridCol w="796963"/>
                <a:gridCol w="5608221"/>
                <a:gridCol w="780368"/>
                <a:gridCol w="2096560"/>
              </a:tblGrid>
              <a:tr h="288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메뉴 경로</a:t>
                      </a:r>
                      <a:endParaRPr kumimoji="1" lang="en-US" altLang="ko-K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8970" marR="58970" marT="10759" marB="10759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쇼핑몰 판매주문 및 매출 처리 </a:t>
                      </a: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 Mall )</a:t>
                      </a:r>
                      <a:endParaRPr kumimoji="1" lang="ko-KR" alt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8970" marR="58970" marT="10759" marB="10759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Tr. Code</a:t>
                      </a:r>
                    </a:p>
                  </a:txBody>
                  <a:tcPr marL="58970" marR="58970" marT="10759" marB="10759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 ZSD2M0011</a:t>
                      </a:r>
                    </a:p>
                  </a:txBody>
                  <a:tcPr marL="58970" marR="58970" marT="10759" marB="10759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10196"/>
                      </a:srgbClr>
                    </a:solidFill>
                  </a:tcPr>
                </a:tc>
              </a:tr>
            </a:tbl>
          </a:graphicData>
        </a:graphic>
      </p:graphicFrame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3"/>
          <a:srcRect t="7432" r="37476" b="26651"/>
          <a:stretch/>
        </p:blipFill>
        <p:spPr>
          <a:xfrm>
            <a:off x="428700" y="1848452"/>
            <a:ext cx="5747642" cy="2797482"/>
          </a:xfrm>
          <a:prstGeom prst="rect">
            <a:avLst/>
          </a:prstGeom>
        </p:spPr>
      </p:pic>
      <p:sp>
        <p:nvSpPr>
          <p:cNvPr id="12" name="직사각형 11"/>
          <p:cNvSpPr/>
          <p:nvPr/>
        </p:nvSpPr>
        <p:spPr>
          <a:xfrm>
            <a:off x="2359918" y="2701718"/>
            <a:ext cx="576064" cy="144016"/>
          </a:xfrm>
          <a:prstGeom prst="rect">
            <a:avLst/>
          </a:prstGeom>
          <a:noFill/>
          <a:ln w="254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40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487710" y="2701718"/>
            <a:ext cx="576064" cy="1944216"/>
          </a:xfrm>
          <a:prstGeom prst="rect">
            <a:avLst/>
          </a:prstGeom>
          <a:noFill/>
          <a:ln w="254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40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4" name="Oval 14"/>
          <p:cNvSpPr>
            <a:spLocks noChangeArrowheads="1"/>
          </p:cNvSpPr>
          <p:nvPr/>
        </p:nvSpPr>
        <p:spPr bwMode="auto">
          <a:xfrm>
            <a:off x="713762" y="2475079"/>
            <a:ext cx="157629" cy="186255"/>
          </a:xfrm>
          <a:prstGeom prst="ellipse">
            <a:avLst/>
          </a:prstGeom>
          <a:solidFill>
            <a:srgbClr val="CC3300"/>
          </a:solidFill>
          <a:ln>
            <a:solidFill>
              <a:schemeClr val="bg1"/>
            </a:solidFill>
            <a:headEnd/>
            <a:tailEnd/>
          </a:ln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92075" tIns="46038" rIns="92075" bIns="46038" anchor="ctr"/>
          <a:lstStyle>
            <a:lvl1pPr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1pPr>
            <a:lvl2pPr marL="742950" indent="-28575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2pPr>
            <a:lvl3pPr marL="11430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3pPr>
            <a:lvl4pPr marL="16002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4pPr>
            <a:lvl5pPr marL="20574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11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2</a:t>
            </a:r>
            <a:endParaRPr lang="en-US" altLang="ko-KR" sz="1100" dirty="0" smtClean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5" name="Oval 14"/>
          <p:cNvSpPr>
            <a:spLocks noChangeArrowheads="1"/>
          </p:cNvSpPr>
          <p:nvPr/>
        </p:nvSpPr>
        <p:spPr bwMode="auto">
          <a:xfrm>
            <a:off x="2490321" y="2475079"/>
            <a:ext cx="157629" cy="186255"/>
          </a:xfrm>
          <a:prstGeom prst="ellipse">
            <a:avLst/>
          </a:prstGeom>
          <a:solidFill>
            <a:srgbClr val="CC3300"/>
          </a:solidFill>
          <a:ln>
            <a:solidFill>
              <a:schemeClr val="bg1"/>
            </a:solidFill>
            <a:headEnd/>
            <a:tailEnd/>
          </a:ln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92075" tIns="46038" rIns="92075" bIns="46038" anchor="ctr"/>
          <a:lstStyle>
            <a:lvl1pPr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1pPr>
            <a:lvl2pPr marL="742950" indent="-28575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2pPr>
            <a:lvl3pPr marL="11430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3pPr>
            <a:lvl4pPr marL="16002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4pPr>
            <a:lvl5pPr marL="20574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11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1</a:t>
            </a:r>
            <a:endParaRPr lang="en-US" altLang="ko-KR" sz="1100" dirty="0" smtClean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2359918" y="2852936"/>
            <a:ext cx="576064" cy="1792998"/>
          </a:xfrm>
          <a:prstGeom prst="rect">
            <a:avLst/>
          </a:prstGeom>
          <a:noFill/>
          <a:ln w="254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40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8" name="Oval 14"/>
          <p:cNvSpPr>
            <a:spLocks noChangeArrowheads="1"/>
          </p:cNvSpPr>
          <p:nvPr/>
        </p:nvSpPr>
        <p:spPr bwMode="auto">
          <a:xfrm>
            <a:off x="2490321" y="4466881"/>
            <a:ext cx="157629" cy="186255"/>
          </a:xfrm>
          <a:prstGeom prst="ellipse">
            <a:avLst/>
          </a:prstGeom>
          <a:solidFill>
            <a:srgbClr val="CC3300"/>
          </a:solidFill>
          <a:ln>
            <a:solidFill>
              <a:schemeClr val="bg1"/>
            </a:solidFill>
            <a:headEnd/>
            <a:tailEnd/>
          </a:ln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92075" tIns="46038" rIns="92075" bIns="46038" anchor="ctr"/>
          <a:lstStyle>
            <a:lvl1pPr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1pPr>
            <a:lvl2pPr marL="742950" indent="-28575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2pPr>
            <a:lvl3pPr marL="11430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3pPr>
            <a:lvl4pPr marL="16002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4pPr>
            <a:lvl5pPr marL="20574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11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3</a:t>
            </a:r>
            <a:endParaRPr lang="en-US" altLang="ko-KR" sz="1100" dirty="0" smtClean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03734" y="1343774"/>
            <a:ext cx="60486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Mall </a:t>
            </a:r>
            <a:r>
              <a:rPr lang="ko-KR" altLang="en-US" dirty="0" smtClean="0"/>
              <a:t>판매 실적 </a:t>
            </a:r>
            <a:r>
              <a:rPr lang="en-US" altLang="ko-KR" dirty="0" smtClean="0"/>
              <a:t>Gathering ( Mall  </a:t>
            </a:r>
            <a:r>
              <a:rPr lang="en-US" altLang="ko-KR" dirty="0" smtClean="0">
                <a:sym typeface="Wingdings" panose="05000000000000000000" pitchFamily="2" charset="2"/>
              </a:rPr>
              <a:t> SAP ) </a:t>
            </a:r>
            <a:r>
              <a:rPr lang="ko-KR" altLang="en-US" dirty="0">
                <a:sym typeface="Wingdings" panose="05000000000000000000" pitchFamily="2" charset="2"/>
              </a:rPr>
              <a:t> </a:t>
            </a:r>
            <a:r>
              <a:rPr lang="ko-KR" altLang="en-US" dirty="0" smtClean="0">
                <a:sym typeface="Wingdings" panose="05000000000000000000" pitchFamily="2" charset="2"/>
              </a:rPr>
              <a:t>을 통해 </a:t>
            </a:r>
            <a:r>
              <a:rPr lang="en-US" altLang="ko-KR" dirty="0" smtClean="0">
                <a:sym typeface="Wingdings" panose="05000000000000000000" pitchFamily="2" charset="2"/>
              </a:rPr>
              <a:t>SAP</a:t>
            </a:r>
            <a:r>
              <a:rPr lang="ko-KR" altLang="en-US" dirty="0" smtClean="0">
                <a:sym typeface="Wingdings" panose="05000000000000000000" pitchFamily="2" charset="2"/>
              </a:rPr>
              <a:t>주문문서 자동 생성 대상 확인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93091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 bwMode="auto">
          <a:xfrm>
            <a:off x="6753225" y="1125538"/>
            <a:ext cx="2879725" cy="547211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/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endParaRPr lang="en-US" altLang="ko-KR" b="0" kern="100" dirty="0" smtClean="0"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               </a:t>
            </a: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 </a:t>
            </a:r>
            <a:r>
              <a:rPr lang="en-US" altLang="ko-KR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       </a:t>
            </a: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 </a:t>
            </a: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endParaRPr lang="ko-KR" altLang="ko-KR" b="0" kern="100" dirty="0">
              <a:latin typeface="맑은 고딕" pitchFamily="50" charset="-127"/>
              <a:ea typeface="맑은 고딕" pitchFamily="50" charset="-127"/>
              <a:cs typeface="Times New Roman"/>
            </a:endParaRPr>
          </a:p>
        </p:txBody>
      </p:sp>
      <p:sp>
        <p:nvSpPr>
          <p:cNvPr id="7" name="직사각형 2"/>
          <p:cNvSpPr>
            <a:spLocks noChangeArrowheads="1"/>
          </p:cNvSpPr>
          <p:nvPr/>
        </p:nvSpPr>
        <p:spPr bwMode="auto">
          <a:xfrm>
            <a:off x="344488" y="1125538"/>
            <a:ext cx="6361112" cy="4606925"/>
          </a:xfrm>
          <a:prstGeom prst="rect">
            <a:avLst/>
          </a:prstGeom>
          <a:noFill/>
          <a:ln w="9525" algn="ctr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1pPr>
            <a:lvl2pPr marL="742950" indent="-285750"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2pPr>
            <a:lvl3pPr marL="1143000" indent="-228600"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3pPr>
            <a:lvl4pPr marL="1600200" indent="-228600"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4pPr>
            <a:lvl5pPr marL="2057400" indent="-228600"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9pPr>
          </a:lstStyle>
          <a:p>
            <a:pPr algn="ctr" eaLnBrk="1" latinLnBrk="1" hangingPunct="1">
              <a:lnSpc>
                <a:spcPct val="130000"/>
              </a:lnSpc>
            </a:pPr>
            <a:endParaRPr lang="ko-KR" altLang="en-US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" name="모서리가 둥근 직사각형 7"/>
          <p:cNvSpPr/>
          <p:nvPr/>
        </p:nvSpPr>
        <p:spPr bwMode="auto">
          <a:xfrm>
            <a:off x="6752406" y="836712"/>
            <a:ext cx="1368155" cy="216024"/>
          </a:xfrm>
          <a:prstGeom prst="roundRect">
            <a:avLst/>
          </a:prstGeom>
          <a:gradFill flip="none" rotWithShape="1">
            <a:gsLst>
              <a:gs pos="0">
                <a:srgbClr val="1F497D">
                  <a:lumMod val="20000"/>
                  <a:lumOff val="80000"/>
                </a:srgbClr>
              </a:gs>
              <a:gs pos="0">
                <a:srgbClr val="90BAE8"/>
              </a:gs>
              <a:gs pos="70000">
                <a:srgbClr val="1973BD">
                  <a:alpha val="82000"/>
                </a:srgbClr>
              </a:gs>
            </a:gsLst>
            <a:lin ang="2700000" scaled="1"/>
            <a:tileRect/>
          </a:gradFill>
          <a:ln w="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19050" h="6350" prst="coolSlant"/>
            <a:contourClr>
              <a:srgbClr val="969696"/>
            </a:contourClr>
          </a:sp3d>
        </p:spPr>
        <p:txBody>
          <a:bodyPr lIns="0" tIns="0" rIns="0" bIns="36000" anchor="ctr" anchorCtr="1">
            <a:sp3d/>
          </a:bodyPr>
          <a:lstStyle/>
          <a:p>
            <a:pPr marL="93663" indent="-93663" algn="ctr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kern="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항목</a:t>
            </a:r>
            <a:r>
              <a:rPr kumimoji="0" lang="en-US" altLang="ko-KR" kern="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/</a:t>
            </a:r>
            <a:r>
              <a:rPr kumimoji="0" lang="ko-KR" altLang="en-US" kern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필드 설명</a:t>
            </a:r>
            <a:endParaRPr kumimoji="0" lang="ko-KR" altLang="en-US" kern="0" dirty="0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9" name="모서리가 둥근 직사각형 8"/>
          <p:cNvSpPr/>
          <p:nvPr/>
        </p:nvSpPr>
        <p:spPr bwMode="auto">
          <a:xfrm>
            <a:off x="359689" y="836712"/>
            <a:ext cx="1368155" cy="216024"/>
          </a:xfrm>
          <a:prstGeom prst="roundRect">
            <a:avLst/>
          </a:prstGeom>
          <a:gradFill flip="none" rotWithShape="1">
            <a:gsLst>
              <a:gs pos="0">
                <a:srgbClr val="1F497D">
                  <a:lumMod val="20000"/>
                  <a:lumOff val="80000"/>
                </a:srgbClr>
              </a:gs>
              <a:gs pos="0">
                <a:srgbClr val="90BAE8"/>
              </a:gs>
              <a:gs pos="70000">
                <a:srgbClr val="1973BD">
                  <a:alpha val="82000"/>
                </a:srgbClr>
              </a:gs>
            </a:gsLst>
            <a:lin ang="2700000" scaled="1"/>
            <a:tileRect/>
          </a:gradFill>
          <a:ln w="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19050" h="6350" prst="coolSlant"/>
            <a:contourClr>
              <a:srgbClr val="969696"/>
            </a:contourClr>
          </a:sp3d>
        </p:spPr>
        <p:txBody>
          <a:bodyPr lIns="0" tIns="0" rIns="0" bIns="36000" anchor="ctr" anchorCtr="1">
            <a:sp3d/>
          </a:bodyPr>
          <a:lstStyle/>
          <a:p>
            <a:pPr marL="93663" indent="-93663" algn="ctr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kern="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화면 예시</a:t>
            </a:r>
          </a:p>
        </p:txBody>
      </p:sp>
      <p:sp>
        <p:nvSpPr>
          <p:cNvPr id="22" name="제목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ERP </a:t>
            </a:r>
            <a:r>
              <a:rPr lang="ko-KR" altLang="en-US" dirty="0" smtClean="0"/>
              <a:t>시스템 사용자 매뉴얼</a:t>
            </a:r>
            <a:endParaRPr lang="ko-KR" altLang="en-US" dirty="0"/>
          </a:p>
        </p:txBody>
      </p:sp>
      <p:sp>
        <p:nvSpPr>
          <p:cNvPr id="31" name="직사각형 30"/>
          <p:cNvSpPr/>
          <p:nvPr/>
        </p:nvSpPr>
        <p:spPr bwMode="auto">
          <a:xfrm>
            <a:off x="775742" y="5805264"/>
            <a:ext cx="5929312" cy="78898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ko-KR" altLang="en-US" sz="1100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업무 배열 순 대로 기능을 넣어 논 것이므로</a:t>
            </a:r>
            <a:r>
              <a:rPr lang="en-US" altLang="ko-KR" sz="1100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,  </a:t>
            </a:r>
            <a:r>
              <a:rPr lang="ko-KR" altLang="en-US" sz="1100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항상 순서 대로 업무 처리를 할 수 있도록 함</a:t>
            </a:r>
            <a:endParaRPr lang="en-US" altLang="ko-KR" sz="1100" b="0" kern="100" dirty="0" smtClean="0"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ko-KR" sz="1100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( </a:t>
            </a:r>
            <a:r>
              <a:rPr lang="ko-KR" altLang="en-US" sz="1100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상세조회  </a:t>
            </a:r>
            <a:r>
              <a:rPr lang="en-US" altLang="ko-KR" sz="1100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 </a:t>
            </a:r>
            <a:r>
              <a:rPr lang="ko-KR" altLang="en-US" sz="1100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주문생성  </a:t>
            </a:r>
            <a:r>
              <a:rPr lang="en-US" altLang="ko-KR" sz="1100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 </a:t>
            </a:r>
            <a:r>
              <a:rPr lang="ko-KR" altLang="en-US" sz="1100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출하생성  </a:t>
            </a:r>
            <a:r>
              <a:rPr lang="en-US" altLang="ko-KR" sz="1100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 </a:t>
            </a:r>
            <a:r>
              <a:rPr lang="ko-KR" altLang="en-US" sz="1100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청구 생성  </a:t>
            </a:r>
            <a:r>
              <a:rPr lang="en-US" altLang="ko-KR" sz="1100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 </a:t>
            </a:r>
            <a:r>
              <a:rPr lang="ko-KR" altLang="en-US" sz="1100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반품배송비용 생성 </a:t>
            </a:r>
            <a:r>
              <a:rPr lang="en-US" altLang="ko-KR" sz="1100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) </a:t>
            </a:r>
            <a:r>
              <a:rPr lang="ko-KR" altLang="en-US" sz="1100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의 절차에 </a:t>
            </a:r>
            <a:endParaRPr lang="en-US" altLang="ko-KR" sz="1100" b="0" kern="100" dirty="0" smtClean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ko-KR" altLang="en-US" sz="1100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따라 업무 진행을 진행 하도록 함</a:t>
            </a:r>
            <a:endParaRPr lang="en-US" altLang="ko-KR" sz="1100" b="0" kern="100" dirty="0">
              <a:latin typeface="맑은 고딕" pitchFamily="50" charset="-127"/>
              <a:ea typeface="맑은 고딕" pitchFamily="50" charset="-127"/>
              <a:cs typeface="Times New Roman"/>
            </a:endParaRPr>
          </a:p>
        </p:txBody>
      </p:sp>
      <p:pic>
        <p:nvPicPr>
          <p:cNvPr id="32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5851525"/>
            <a:ext cx="417512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직사각형 32"/>
          <p:cNvSpPr/>
          <p:nvPr/>
        </p:nvSpPr>
        <p:spPr>
          <a:xfrm>
            <a:off x="6827760" y="1389737"/>
            <a:ext cx="2852815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just">
              <a:spcBef>
                <a:spcPts val="400"/>
              </a:spcBef>
              <a:spcAft>
                <a:spcPts val="0"/>
              </a:spcAft>
              <a:buAutoNum type="arabicPeriod"/>
              <a:defRPr/>
            </a:pP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SAP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에서 매출 처리를 위한 </a:t>
            </a:r>
            <a:endParaRPr lang="en-US" altLang="ko-KR" b="0" kern="100" dirty="0" smtClean="0"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b="0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 </a:t>
            </a: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   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첫 번째 행위로 주문문서를 생성</a:t>
            </a: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marL="228600" indent="-228600" algn="just">
              <a:spcBef>
                <a:spcPts val="400"/>
              </a:spcBef>
              <a:spcAft>
                <a:spcPts val="0"/>
              </a:spcAft>
              <a:buAutoNum type="arabicPeriod"/>
              <a:defRPr/>
            </a:pP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marL="228600" indent="-228600" algn="just">
              <a:spcBef>
                <a:spcPts val="400"/>
              </a:spcBef>
              <a:spcAft>
                <a:spcPts val="0"/>
              </a:spcAft>
              <a:buAutoNum type="arabicPeriod" startAt="2"/>
              <a:defRPr/>
            </a:pP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Yes  Button 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실행  </a:t>
            </a:r>
            <a:endParaRPr lang="en-US" altLang="ko-KR" b="0" kern="100" dirty="0" smtClean="0"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endParaRPr lang="en-US" altLang="ko-KR" b="0" kern="100" dirty="0" smtClean="0"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endParaRPr lang="en-US" altLang="ko-KR" b="0" kern="100" dirty="0" smtClean="0"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b="0" kern="1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cs typeface="Times New Roman"/>
              </a:rPr>
              <a:t>※   </a:t>
            </a:r>
            <a:r>
              <a:rPr lang="ko-KR" altLang="en-US" b="0" kern="1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cs typeface="Times New Roman"/>
              </a:rPr>
              <a:t>점선 빨간색 표시의 기능 배열</a:t>
            </a:r>
            <a:endParaRPr lang="en-US" altLang="ko-KR" b="0" kern="100" dirty="0" smtClean="0">
              <a:solidFill>
                <a:srgbClr val="FF0000"/>
              </a:solidFill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endParaRPr lang="en-US" altLang="ko-KR" b="0" kern="100" dirty="0">
              <a:solidFill>
                <a:srgbClr val="FF0000"/>
              </a:solidFill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ko-KR" altLang="en-US" b="0" kern="1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cs typeface="Times New Roman"/>
              </a:rPr>
              <a:t>처리하는 업무 순서대로 배열 된 것임</a:t>
            </a:r>
            <a:endParaRPr lang="en-US" altLang="ko-KR" b="0" kern="100" dirty="0" smtClean="0">
              <a:solidFill>
                <a:srgbClr val="FF0000"/>
              </a:solidFill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b="0" kern="1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cs typeface="Times New Roman"/>
              </a:rPr>
              <a:t>Step By Step</a:t>
            </a:r>
            <a:r>
              <a:rPr lang="ko-KR" altLang="en-US" b="0" kern="1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cs typeface="Times New Roman"/>
              </a:rPr>
              <a:t>으로 처리 하면 됨 </a:t>
            </a:r>
            <a:endParaRPr lang="en-US" altLang="ko-KR" b="0" kern="100" dirty="0" smtClean="0">
              <a:solidFill>
                <a:srgbClr val="FF0000"/>
              </a:solidFill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endParaRPr lang="en-US" altLang="ko-KR" b="0" kern="100" dirty="0">
              <a:solidFill>
                <a:srgbClr val="FF0000"/>
              </a:solidFill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endParaRPr lang="en-US" altLang="ko-KR" b="0" kern="100" dirty="0" smtClean="0">
              <a:solidFill>
                <a:srgbClr val="FF0000"/>
              </a:solidFill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b="0" kern="1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cs typeface="Times New Roman"/>
              </a:rPr>
              <a:t>※  MALL </a:t>
            </a:r>
            <a:r>
              <a:rPr lang="ko-KR" altLang="en-US" b="0" kern="1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cs typeface="Times New Roman"/>
              </a:rPr>
              <a:t>과 </a:t>
            </a:r>
            <a:r>
              <a:rPr lang="en-US" altLang="ko-KR" b="0" kern="1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cs typeface="Times New Roman"/>
              </a:rPr>
              <a:t>POS</a:t>
            </a:r>
            <a:r>
              <a:rPr lang="ko-KR" altLang="en-US" b="0" kern="1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cs typeface="Times New Roman"/>
              </a:rPr>
              <a:t>의 모든 프로그램이</a:t>
            </a:r>
            <a:endParaRPr lang="en-US" altLang="ko-KR" b="0" kern="100" dirty="0" smtClean="0">
              <a:solidFill>
                <a:srgbClr val="FF0000"/>
              </a:solidFill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b="0" kern="100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cs typeface="Times New Roman"/>
              </a:rPr>
              <a:t> </a:t>
            </a:r>
            <a:r>
              <a:rPr lang="en-US" altLang="ko-KR" b="0" kern="1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cs typeface="Times New Roman"/>
              </a:rPr>
              <a:t>   </a:t>
            </a:r>
            <a:r>
              <a:rPr lang="ko-KR" altLang="en-US" b="0" kern="1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cs typeface="Times New Roman"/>
              </a:rPr>
              <a:t>업무 처리 순서로 배열 처리 </a:t>
            </a:r>
            <a:r>
              <a:rPr lang="ko-KR" altLang="en-US" b="0" kern="100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cs typeface="Times New Roman"/>
              </a:rPr>
              <a:t>됨</a:t>
            </a:r>
            <a:endParaRPr lang="en-US" altLang="ko-KR" b="0" kern="100" dirty="0">
              <a:solidFill>
                <a:srgbClr val="FF0000"/>
              </a:solidFill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</p:txBody>
      </p:sp>
      <p:graphicFrame>
        <p:nvGraphicFramePr>
          <p:cNvPr id="17" name="표 16"/>
          <p:cNvGraphicFramePr>
            <a:graphicFrameLocks noGrp="1"/>
          </p:cNvGraphicFramePr>
          <p:nvPr>
            <p:extLst/>
          </p:nvPr>
        </p:nvGraphicFramePr>
        <p:xfrm>
          <a:off x="350838" y="425431"/>
          <a:ext cx="9282112" cy="288925"/>
        </p:xfrm>
        <a:graphic>
          <a:graphicData uri="http://schemas.openxmlformats.org/drawingml/2006/table">
            <a:tbl>
              <a:tblPr/>
              <a:tblGrid>
                <a:gridCol w="796963"/>
                <a:gridCol w="5608221"/>
                <a:gridCol w="780368"/>
                <a:gridCol w="2096560"/>
              </a:tblGrid>
              <a:tr h="288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메뉴 경로</a:t>
                      </a:r>
                      <a:endParaRPr kumimoji="1" lang="en-US" altLang="ko-K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8970" marR="58970" marT="10759" marB="10759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쇼핑몰 판매주문 및 매출 처리 </a:t>
                      </a: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 Mall )</a:t>
                      </a:r>
                      <a:endParaRPr kumimoji="1" lang="ko-KR" alt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8970" marR="58970" marT="10759" marB="10759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Tr. Code</a:t>
                      </a:r>
                    </a:p>
                  </a:txBody>
                  <a:tcPr marL="58970" marR="58970" marT="10759" marB="10759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 ZSD2M0011</a:t>
                      </a:r>
                    </a:p>
                  </a:txBody>
                  <a:tcPr marL="58970" marR="58970" marT="10759" marB="10759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10196"/>
                      </a:srgbClr>
                    </a:solidFill>
                  </a:tcPr>
                </a:tc>
              </a:tr>
            </a:tbl>
          </a:graphicData>
        </a:graphic>
      </p:graphicFrame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3"/>
          <a:srcRect t="6059" r="51174" b="37071"/>
          <a:stretch/>
        </p:blipFill>
        <p:spPr>
          <a:xfrm>
            <a:off x="550069" y="1734294"/>
            <a:ext cx="4835896" cy="3168352"/>
          </a:xfrm>
          <a:prstGeom prst="rect">
            <a:avLst/>
          </a:prstGeom>
        </p:spPr>
      </p:pic>
      <p:sp>
        <p:nvSpPr>
          <p:cNvPr id="13" name="직사각형 12"/>
          <p:cNvSpPr/>
          <p:nvPr/>
        </p:nvSpPr>
        <p:spPr>
          <a:xfrm>
            <a:off x="1855862" y="3284984"/>
            <a:ext cx="432048" cy="288032"/>
          </a:xfrm>
          <a:prstGeom prst="rect">
            <a:avLst/>
          </a:prstGeom>
          <a:noFill/>
          <a:ln w="254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40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1158387" y="1916832"/>
            <a:ext cx="432048" cy="288032"/>
          </a:xfrm>
          <a:prstGeom prst="rect">
            <a:avLst/>
          </a:prstGeom>
          <a:noFill/>
          <a:ln w="254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40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5" name="Oval 14"/>
          <p:cNvSpPr>
            <a:spLocks noChangeArrowheads="1"/>
          </p:cNvSpPr>
          <p:nvPr/>
        </p:nvSpPr>
        <p:spPr bwMode="auto">
          <a:xfrm>
            <a:off x="1279798" y="1730577"/>
            <a:ext cx="157629" cy="186255"/>
          </a:xfrm>
          <a:prstGeom prst="ellipse">
            <a:avLst/>
          </a:prstGeom>
          <a:solidFill>
            <a:srgbClr val="CC3300"/>
          </a:solidFill>
          <a:ln>
            <a:solidFill>
              <a:schemeClr val="bg1"/>
            </a:solidFill>
            <a:headEnd/>
            <a:tailEnd/>
          </a:ln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92075" tIns="46038" rIns="92075" bIns="46038" anchor="ctr"/>
          <a:lstStyle>
            <a:lvl1pPr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1pPr>
            <a:lvl2pPr marL="742950" indent="-28575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2pPr>
            <a:lvl3pPr marL="11430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3pPr>
            <a:lvl4pPr marL="16002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4pPr>
            <a:lvl5pPr marL="20574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11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1</a:t>
            </a:r>
            <a:endParaRPr lang="en-US" altLang="ko-KR" sz="1100" dirty="0" smtClean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6" name="Oval 14"/>
          <p:cNvSpPr>
            <a:spLocks noChangeArrowheads="1"/>
          </p:cNvSpPr>
          <p:nvPr/>
        </p:nvSpPr>
        <p:spPr bwMode="auto">
          <a:xfrm>
            <a:off x="1993071" y="3075696"/>
            <a:ext cx="157629" cy="186255"/>
          </a:xfrm>
          <a:prstGeom prst="ellipse">
            <a:avLst/>
          </a:prstGeom>
          <a:solidFill>
            <a:srgbClr val="CC3300"/>
          </a:solidFill>
          <a:ln>
            <a:solidFill>
              <a:schemeClr val="bg1"/>
            </a:solidFill>
            <a:headEnd/>
            <a:tailEnd/>
          </a:ln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92075" tIns="46038" rIns="92075" bIns="46038" anchor="ctr"/>
          <a:lstStyle>
            <a:lvl1pPr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1pPr>
            <a:lvl2pPr marL="742950" indent="-28575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2pPr>
            <a:lvl3pPr marL="11430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3pPr>
            <a:lvl4pPr marL="16002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4pPr>
            <a:lvl5pPr marL="20574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11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2</a:t>
            </a:r>
            <a:endParaRPr lang="en-US" altLang="ko-KR" sz="1100" dirty="0" smtClean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206156" y="1916832"/>
            <a:ext cx="3881954" cy="288032"/>
          </a:xfrm>
          <a:prstGeom prst="rect">
            <a:avLst/>
          </a:prstGeom>
          <a:noFill/>
          <a:ln w="254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40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03734" y="1343774"/>
            <a:ext cx="60486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Mall </a:t>
            </a:r>
            <a:r>
              <a:rPr lang="ko-KR" altLang="en-US" dirty="0" smtClean="0"/>
              <a:t>판매 실적 </a:t>
            </a:r>
            <a:r>
              <a:rPr lang="en-US" altLang="ko-KR" dirty="0" smtClean="0"/>
              <a:t>Gathering ( Mall  </a:t>
            </a:r>
            <a:r>
              <a:rPr lang="en-US" altLang="ko-KR" dirty="0" smtClean="0">
                <a:sym typeface="Wingdings" panose="05000000000000000000" pitchFamily="2" charset="2"/>
              </a:rPr>
              <a:t> SAP ) </a:t>
            </a:r>
            <a:r>
              <a:rPr lang="ko-KR" altLang="en-US" dirty="0">
                <a:sym typeface="Wingdings" panose="05000000000000000000" pitchFamily="2" charset="2"/>
              </a:rPr>
              <a:t> </a:t>
            </a:r>
            <a:r>
              <a:rPr lang="ko-KR" altLang="en-US" dirty="0" smtClean="0">
                <a:sym typeface="Wingdings" panose="05000000000000000000" pitchFamily="2" charset="2"/>
              </a:rPr>
              <a:t>을 통해 </a:t>
            </a:r>
            <a:r>
              <a:rPr lang="en-US" altLang="ko-KR" dirty="0" smtClean="0">
                <a:sym typeface="Wingdings" panose="05000000000000000000" pitchFamily="2" charset="2"/>
              </a:rPr>
              <a:t>SAP</a:t>
            </a:r>
            <a:r>
              <a:rPr lang="ko-KR" altLang="en-US" dirty="0" smtClean="0">
                <a:sym typeface="Wingdings" panose="05000000000000000000" pitchFamily="2" charset="2"/>
              </a:rPr>
              <a:t>주문문서</a:t>
            </a:r>
            <a:r>
              <a:rPr lang="en-US" altLang="ko-KR" dirty="0">
                <a:sym typeface="Wingdings" panose="05000000000000000000" pitchFamily="2" charset="2"/>
              </a:rPr>
              <a:t> </a:t>
            </a:r>
            <a:r>
              <a:rPr lang="ko-KR" altLang="en-US" dirty="0" smtClean="0">
                <a:sym typeface="Wingdings" panose="05000000000000000000" pitchFamily="2" charset="2"/>
              </a:rPr>
              <a:t>생성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90900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 bwMode="auto">
          <a:xfrm>
            <a:off x="6753225" y="1125538"/>
            <a:ext cx="2879725" cy="547211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/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endParaRPr lang="en-US" altLang="ko-KR" b="0" kern="100" dirty="0" smtClean="0"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               </a:t>
            </a: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 </a:t>
            </a:r>
            <a:r>
              <a:rPr lang="en-US" altLang="ko-KR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       </a:t>
            </a: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 </a:t>
            </a: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endParaRPr lang="ko-KR" altLang="ko-KR" b="0" kern="100" dirty="0">
              <a:latin typeface="맑은 고딕" pitchFamily="50" charset="-127"/>
              <a:ea typeface="맑은 고딕" pitchFamily="50" charset="-127"/>
              <a:cs typeface="Times New Roman"/>
            </a:endParaRPr>
          </a:p>
        </p:txBody>
      </p:sp>
      <p:sp>
        <p:nvSpPr>
          <p:cNvPr id="7" name="직사각형 2"/>
          <p:cNvSpPr>
            <a:spLocks noChangeArrowheads="1"/>
          </p:cNvSpPr>
          <p:nvPr/>
        </p:nvSpPr>
        <p:spPr bwMode="auto">
          <a:xfrm>
            <a:off x="344488" y="1125538"/>
            <a:ext cx="6361112" cy="4606925"/>
          </a:xfrm>
          <a:prstGeom prst="rect">
            <a:avLst/>
          </a:prstGeom>
          <a:noFill/>
          <a:ln w="9525" algn="ctr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1pPr>
            <a:lvl2pPr marL="742950" indent="-285750"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2pPr>
            <a:lvl3pPr marL="1143000" indent="-228600"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3pPr>
            <a:lvl4pPr marL="1600200" indent="-228600"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4pPr>
            <a:lvl5pPr marL="2057400" indent="-228600"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9pPr>
          </a:lstStyle>
          <a:p>
            <a:pPr algn="ctr" eaLnBrk="1" latinLnBrk="1" hangingPunct="1">
              <a:lnSpc>
                <a:spcPct val="130000"/>
              </a:lnSpc>
            </a:pPr>
            <a:endParaRPr lang="ko-KR" altLang="en-US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" name="모서리가 둥근 직사각형 7"/>
          <p:cNvSpPr/>
          <p:nvPr/>
        </p:nvSpPr>
        <p:spPr bwMode="auto">
          <a:xfrm>
            <a:off x="6752406" y="836712"/>
            <a:ext cx="1368155" cy="216024"/>
          </a:xfrm>
          <a:prstGeom prst="roundRect">
            <a:avLst/>
          </a:prstGeom>
          <a:gradFill flip="none" rotWithShape="1">
            <a:gsLst>
              <a:gs pos="0">
                <a:srgbClr val="1F497D">
                  <a:lumMod val="20000"/>
                  <a:lumOff val="80000"/>
                </a:srgbClr>
              </a:gs>
              <a:gs pos="0">
                <a:srgbClr val="90BAE8"/>
              </a:gs>
              <a:gs pos="70000">
                <a:srgbClr val="1973BD">
                  <a:alpha val="82000"/>
                </a:srgbClr>
              </a:gs>
            </a:gsLst>
            <a:lin ang="2700000" scaled="1"/>
            <a:tileRect/>
          </a:gradFill>
          <a:ln w="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19050" h="6350" prst="coolSlant"/>
            <a:contourClr>
              <a:srgbClr val="969696"/>
            </a:contourClr>
          </a:sp3d>
        </p:spPr>
        <p:txBody>
          <a:bodyPr lIns="0" tIns="0" rIns="0" bIns="36000" anchor="ctr" anchorCtr="1">
            <a:sp3d/>
          </a:bodyPr>
          <a:lstStyle/>
          <a:p>
            <a:pPr marL="93663" indent="-93663" algn="ctr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kern="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항목</a:t>
            </a:r>
            <a:r>
              <a:rPr kumimoji="0" lang="en-US" altLang="ko-KR" kern="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/</a:t>
            </a:r>
            <a:r>
              <a:rPr kumimoji="0" lang="ko-KR" altLang="en-US" kern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필드 설명</a:t>
            </a:r>
            <a:endParaRPr kumimoji="0" lang="ko-KR" altLang="en-US" kern="0" dirty="0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9" name="모서리가 둥근 직사각형 8"/>
          <p:cNvSpPr/>
          <p:nvPr/>
        </p:nvSpPr>
        <p:spPr bwMode="auto">
          <a:xfrm>
            <a:off x="359689" y="836712"/>
            <a:ext cx="1368155" cy="216024"/>
          </a:xfrm>
          <a:prstGeom prst="roundRect">
            <a:avLst/>
          </a:prstGeom>
          <a:gradFill flip="none" rotWithShape="1">
            <a:gsLst>
              <a:gs pos="0">
                <a:srgbClr val="1F497D">
                  <a:lumMod val="20000"/>
                  <a:lumOff val="80000"/>
                </a:srgbClr>
              </a:gs>
              <a:gs pos="0">
                <a:srgbClr val="90BAE8"/>
              </a:gs>
              <a:gs pos="70000">
                <a:srgbClr val="1973BD">
                  <a:alpha val="82000"/>
                </a:srgbClr>
              </a:gs>
            </a:gsLst>
            <a:lin ang="2700000" scaled="1"/>
            <a:tileRect/>
          </a:gradFill>
          <a:ln w="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19050" h="6350" prst="coolSlant"/>
            <a:contourClr>
              <a:srgbClr val="969696"/>
            </a:contourClr>
          </a:sp3d>
        </p:spPr>
        <p:txBody>
          <a:bodyPr lIns="0" tIns="0" rIns="0" bIns="36000" anchor="ctr" anchorCtr="1">
            <a:sp3d/>
          </a:bodyPr>
          <a:lstStyle/>
          <a:p>
            <a:pPr marL="93663" indent="-93663" algn="ctr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kern="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화면 예시</a:t>
            </a:r>
          </a:p>
        </p:txBody>
      </p:sp>
      <p:sp>
        <p:nvSpPr>
          <p:cNvPr id="22" name="제목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ERP </a:t>
            </a:r>
            <a:r>
              <a:rPr lang="ko-KR" altLang="en-US" dirty="0" smtClean="0"/>
              <a:t>시스템 사용자 매뉴얼</a:t>
            </a:r>
            <a:endParaRPr lang="ko-KR" altLang="en-US" dirty="0"/>
          </a:p>
        </p:txBody>
      </p:sp>
      <p:sp>
        <p:nvSpPr>
          <p:cNvPr id="31" name="직사각형 30"/>
          <p:cNvSpPr/>
          <p:nvPr/>
        </p:nvSpPr>
        <p:spPr bwMode="auto">
          <a:xfrm>
            <a:off x="775742" y="5805264"/>
            <a:ext cx="5929312" cy="78898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/>
          <a:p>
            <a:pPr marL="228600" indent="-228600" algn="just">
              <a:spcAft>
                <a:spcPts val="0"/>
              </a:spcAft>
              <a:buFontTx/>
              <a:buAutoNum type="arabicPeriod"/>
              <a:defRPr/>
            </a:pPr>
            <a:r>
              <a:rPr lang="ko-KR" altLang="en-US" sz="1100" b="0" kern="1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cs typeface="Times New Roman"/>
              </a:rPr>
              <a:t>전체 미결 주문 생성 현황이라 함은    </a:t>
            </a:r>
            <a:r>
              <a:rPr lang="en-US" altLang="ko-KR" sz="1100" b="0" kern="1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cs typeface="Times New Roman"/>
              </a:rPr>
              <a:t>“</a:t>
            </a:r>
            <a:r>
              <a:rPr lang="ko-KR" altLang="en-US" sz="1100" b="0" kern="1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cs typeface="Times New Roman"/>
              </a:rPr>
              <a:t>주문 생성 이후  </a:t>
            </a:r>
            <a:r>
              <a:rPr lang="en-US" altLang="ko-KR" sz="1100" b="0" kern="1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cs typeface="Times New Roman"/>
              </a:rPr>
              <a:t>~ Billing “ </a:t>
            </a:r>
            <a:r>
              <a:rPr lang="ko-KR" altLang="en-US" sz="1100" b="0" kern="1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cs typeface="Times New Roman"/>
              </a:rPr>
              <a:t>까지 완벽하기 처리</a:t>
            </a:r>
            <a:endParaRPr lang="en-US" altLang="ko-KR" sz="1100" b="0" kern="100" dirty="0" smtClean="0">
              <a:solidFill>
                <a:srgbClr val="FF0000"/>
              </a:solidFill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algn="just">
              <a:spcAft>
                <a:spcPts val="0"/>
              </a:spcAft>
              <a:defRPr/>
            </a:pPr>
            <a:r>
              <a:rPr lang="en-US" altLang="ko-KR" sz="1100" b="0" kern="1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cs typeface="Times New Roman"/>
              </a:rPr>
              <a:t>     </a:t>
            </a:r>
            <a:r>
              <a:rPr lang="ko-KR" altLang="en-US" sz="1100" b="0" kern="1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cs typeface="Times New Roman"/>
              </a:rPr>
              <a:t>되지 않은 항목 과 처리해야 할 항목이 나타나는 기능을 의미함</a:t>
            </a:r>
            <a:endParaRPr lang="en-US" altLang="ko-KR" sz="1100" b="0" kern="100" dirty="0" smtClean="0">
              <a:solidFill>
                <a:srgbClr val="FF0000"/>
              </a:solidFill>
              <a:latin typeface="맑은 고딕" pitchFamily="50" charset="-127"/>
              <a:ea typeface="맑은 고딕" pitchFamily="50" charset="-127"/>
              <a:cs typeface="Times New Roman"/>
            </a:endParaRPr>
          </a:p>
        </p:txBody>
      </p:sp>
      <p:pic>
        <p:nvPicPr>
          <p:cNvPr id="32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5851525"/>
            <a:ext cx="417512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직사각형 32"/>
          <p:cNvSpPr/>
          <p:nvPr/>
        </p:nvSpPr>
        <p:spPr>
          <a:xfrm>
            <a:off x="6827760" y="1389737"/>
            <a:ext cx="2852815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just">
              <a:spcBef>
                <a:spcPts val="400"/>
              </a:spcBef>
              <a:spcAft>
                <a:spcPts val="0"/>
              </a:spcAft>
              <a:buAutoNum type="arabicPeriod"/>
              <a:defRPr/>
            </a:pP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전체 미결 주문 생성 현황의 </a:t>
            </a:r>
            <a:endParaRPr lang="en-US" altLang="ko-KR" b="0" kern="100" dirty="0" smtClean="0"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b="0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 </a:t>
            </a: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    Radio Button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을 선택하면 </a:t>
            </a:r>
            <a:endParaRPr lang="en-US" altLang="ko-KR" b="0" kern="100" dirty="0" smtClean="0"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주문 생성 된 이후 </a:t>
            </a: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~ Billing 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까지 </a:t>
            </a:r>
            <a:endParaRPr lang="en-US" altLang="ko-KR" b="0" kern="100" dirty="0" smtClean="0"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처리 되지 않은 문서 </a:t>
            </a: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List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가 나타남</a:t>
            </a: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marL="228600" indent="-228600" algn="just">
              <a:spcBef>
                <a:spcPts val="400"/>
              </a:spcBef>
              <a:spcAft>
                <a:spcPts val="0"/>
              </a:spcAft>
              <a:buAutoNum type="arabicPeriod"/>
              <a:defRPr/>
            </a:pP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</p:txBody>
      </p:sp>
      <p:graphicFrame>
        <p:nvGraphicFramePr>
          <p:cNvPr id="17" name="표 16"/>
          <p:cNvGraphicFramePr>
            <a:graphicFrameLocks noGrp="1"/>
          </p:cNvGraphicFramePr>
          <p:nvPr>
            <p:extLst/>
          </p:nvPr>
        </p:nvGraphicFramePr>
        <p:xfrm>
          <a:off x="350838" y="425431"/>
          <a:ext cx="9282112" cy="288925"/>
        </p:xfrm>
        <a:graphic>
          <a:graphicData uri="http://schemas.openxmlformats.org/drawingml/2006/table">
            <a:tbl>
              <a:tblPr/>
              <a:tblGrid>
                <a:gridCol w="796963"/>
                <a:gridCol w="5608221"/>
                <a:gridCol w="780368"/>
                <a:gridCol w="2096560"/>
              </a:tblGrid>
              <a:tr h="288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메뉴 경로</a:t>
                      </a:r>
                      <a:endParaRPr kumimoji="1" lang="en-US" altLang="ko-K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8970" marR="58970" marT="10759" marB="10759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쇼핑몰 판매주문 및 매출 처리 </a:t>
                      </a: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 Mall )</a:t>
                      </a:r>
                      <a:endParaRPr kumimoji="1" lang="ko-KR" alt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8970" marR="58970" marT="10759" marB="10759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Tr. Code</a:t>
                      </a:r>
                    </a:p>
                  </a:txBody>
                  <a:tcPr marL="58970" marR="58970" marT="10759" marB="10759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 ZSD2M0011</a:t>
                      </a:r>
                    </a:p>
                  </a:txBody>
                  <a:tcPr marL="58970" marR="58970" marT="10759" marB="10759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10196"/>
                      </a:srgbClr>
                    </a:solidFill>
                  </a:tcPr>
                </a:tc>
              </a:tr>
            </a:tbl>
          </a:graphicData>
        </a:graphic>
      </p:graphicFrame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3"/>
          <a:srcRect r="56378" b="56934"/>
          <a:stretch/>
        </p:blipFill>
        <p:spPr>
          <a:xfrm>
            <a:off x="738300" y="2109817"/>
            <a:ext cx="4933986" cy="2399303"/>
          </a:xfrm>
          <a:prstGeom prst="rect">
            <a:avLst/>
          </a:prstGeom>
        </p:spPr>
      </p:pic>
      <p:sp>
        <p:nvSpPr>
          <p:cNvPr id="12" name="직사각형 11"/>
          <p:cNvSpPr/>
          <p:nvPr/>
        </p:nvSpPr>
        <p:spPr>
          <a:xfrm>
            <a:off x="2215902" y="3488799"/>
            <a:ext cx="1224136" cy="216024"/>
          </a:xfrm>
          <a:prstGeom prst="rect">
            <a:avLst/>
          </a:prstGeom>
          <a:noFill/>
          <a:ln w="254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40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3" name="Oval 14"/>
          <p:cNvSpPr>
            <a:spLocks noChangeArrowheads="1"/>
          </p:cNvSpPr>
          <p:nvPr/>
        </p:nvSpPr>
        <p:spPr bwMode="auto">
          <a:xfrm>
            <a:off x="2130281" y="3363722"/>
            <a:ext cx="157629" cy="186255"/>
          </a:xfrm>
          <a:prstGeom prst="ellipse">
            <a:avLst/>
          </a:prstGeom>
          <a:solidFill>
            <a:srgbClr val="CC3300"/>
          </a:solidFill>
          <a:ln>
            <a:solidFill>
              <a:schemeClr val="bg1"/>
            </a:solidFill>
            <a:headEnd/>
            <a:tailEnd/>
          </a:ln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92075" tIns="46038" rIns="92075" bIns="46038" anchor="ctr"/>
          <a:lstStyle>
            <a:lvl1pPr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1pPr>
            <a:lvl2pPr marL="742950" indent="-28575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2pPr>
            <a:lvl3pPr marL="11430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3pPr>
            <a:lvl4pPr marL="16002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4pPr>
            <a:lvl5pPr marL="20574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11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1</a:t>
            </a:r>
            <a:endParaRPr lang="en-US" altLang="ko-KR" sz="1100" dirty="0" smtClean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03734" y="1343774"/>
            <a:ext cx="60486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Mall </a:t>
            </a:r>
            <a:r>
              <a:rPr lang="ko-KR" altLang="en-US" dirty="0" smtClean="0"/>
              <a:t>매출 처리 대상의 미결 주문 현황 조회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32859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 bwMode="auto">
          <a:xfrm>
            <a:off x="6753225" y="1125538"/>
            <a:ext cx="2879725" cy="547211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/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endParaRPr lang="en-US" altLang="ko-KR" b="0" kern="100" dirty="0" smtClean="0"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               </a:t>
            </a: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 </a:t>
            </a:r>
            <a:r>
              <a:rPr lang="en-US" altLang="ko-KR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       </a:t>
            </a: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 </a:t>
            </a: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endParaRPr lang="ko-KR" altLang="ko-KR" b="0" kern="100" dirty="0">
              <a:latin typeface="맑은 고딕" pitchFamily="50" charset="-127"/>
              <a:ea typeface="맑은 고딕" pitchFamily="50" charset="-127"/>
              <a:cs typeface="Times New Roman"/>
            </a:endParaRPr>
          </a:p>
        </p:txBody>
      </p:sp>
      <p:sp>
        <p:nvSpPr>
          <p:cNvPr id="7" name="직사각형 2"/>
          <p:cNvSpPr>
            <a:spLocks noChangeArrowheads="1"/>
          </p:cNvSpPr>
          <p:nvPr/>
        </p:nvSpPr>
        <p:spPr bwMode="auto">
          <a:xfrm>
            <a:off x="344488" y="1125538"/>
            <a:ext cx="6361112" cy="4606925"/>
          </a:xfrm>
          <a:prstGeom prst="rect">
            <a:avLst/>
          </a:prstGeom>
          <a:noFill/>
          <a:ln w="9525" algn="ctr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1pPr>
            <a:lvl2pPr marL="742950" indent="-285750"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2pPr>
            <a:lvl3pPr marL="1143000" indent="-228600"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3pPr>
            <a:lvl4pPr marL="1600200" indent="-228600"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4pPr>
            <a:lvl5pPr marL="2057400" indent="-228600"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9pPr>
          </a:lstStyle>
          <a:p>
            <a:pPr algn="ctr" eaLnBrk="1" latinLnBrk="1" hangingPunct="1">
              <a:lnSpc>
                <a:spcPct val="130000"/>
              </a:lnSpc>
            </a:pPr>
            <a:endParaRPr lang="ko-KR" altLang="en-US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" name="모서리가 둥근 직사각형 7"/>
          <p:cNvSpPr/>
          <p:nvPr/>
        </p:nvSpPr>
        <p:spPr bwMode="auto">
          <a:xfrm>
            <a:off x="6752406" y="836712"/>
            <a:ext cx="1368155" cy="216024"/>
          </a:xfrm>
          <a:prstGeom prst="roundRect">
            <a:avLst/>
          </a:prstGeom>
          <a:gradFill flip="none" rotWithShape="1">
            <a:gsLst>
              <a:gs pos="0">
                <a:srgbClr val="1F497D">
                  <a:lumMod val="20000"/>
                  <a:lumOff val="80000"/>
                </a:srgbClr>
              </a:gs>
              <a:gs pos="0">
                <a:srgbClr val="90BAE8"/>
              </a:gs>
              <a:gs pos="70000">
                <a:srgbClr val="1973BD">
                  <a:alpha val="82000"/>
                </a:srgbClr>
              </a:gs>
            </a:gsLst>
            <a:lin ang="2700000" scaled="1"/>
            <a:tileRect/>
          </a:gradFill>
          <a:ln w="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19050" h="6350" prst="coolSlant"/>
            <a:contourClr>
              <a:srgbClr val="969696"/>
            </a:contourClr>
          </a:sp3d>
        </p:spPr>
        <p:txBody>
          <a:bodyPr lIns="0" tIns="0" rIns="0" bIns="36000" anchor="ctr" anchorCtr="1">
            <a:sp3d/>
          </a:bodyPr>
          <a:lstStyle/>
          <a:p>
            <a:pPr marL="93663" indent="-93663" algn="ctr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kern="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항목</a:t>
            </a:r>
            <a:r>
              <a:rPr kumimoji="0" lang="en-US" altLang="ko-KR" kern="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/</a:t>
            </a:r>
            <a:r>
              <a:rPr kumimoji="0" lang="ko-KR" altLang="en-US" kern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필드 설명</a:t>
            </a:r>
            <a:endParaRPr kumimoji="0" lang="ko-KR" altLang="en-US" kern="0" dirty="0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9" name="모서리가 둥근 직사각형 8"/>
          <p:cNvSpPr/>
          <p:nvPr/>
        </p:nvSpPr>
        <p:spPr bwMode="auto">
          <a:xfrm>
            <a:off x="359689" y="836712"/>
            <a:ext cx="1368155" cy="216024"/>
          </a:xfrm>
          <a:prstGeom prst="roundRect">
            <a:avLst/>
          </a:prstGeom>
          <a:gradFill flip="none" rotWithShape="1">
            <a:gsLst>
              <a:gs pos="0">
                <a:srgbClr val="1F497D">
                  <a:lumMod val="20000"/>
                  <a:lumOff val="80000"/>
                </a:srgbClr>
              </a:gs>
              <a:gs pos="0">
                <a:srgbClr val="90BAE8"/>
              </a:gs>
              <a:gs pos="70000">
                <a:srgbClr val="1973BD">
                  <a:alpha val="82000"/>
                </a:srgbClr>
              </a:gs>
            </a:gsLst>
            <a:lin ang="2700000" scaled="1"/>
            <a:tileRect/>
          </a:gradFill>
          <a:ln w="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19050" h="6350" prst="coolSlant"/>
            <a:contourClr>
              <a:srgbClr val="969696"/>
            </a:contourClr>
          </a:sp3d>
        </p:spPr>
        <p:txBody>
          <a:bodyPr lIns="0" tIns="0" rIns="0" bIns="36000" anchor="ctr" anchorCtr="1">
            <a:sp3d/>
          </a:bodyPr>
          <a:lstStyle/>
          <a:p>
            <a:pPr marL="93663" indent="-93663" algn="ctr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kern="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화면 예시</a:t>
            </a:r>
          </a:p>
        </p:txBody>
      </p:sp>
      <p:sp>
        <p:nvSpPr>
          <p:cNvPr id="22" name="제목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ERP </a:t>
            </a:r>
            <a:r>
              <a:rPr lang="ko-KR" altLang="en-US" dirty="0" smtClean="0"/>
              <a:t>시스템 사용자 매뉴얼</a:t>
            </a:r>
            <a:endParaRPr lang="ko-KR" altLang="en-US" dirty="0"/>
          </a:p>
        </p:txBody>
      </p:sp>
      <p:sp>
        <p:nvSpPr>
          <p:cNvPr id="31" name="직사각형 30"/>
          <p:cNvSpPr/>
          <p:nvPr/>
        </p:nvSpPr>
        <p:spPr bwMode="auto">
          <a:xfrm>
            <a:off x="775742" y="5805264"/>
            <a:ext cx="5929312" cy="78898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/>
          <a:p>
            <a:pPr algn="just">
              <a:spcAft>
                <a:spcPts val="0"/>
              </a:spcAft>
              <a:defRPr/>
            </a:pPr>
            <a:r>
              <a:rPr lang="en-US" altLang="ko-KR" sz="1100" kern="1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cs typeface="Times New Roman"/>
              </a:rPr>
              <a:t>※ </a:t>
            </a:r>
            <a:r>
              <a:rPr lang="ko-KR" altLang="en-US" sz="1100" kern="1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cs typeface="Times New Roman"/>
              </a:rPr>
              <a:t>주문이 만들어 지지 않는 주요 이유로는 </a:t>
            </a:r>
            <a:endParaRPr lang="en-US" altLang="ko-KR" sz="1100" kern="100" dirty="0" smtClean="0">
              <a:solidFill>
                <a:srgbClr val="FF0000"/>
              </a:solidFill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algn="just">
              <a:spcAft>
                <a:spcPts val="0"/>
              </a:spcAft>
              <a:defRPr/>
            </a:pPr>
            <a:r>
              <a:rPr lang="en-US" altLang="ko-KR" sz="1100" b="0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 </a:t>
            </a:r>
            <a:r>
              <a:rPr lang="en-US" altLang="ko-KR" sz="1100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  1) </a:t>
            </a:r>
            <a:r>
              <a:rPr lang="ko-KR" altLang="en-US" sz="1100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자재마스터의 주문입력 금지를 걸어 놓은 경우</a:t>
            </a:r>
            <a:endParaRPr lang="en-US" altLang="ko-KR" sz="1100" b="0" kern="100" dirty="0" smtClean="0"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algn="just">
              <a:spcAft>
                <a:spcPts val="0"/>
              </a:spcAft>
              <a:defRPr/>
            </a:pPr>
            <a:r>
              <a:rPr lang="en-US" altLang="ko-KR" sz="1100" b="0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 </a:t>
            </a:r>
            <a:r>
              <a:rPr lang="en-US" altLang="ko-KR" sz="1100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  2) </a:t>
            </a:r>
            <a:r>
              <a:rPr lang="ko-KR" altLang="en-US" sz="1100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면세 제품 </a:t>
            </a:r>
            <a:r>
              <a:rPr lang="en-US" altLang="ko-KR" sz="1100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( </a:t>
            </a:r>
            <a:r>
              <a:rPr lang="ko-KR" altLang="en-US" sz="1100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분유 </a:t>
            </a:r>
            <a:r>
              <a:rPr lang="en-US" altLang="ko-KR" sz="1100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) </a:t>
            </a:r>
            <a:r>
              <a:rPr lang="ko-KR" altLang="en-US" sz="1100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인데 </a:t>
            </a:r>
            <a:r>
              <a:rPr lang="en-US" altLang="ko-KR" sz="1100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Tax</a:t>
            </a:r>
            <a:r>
              <a:rPr lang="ko-KR" altLang="en-US" sz="1100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가 넘어온 경우 </a:t>
            </a:r>
            <a:endParaRPr lang="en-US" altLang="ko-KR" sz="1100" b="0" kern="100" dirty="0" smtClean="0"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algn="just">
              <a:spcAft>
                <a:spcPts val="0"/>
              </a:spcAft>
              <a:defRPr/>
            </a:pPr>
            <a:r>
              <a:rPr lang="en-US" altLang="ko-KR" sz="1100" b="0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 </a:t>
            </a:r>
            <a:r>
              <a:rPr lang="en-US" altLang="ko-KR" sz="1100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  3) </a:t>
            </a:r>
            <a:r>
              <a:rPr lang="ko-KR" altLang="en-US" sz="1100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전체 결제 </a:t>
            </a:r>
            <a:r>
              <a:rPr lang="en-US" altLang="ko-KR" sz="1100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( </a:t>
            </a:r>
            <a:r>
              <a:rPr lang="ko-KR" altLang="en-US" sz="1100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매출 </a:t>
            </a:r>
            <a:r>
              <a:rPr lang="en-US" altLang="ko-KR" sz="1100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) </a:t>
            </a:r>
            <a:r>
              <a:rPr lang="ko-KR" altLang="en-US" sz="1100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금액은 넘어 왔는데</a:t>
            </a:r>
            <a:r>
              <a:rPr lang="en-US" altLang="ko-KR" sz="1100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, </a:t>
            </a:r>
            <a:r>
              <a:rPr lang="ko-KR" altLang="en-US" sz="1100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상세 제품판매 내역이 넘어오지 않은 경우 임</a:t>
            </a:r>
            <a:endParaRPr lang="en-US" altLang="ko-KR" sz="1100" b="0" kern="100" dirty="0" smtClean="0">
              <a:latin typeface="맑은 고딕" pitchFamily="50" charset="-127"/>
              <a:ea typeface="맑은 고딕" pitchFamily="50" charset="-127"/>
              <a:cs typeface="Times New Roman"/>
            </a:endParaRPr>
          </a:p>
        </p:txBody>
      </p:sp>
      <p:pic>
        <p:nvPicPr>
          <p:cNvPr id="32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5851525"/>
            <a:ext cx="417512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직사각형 32"/>
          <p:cNvSpPr/>
          <p:nvPr/>
        </p:nvSpPr>
        <p:spPr>
          <a:xfrm>
            <a:off x="6827760" y="1389737"/>
            <a:ext cx="2852815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just">
              <a:spcBef>
                <a:spcPts val="400"/>
              </a:spcBef>
              <a:spcAft>
                <a:spcPts val="0"/>
              </a:spcAft>
              <a:buAutoNum type="arabicPeriod"/>
              <a:defRPr/>
            </a:pP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주문문서 생성을 실행 </a:t>
            </a: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marL="228600" indent="-228600" algn="just">
              <a:spcBef>
                <a:spcPts val="400"/>
              </a:spcBef>
              <a:spcAft>
                <a:spcPts val="0"/>
              </a:spcAft>
              <a:buAutoNum type="arabicPeriod"/>
              <a:defRPr/>
            </a:pP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marL="228600" indent="-228600" algn="just">
              <a:spcBef>
                <a:spcPts val="400"/>
              </a:spcBef>
              <a:spcAft>
                <a:spcPts val="0"/>
              </a:spcAft>
              <a:buAutoNum type="arabicPeriod" startAt="2"/>
              <a:defRPr/>
            </a:pP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해당 매출 처리 대상을 시행 하지</a:t>
            </a:r>
            <a:endParaRPr lang="en-US" altLang="ko-KR" b="0" kern="100" dirty="0" smtClean="0"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b="0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 </a:t>
            </a: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   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만  문서 생성이 안됨</a:t>
            </a:r>
            <a:endParaRPr lang="en-US" altLang="ko-KR" b="0" kern="100" dirty="0" smtClean="0"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marL="171450" indent="-171450" algn="just">
              <a:spcBef>
                <a:spcPts val="400"/>
              </a:spcBef>
              <a:spcAft>
                <a:spcPts val="0"/>
              </a:spcAft>
              <a:buFont typeface="Wingdings" panose="05000000000000000000" pitchFamily="2" charset="2"/>
              <a:buChar char="à"/>
              <a:defRPr/>
            </a:pP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신규 생성 대상으로  상태 전환이</a:t>
            </a:r>
            <a:endParaRPr lang="en-US" altLang="ko-KR" b="0" kern="100" dirty="0" smtClean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b="0" kern="100" dirty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 </a:t>
            </a: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  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안됨</a:t>
            </a:r>
            <a:endParaRPr lang="en-US" altLang="ko-KR" b="0" kern="100" dirty="0" smtClean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marL="228600" indent="-228600" algn="just">
              <a:spcBef>
                <a:spcPts val="400"/>
              </a:spcBef>
              <a:spcAft>
                <a:spcPts val="0"/>
              </a:spcAft>
              <a:buAutoNum type="arabicPeriod" startAt="3"/>
              <a:defRPr/>
            </a:pP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Error 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메시지 나타남</a:t>
            </a:r>
            <a:endParaRPr lang="en-US" altLang="ko-KR" b="0" kern="100" dirty="0" smtClean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marL="228600" indent="-228600" algn="just">
              <a:spcBef>
                <a:spcPts val="400"/>
              </a:spcBef>
              <a:spcAft>
                <a:spcPts val="0"/>
              </a:spcAft>
              <a:buAutoNum type="arabicPeriod" startAt="3"/>
              <a:defRPr/>
            </a:pP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※  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상단의 </a:t>
            </a: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Case 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는 자재 마스터에서</a:t>
            </a:r>
            <a:endParaRPr lang="en-US" altLang="ko-KR" b="0" kern="100" dirty="0" smtClean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b="0" kern="100" dirty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 </a:t>
            </a: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   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주문 통제를 걸어 놓은 </a:t>
            </a: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Case 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임</a:t>
            </a:r>
            <a:endParaRPr lang="en-US" altLang="ko-KR" b="0" kern="100" dirty="0" smtClean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marL="171450" indent="-171450" algn="just">
              <a:spcBef>
                <a:spcPts val="400"/>
              </a:spcBef>
              <a:spcAft>
                <a:spcPts val="0"/>
              </a:spcAft>
              <a:buFont typeface="Wingdings" panose="05000000000000000000" pitchFamily="2" charset="2"/>
              <a:buChar char="à"/>
              <a:defRPr/>
            </a:pP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이런 경우   해당 시스템운영 </a:t>
            </a:r>
            <a:endParaRPr lang="en-US" altLang="ko-KR" b="0" kern="100" dirty="0" smtClean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    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담당자에게 문의를 해야 함</a:t>
            </a: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</p:txBody>
      </p:sp>
      <p:graphicFrame>
        <p:nvGraphicFramePr>
          <p:cNvPr id="17" name="표 16"/>
          <p:cNvGraphicFramePr>
            <a:graphicFrameLocks noGrp="1"/>
          </p:cNvGraphicFramePr>
          <p:nvPr>
            <p:extLst/>
          </p:nvPr>
        </p:nvGraphicFramePr>
        <p:xfrm>
          <a:off x="350838" y="425431"/>
          <a:ext cx="9282112" cy="288925"/>
        </p:xfrm>
        <a:graphic>
          <a:graphicData uri="http://schemas.openxmlformats.org/drawingml/2006/table">
            <a:tbl>
              <a:tblPr/>
              <a:tblGrid>
                <a:gridCol w="796963"/>
                <a:gridCol w="5608221"/>
                <a:gridCol w="780368"/>
                <a:gridCol w="2096560"/>
              </a:tblGrid>
              <a:tr h="288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메뉴 경로</a:t>
                      </a:r>
                      <a:endParaRPr kumimoji="1" lang="en-US" altLang="ko-K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8970" marR="58970" marT="10759" marB="10759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쇼핑몰 판매주문 및 매출 처리 </a:t>
                      </a: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 Mall )</a:t>
                      </a:r>
                      <a:endParaRPr kumimoji="1" lang="ko-KR" alt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8970" marR="58970" marT="10759" marB="10759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Tr. Code</a:t>
                      </a:r>
                    </a:p>
                  </a:txBody>
                  <a:tcPr marL="58970" marR="58970" marT="10759" marB="10759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 ZSD2M0011</a:t>
                      </a:r>
                    </a:p>
                  </a:txBody>
                  <a:tcPr marL="58970" marR="58970" marT="10759" marB="10759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10196"/>
                      </a:srgbClr>
                    </a:solidFill>
                  </a:tcPr>
                </a:tc>
              </a:tr>
            </a:tbl>
          </a:graphicData>
        </a:graphic>
      </p:graphicFrame>
      <p:grpSp>
        <p:nvGrpSpPr>
          <p:cNvPr id="3" name="그룹 2"/>
          <p:cNvGrpSpPr/>
          <p:nvPr/>
        </p:nvGrpSpPr>
        <p:grpSpPr>
          <a:xfrm>
            <a:off x="775742" y="2178248"/>
            <a:ext cx="4680520" cy="2978944"/>
            <a:chOff x="415702" y="1171006"/>
            <a:chExt cx="4680520" cy="2978944"/>
          </a:xfrm>
        </p:grpSpPr>
        <p:pic>
          <p:nvPicPr>
            <p:cNvPr id="2" name="그림 1"/>
            <p:cNvPicPr>
              <a:picLocks noChangeAspect="1"/>
            </p:cNvPicPr>
            <p:nvPr/>
          </p:nvPicPr>
          <p:blipFill rotWithShape="1">
            <a:blip r:embed="rId3"/>
            <a:srcRect t="87913" r="52743"/>
            <a:stretch/>
          </p:blipFill>
          <p:spPr>
            <a:xfrm>
              <a:off x="415702" y="3476553"/>
              <a:ext cx="4680520" cy="673397"/>
            </a:xfrm>
            <a:prstGeom prst="rect">
              <a:avLst/>
            </a:prstGeom>
          </p:spPr>
        </p:pic>
        <p:pic>
          <p:nvPicPr>
            <p:cNvPr id="12" name="그림 11"/>
            <p:cNvPicPr>
              <a:picLocks noChangeAspect="1"/>
            </p:cNvPicPr>
            <p:nvPr/>
          </p:nvPicPr>
          <p:blipFill rotWithShape="1">
            <a:blip r:embed="rId3"/>
            <a:srcRect r="52743" b="58617"/>
            <a:stretch/>
          </p:blipFill>
          <p:spPr>
            <a:xfrm>
              <a:off x="415702" y="1171006"/>
              <a:ext cx="4680520" cy="2305547"/>
            </a:xfrm>
            <a:prstGeom prst="rect">
              <a:avLst/>
            </a:prstGeom>
          </p:spPr>
        </p:pic>
      </p:grpSp>
      <p:sp>
        <p:nvSpPr>
          <p:cNvPr id="15" name="직사각형 14"/>
          <p:cNvSpPr/>
          <p:nvPr/>
        </p:nvSpPr>
        <p:spPr>
          <a:xfrm>
            <a:off x="847750" y="4062179"/>
            <a:ext cx="1224136" cy="421615"/>
          </a:xfrm>
          <a:prstGeom prst="rect">
            <a:avLst/>
          </a:prstGeom>
          <a:noFill/>
          <a:ln w="254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40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799416" y="4737010"/>
            <a:ext cx="2280582" cy="179915"/>
          </a:xfrm>
          <a:prstGeom prst="rect">
            <a:avLst/>
          </a:prstGeom>
          <a:noFill/>
          <a:ln w="254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40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1327639" y="2760179"/>
            <a:ext cx="528223" cy="210808"/>
          </a:xfrm>
          <a:prstGeom prst="rect">
            <a:avLst/>
          </a:prstGeom>
          <a:noFill/>
          <a:ln w="254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40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9" name="Oval 14"/>
          <p:cNvSpPr>
            <a:spLocks noChangeArrowheads="1"/>
          </p:cNvSpPr>
          <p:nvPr/>
        </p:nvSpPr>
        <p:spPr bwMode="auto">
          <a:xfrm>
            <a:off x="1207790" y="2576770"/>
            <a:ext cx="157629" cy="186255"/>
          </a:xfrm>
          <a:prstGeom prst="ellipse">
            <a:avLst/>
          </a:prstGeom>
          <a:solidFill>
            <a:srgbClr val="CC3300"/>
          </a:solidFill>
          <a:ln>
            <a:solidFill>
              <a:schemeClr val="bg1"/>
            </a:solidFill>
            <a:headEnd/>
            <a:tailEnd/>
          </a:ln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92075" tIns="46038" rIns="92075" bIns="46038" anchor="ctr"/>
          <a:lstStyle>
            <a:lvl1pPr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1pPr>
            <a:lvl2pPr marL="742950" indent="-28575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2pPr>
            <a:lvl3pPr marL="11430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3pPr>
            <a:lvl4pPr marL="16002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4pPr>
            <a:lvl5pPr marL="20574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11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1</a:t>
            </a:r>
            <a:endParaRPr lang="en-US" altLang="ko-KR" sz="1100" dirty="0" smtClean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0" name="Oval 14"/>
          <p:cNvSpPr>
            <a:spLocks noChangeArrowheads="1"/>
          </p:cNvSpPr>
          <p:nvPr/>
        </p:nvSpPr>
        <p:spPr bwMode="auto">
          <a:xfrm>
            <a:off x="847750" y="3821912"/>
            <a:ext cx="157629" cy="186255"/>
          </a:xfrm>
          <a:prstGeom prst="ellipse">
            <a:avLst/>
          </a:prstGeom>
          <a:solidFill>
            <a:srgbClr val="CC3300"/>
          </a:solidFill>
          <a:ln>
            <a:solidFill>
              <a:schemeClr val="bg1"/>
            </a:solidFill>
            <a:headEnd/>
            <a:tailEnd/>
          </a:ln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92075" tIns="46038" rIns="92075" bIns="46038" anchor="ctr"/>
          <a:lstStyle>
            <a:lvl1pPr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1pPr>
            <a:lvl2pPr marL="742950" indent="-28575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2pPr>
            <a:lvl3pPr marL="11430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3pPr>
            <a:lvl4pPr marL="16002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4pPr>
            <a:lvl5pPr marL="20574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11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2</a:t>
            </a:r>
            <a:endParaRPr lang="en-US" altLang="ko-KR" sz="1100" dirty="0" smtClean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1" name="Oval 14"/>
          <p:cNvSpPr>
            <a:spLocks noChangeArrowheads="1"/>
          </p:cNvSpPr>
          <p:nvPr/>
        </p:nvSpPr>
        <p:spPr bwMode="auto">
          <a:xfrm>
            <a:off x="1649029" y="4553840"/>
            <a:ext cx="157629" cy="186255"/>
          </a:xfrm>
          <a:prstGeom prst="ellipse">
            <a:avLst/>
          </a:prstGeom>
          <a:solidFill>
            <a:srgbClr val="CC3300"/>
          </a:solidFill>
          <a:ln>
            <a:solidFill>
              <a:schemeClr val="bg1"/>
            </a:solidFill>
            <a:headEnd/>
            <a:tailEnd/>
          </a:ln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92075" tIns="46038" rIns="92075" bIns="46038" anchor="ctr"/>
          <a:lstStyle>
            <a:lvl1pPr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1pPr>
            <a:lvl2pPr marL="742950" indent="-28575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2pPr>
            <a:lvl3pPr marL="11430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3pPr>
            <a:lvl4pPr marL="16002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4pPr>
            <a:lvl5pPr marL="20574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11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3</a:t>
            </a:r>
            <a:endParaRPr lang="en-US" altLang="ko-KR" sz="1100" dirty="0" smtClean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03734" y="1343774"/>
            <a:ext cx="6048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Mall </a:t>
            </a:r>
            <a:r>
              <a:rPr lang="ko-KR" altLang="en-US" dirty="0" smtClean="0"/>
              <a:t>매출 처리 대상의 미결 주문 현황 조회 </a:t>
            </a:r>
            <a:endParaRPr lang="en-US" altLang="ko-KR" dirty="0" smtClean="0"/>
          </a:p>
          <a:p>
            <a:endParaRPr lang="en-US" altLang="ko-KR" dirty="0"/>
          </a:p>
          <a:p>
            <a:r>
              <a:rPr lang="en-US" altLang="ko-KR" dirty="0" smtClean="0"/>
              <a:t> </a:t>
            </a:r>
            <a:r>
              <a:rPr lang="ko-KR" altLang="en-US" dirty="0" smtClean="0"/>
              <a:t>예제 </a:t>
            </a:r>
            <a:r>
              <a:rPr lang="en-US" altLang="ko-KR" dirty="0" smtClean="0"/>
              <a:t>]  </a:t>
            </a:r>
            <a:r>
              <a:rPr lang="ko-KR" altLang="en-US" dirty="0" smtClean="0"/>
              <a:t>주문 생성 </a:t>
            </a:r>
            <a:r>
              <a:rPr lang="en-US" altLang="ko-KR" dirty="0" smtClean="0"/>
              <a:t>Error  </a:t>
            </a:r>
            <a:r>
              <a:rPr lang="ko-KR" altLang="en-US" dirty="0" smtClean="0"/>
              <a:t>확인  및 수정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48243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 bwMode="auto">
          <a:xfrm>
            <a:off x="6753225" y="1125538"/>
            <a:ext cx="2879725" cy="547211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/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endParaRPr lang="en-US" altLang="ko-KR" b="0" kern="100" dirty="0" smtClean="0"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               </a:t>
            </a: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 </a:t>
            </a:r>
            <a:r>
              <a:rPr lang="en-US" altLang="ko-KR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       </a:t>
            </a: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 </a:t>
            </a: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endParaRPr lang="ko-KR" altLang="ko-KR" b="0" kern="100" dirty="0">
              <a:latin typeface="맑은 고딕" pitchFamily="50" charset="-127"/>
              <a:ea typeface="맑은 고딕" pitchFamily="50" charset="-127"/>
              <a:cs typeface="Times New Roman"/>
            </a:endParaRPr>
          </a:p>
        </p:txBody>
      </p:sp>
      <p:sp>
        <p:nvSpPr>
          <p:cNvPr id="7" name="직사각형 2"/>
          <p:cNvSpPr>
            <a:spLocks noChangeArrowheads="1"/>
          </p:cNvSpPr>
          <p:nvPr/>
        </p:nvSpPr>
        <p:spPr bwMode="auto">
          <a:xfrm>
            <a:off x="344488" y="1125538"/>
            <a:ext cx="6361112" cy="4606925"/>
          </a:xfrm>
          <a:prstGeom prst="rect">
            <a:avLst/>
          </a:prstGeom>
          <a:noFill/>
          <a:ln w="9525" algn="ctr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1pPr>
            <a:lvl2pPr marL="742950" indent="-285750"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2pPr>
            <a:lvl3pPr marL="1143000" indent="-228600"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3pPr>
            <a:lvl4pPr marL="1600200" indent="-228600"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4pPr>
            <a:lvl5pPr marL="2057400" indent="-228600"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9pPr>
          </a:lstStyle>
          <a:p>
            <a:pPr algn="ctr" eaLnBrk="1" latinLnBrk="1" hangingPunct="1">
              <a:lnSpc>
                <a:spcPct val="130000"/>
              </a:lnSpc>
            </a:pPr>
            <a:endParaRPr lang="ko-KR" altLang="en-US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" name="모서리가 둥근 직사각형 7"/>
          <p:cNvSpPr/>
          <p:nvPr/>
        </p:nvSpPr>
        <p:spPr bwMode="auto">
          <a:xfrm>
            <a:off x="6752406" y="836712"/>
            <a:ext cx="1368155" cy="216024"/>
          </a:xfrm>
          <a:prstGeom prst="roundRect">
            <a:avLst/>
          </a:prstGeom>
          <a:gradFill flip="none" rotWithShape="1">
            <a:gsLst>
              <a:gs pos="0">
                <a:srgbClr val="1F497D">
                  <a:lumMod val="20000"/>
                  <a:lumOff val="80000"/>
                </a:srgbClr>
              </a:gs>
              <a:gs pos="0">
                <a:srgbClr val="90BAE8"/>
              </a:gs>
              <a:gs pos="70000">
                <a:srgbClr val="1973BD">
                  <a:alpha val="82000"/>
                </a:srgbClr>
              </a:gs>
            </a:gsLst>
            <a:lin ang="2700000" scaled="1"/>
            <a:tileRect/>
          </a:gradFill>
          <a:ln w="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19050" h="6350" prst="coolSlant"/>
            <a:contourClr>
              <a:srgbClr val="969696"/>
            </a:contourClr>
          </a:sp3d>
        </p:spPr>
        <p:txBody>
          <a:bodyPr lIns="0" tIns="0" rIns="0" bIns="36000" anchor="ctr" anchorCtr="1">
            <a:sp3d/>
          </a:bodyPr>
          <a:lstStyle/>
          <a:p>
            <a:pPr marL="93663" indent="-93663" algn="ctr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kern="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항목</a:t>
            </a:r>
            <a:r>
              <a:rPr kumimoji="0" lang="en-US" altLang="ko-KR" kern="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/</a:t>
            </a:r>
            <a:r>
              <a:rPr kumimoji="0" lang="ko-KR" altLang="en-US" kern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필드 설명</a:t>
            </a:r>
            <a:endParaRPr kumimoji="0" lang="ko-KR" altLang="en-US" kern="0" dirty="0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9" name="모서리가 둥근 직사각형 8"/>
          <p:cNvSpPr/>
          <p:nvPr/>
        </p:nvSpPr>
        <p:spPr bwMode="auto">
          <a:xfrm>
            <a:off x="359689" y="836712"/>
            <a:ext cx="1368155" cy="216024"/>
          </a:xfrm>
          <a:prstGeom prst="roundRect">
            <a:avLst/>
          </a:prstGeom>
          <a:gradFill flip="none" rotWithShape="1">
            <a:gsLst>
              <a:gs pos="0">
                <a:srgbClr val="1F497D">
                  <a:lumMod val="20000"/>
                  <a:lumOff val="80000"/>
                </a:srgbClr>
              </a:gs>
              <a:gs pos="0">
                <a:srgbClr val="90BAE8"/>
              </a:gs>
              <a:gs pos="70000">
                <a:srgbClr val="1973BD">
                  <a:alpha val="82000"/>
                </a:srgbClr>
              </a:gs>
            </a:gsLst>
            <a:lin ang="2700000" scaled="1"/>
            <a:tileRect/>
          </a:gradFill>
          <a:ln w="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19050" h="6350" prst="coolSlant"/>
            <a:contourClr>
              <a:srgbClr val="969696"/>
            </a:contourClr>
          </a:sp3d>
        </p:spPr>
        <p:txBody>
          <a:bodyPr lIns="0" tIns="0" rIns="0" bIns="36000" anchor="ctr" anchorCtr="1">
            <a:sp3d/>
          </a:bodyPr>
          <a:lstStyle/>
          <a:p>
            <a:pPr marL="93663" indent="-93663" algn="ctr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kern="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화면 예시</a:t>
            </a:r>
          </a:p>
        </p:txBody>
      </p:sp>
      <p:sp>
        <p:nvSpPr>
          <p:cNvPr id="22" name="제목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ERP </a:t>
            </a:r>
            <a:r>
              <a:rPr lang="ko-KR" altLang="en-US" dirty="0" smtClean="0"/>
              <a:t>시스템 사용자 매뉴얼</a:t>
            </a:r>
            <a:endParaRPr lang="ko-KR" altLang="en-US" dirty="0"/>
          </a:p>
        </p:txBody>
      </p:sp>
      <p:sp>
        <p:nvSpPr>
          <p:cNvPr id="31" name="직사각형 30"/>
          <p:cNvSpPr/>
          <p:nvPr/>
        </p:nvSpPr>
        <p:spPr bwMode="auto">
          <a:xfrm>
            <a:off x="775742" y="5805264"/>
            <a:ext cx="5929312" cy="78898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/>
          <a:p>
            <a:pPr algn="just">
              <a:spcAft>
                <a:spcPts val="0"/>
              </a:spcAft>
              <a:defRPr/>
            </a:pPr>
            <a:r>
              <a:rPr lang="en-US" altLang="ko-KR" sz="1100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1</a:t>
            </a:r>
            <a:r>
              <a:rPr lang="en-US" altLang="ko-KR" sz="1100" b="0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. </a:t>
            </a:r>
            <a:r>
              <a:rPr lang="ko-KR" altLang="en-US" sz="1100" b="0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업무 처리 순서 대로  </a:t>
            </a:r>
            <a:r>
              <a:rPr lang="en-US" altLang="ko-KR" sz="1100" b="0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( Button</a:t>
            </a:r>
            <a:r>
              <a:rPr lang="ko-KR" altLang="en-US" sz="1100" b="0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의 순서 대로 진행 할 것 </a:t>
            </a:r>
            <a:r>
              <a:rPr lang="en-US" altLang="ko-KR" sz="1100" b="0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)</a:t>
            </a:r>
          </a:p>
          <a:p>
            <a:pPr algn="just">
              <a:spcAft>
                <a:spcPts val="0"/>
              </a:spcAft>
              <a:defRPr/>
            </a:pPr>
            <a:endParaRPr lang="en-US" altLang="ko-KR" sz="1100" b="0" kern="100" dirty="0" smtClean="0">
              <a:latin typeface="맑은 고딕" pitchFamily="50" charset="-127"/>
              <a:ea typeface="맑은 고딕" pitchFamily="50" charset="-127"/>
              <a:cs typeface="Times New Roman"/>
            </a:endParaRPr>
          </a:p>
        </p:txBody>
      </p:sp>
      <p:pic>
        <p:nvPicPr>
          <p:cNvPr id="32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5851525"/>
            <a:ext cx="417512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직사각형 32"/>
          <p:cNvSpPr/>
          <p:nvPr/>
        </p:nvSpPr>
        <p:spPr>
          <a:xfrm>
            <a:off x="6827760" y="1389737"/>
            <a:ext cx="2852815" cy="19287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1. 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주문문서가 만들어진 항목을 </a:t>
            </a: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 </a:t>
            </a: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   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선택함</a:t>
            </a: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2.  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출하 생성 </a:t>
            </a: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Button 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선택</a:t>
            </a: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b="0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    </a:t>
            </a: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3. Yes Button 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선택</a:t>
            </a:r>
            <a:endParaRPr lang="en-US" altLang="ko-KR" b="0" kern="100" dirty="0" smtClean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endParaRPr lang="en-US" altLang="ko-KR" b="0" kern="100" dirty="0" smtClean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실행하고 나면</a:t>
            </a: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, Delivery 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문서가 생성</a:t>
            </a: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</a:endParaRPr>
          </a:p>
        </p:txBody>
      </p:sp>
      <p:graphicFrame>
        <p:nvGraphicFramePr>
          <p:cNvPr id="17" name="표 16"/>
          <p:cNvGraphicFramePr>
            <a:graphicFrameLocks noGrp="1"/>
          </p:cNvGraphicFramePr>
          <p:nvPr>
            <p:extLst/>
          </p:nvPr>
        </p:nvGraphicFramePr>
        <p:xfrm>
          <a:off x="350838" y="425431"/>
          <a:ext cx="9282112" cy="288925"/>
        </p:xfrm>
        <a:graphic>
          <a:graphicData uri="http://schemas.openxmlformats.org/drawingml/2006/table">
            <a:tbl>
              <a:tblPr/>
              <a:tblGrid>
                <a:gridCol w="796963"/>
                <a:gridCol w="5608221"/>
                <a:gridCol w="780368"/>
                <a:gridCol w="2096560"/>
              </a:tblGrid>
              <a:tr h="288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메뉴 경로</a:t>
                      </a:r>
                      <a:endParaRPr kumimoji="1" lang="en-US" altLang="ko-K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8970" marR="58970" marT="10759" marB="10759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쇼핑몰 판매주문 및 매출 처리 </a:t>
                      </a: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 Mall )</a:t>
                      </a:r>
                      <a:endParaRPr kumimoji="1" lang="ko-KR" alt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8970" marR="58970" marT="10759" marB="10759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Tr. Code</a:t>
                      </a:r>
                    </a:p>
                  </a:txBody>
                  <a:tcPr marL="58970" marR="58970" marT="10759" marB="10759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 ZSD2M0011</a:t>
                      </a:r>
                    </a:p>
                  </a:txBody>
                  <a:tcPr marL="58970" marR="58970" marT="10759" marB="10759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10196"/>
                      </a:srgbClr>
                    </a:solidFill>
                  </a:tcPr>
                </a:tc>
              </a:tr>
            </a:tbl>
          </a:graphicData>
        </a:graphic>
      </p:graphicFrame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3"/>
          <a:srcRect t="6447" r="60740" b="39267"/>
          <a:stretch/>
        </p:blipFill>
        <p:spPr>
          <a:xfrm>
            <a:off x="883531" y="2204864"/>
            <a:ext cx="3888431" cy="3024336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 rotWithShape="1">
          <a:blip r:embed="rId3"/>
          <a:srcRect l="57797" t="6447" r="30932" b="39267"/>
          <a:stretch/>
        </p:blipFill>
        <p:spPr>
          <a:xfrm>
            <a:off x="4771962" y="2204864"/>
            <a:ext cx="1116348" cy="3024336"/>
          </a:xfrm>
          <a:prstGeom prst="rect">
            <a:avLst/>
          </a:prstGeom>
        </p:spPr>
      </p:pic>
      <p:sp>
        <p:nvSpPr>
          <p:cNvPr id="13" name="직사각형 12"/>
          <p:cNvSpPr/>
          <p:nvPr/>
        </p:nvSpPr>
        <p:spPr>
          <a:xfrm>
            <a:off x="1043766" y="3933056"/>
            <a:ext cx="648072" cy="1296144"/>
          </a:xfrm>
          <a:prstGeom prst="rect">
            <a:avLst/>
          </a:prstGeom>
          <a:noFill/>
          <a:ln w="254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40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4" name="Oval 14"/>
          <p:cNvSpPr>
            <a:spLocks noChangeArrowheads="1"/>
          </p:cNvSpPr>
          <p:nvPr/>
        </p:nvSpPr>
        <p:spPr bwMode="auto">
          <a:xfrm>
            <a:off x="847750" y="4253960"/>
            <a:ext cx="157629" cy="186255"/>
          </a:xfrm>
          <a:prstGeom prst="ellipse">
            <a:avLst/>
          </a:prstGeom>
          <a:solidFill>
            <a:srgbClr val="CC3300"/>
          </a:solidFill>
          <a:ln>
            <a:solidFill>
              <a:schemeClr val="bg1"/>
            </a:solidFill>
            <a:headEnd/>
            <a:tailEnd/>
          </a:ln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92075" tIns="46038" rIns="92075" bIns="46038" anchor="ctr"/>
          <a:lstStyle>
            <a:lvl1pPr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1pPr>
            <a:lvl2pPr marL="742950" indent="-28575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2pPr>
            <a:lvl3pPr marL="11430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3pPr>
            <a:lvl4pPr marL="16002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4pPr>
            <a:lvl5pPr marL="20574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11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1</a:t>
            </a:r>
            <a:endParaRPr lang="en-US" altLang="ko-KR" sz="1100" dirty="0" smtClean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2179675" y="3605888"/>
            <a:ext cx="648072" cy="399176"/>
          </a:xfrm>
          <a:prstGeom prst="rect">
            <a:avLst/>
          </a:prstGeom>
          <a:noFill/>
          <a:ln w="254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40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6" name="Oval 14"/>
          <p:cNvSpPr>
            <a:spLocks noChangeArrowheads="1"/>
          </p:cNvSpPr>
          <p:nvPr/>
        </p:nvSpPr>
        <p:spPr bwMode="auto">
          <a:xfrm>
            <a:off x="2323451" y="3564263"/>
            <a:ext cx="157629" cy="186255"/>
          </a:xfrm>
          <a:prstGeom prst="ellipse">
            <a:avLst/>
          </a:prstGeom>
          <a:solidFill>
            <a:srgbClr val="CC3300"/>
          </a:solidFill>
          <a:ln>
            <a:solidFill>
              <a:schemeClr val="bg1"/>
            </a:solidFill>
            <a:headEnd/>
            <a:tailEnd/>
          </a:ln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92075" tIns="46038" rIns="92075" bIns="46038" anchor="ctr"/>
          <a:lstStyle>
            <a:lvl1pPr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1pPr>
            <a:lvl2pPr marL="742950" indent="-28575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2pPr>
            <a:lvl3pPr marL="11430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3pPr>
            <a:lvl4pPr marL="16002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4pPr>
            <a:lvl5pPr marL="20574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11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3</a:t>
            </a:r>
            <a:endParaRPr lang="en-US" altLang="ko-KR" sz="1100" dirty="0" smtClean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1855639" y="2347200"/>
            <a:ext cx="648072" cy="217704"/>
          </a:xfrm>
          <a:prstGeom prst="rect">
            <a:avLst/>
          </a:prstGeom>
          <a:noFill/>
          <a:ln w="254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40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9" name="Oval 14"/>
          <p:cNvSpPr>
            <a:spLocks noChangeArrowheads="1"/>
          </p:cNvSpPr>
          <p:nvPr/>
        </p:nvSpPr>
        <p:spPr bwMode="auto">
          <a:xfrm>
            <a:off x="2323451" y="2089777"/>
            <a:ext cx="157629" cy="186255"/>
          </a:xfrm>
          <a:prstGeom prst="ellipse">
            <a:avLst/>
          </a:prstGeom>
          <a:solidFill>
            <a:srgbClr val="CC3300"/>
          </a:solidFill>
          <a:ln>
            <a:solidFill>
              <a:schemeClr val="bg1"/>
            </a:solidFill>
            <a:headEnd/>
            <a:tailEnd/>
          </a:ln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92075" tIns="46038" rIns="92075" bIns="46038" anchor="ctr"/>
          <a:lstStyle>
            <a:lvl1pPr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1pPr>
            <a:lvl2pPr marL="742950" indent="-28575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2pPr>
            <a:lvl3pPr marL="11430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3pPr>
            <a:lvl4pPr marL="16002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4pPr>
            <a:lvl5pPr marL="20574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11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2</a:t>
            </a:r>
            <a:endParaRPr lang="en-US" altLang="ko-KR" sz="1100" dirty="0" smtClean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03734" y="1343774"/>
            <a:ext cx="60486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STEP2 ] </a:t>
            </a:r>
            <a:r>
              <a:rPr lang="ko-KR" altLang="en-US" dirty="0" smtClean="0"/>
              <a:t>출하문서 생성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90887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Arial"/>
        <a:ea typeface="돋움"/>
        <a:cs typeface=""/>
      </a:majorFont>
      <a:minorFont>
        <a:latin typeface="Arial"/>
        <a:ea typeface="돋움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1" hangingPunct="1">
          <a:lnSpc>
            <a:spcPct val="13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돋움" pitchFamily="50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1" hangingPunct="1">
          <a:lnSpc>
            <a:spcPct val="13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돋움" pitchFamily="50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32972</TotalTime>
  <Words>1664</Words>
  <Application>Microsoft Office PowerPoint</Application>
  <PresentationFormat>사용자 지정</PresentationFormat>
  <Paragraphs>417</Paragraphs>
  <Slides>15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15</vt:i4>
      </vt:variant>
    </vt:vector>
  </HeadingPairs>
  <TitlesOfParts>
    <vt:vector size="22" baseType="lpstr">
      <vt:lpstr>돋움</vt:lpstr>
      <vt:lpstr>맑은 고딕</vt:lpstr>
      <vt:lpstr>Arial</vt:lpstr>
      <vt:lpstr>Lucida Sans Unicode</vt:lpstr>
      <vt:lpstr>Times New Roman</vt:lpstr>
      <vt:lpstr>Wingdings</vt:lpstr>
      <vt:lpstr>기본 디자인</vt:lpstr>
      <vt:lpstr>ERP 시스템 사용자 매뉴얼</vt:lpstr>
      <vt:lpstr>ERP 시스템 사용자 매뉴얼</vt:lpstr>
      <vt:lpstr>ERP 시스템 사용자 매뉴얼</vt:lpstr>
      <vt:lpstr>ERP 시스템 사용자 매뉴얼</vt:lpstr>
      <vt:lpstr>ERP 시스템 사용자 매뉴얼</vt:lpstr>
      <vt:lpstr>ERP 시스템 사용자 매뉴얼</vt:lpstr>
      <vt:lpstr>ERP 시스템 사용자 매뉴얼</vt:lpstr>
      <vt:lpstr>ERP 시스템 사용자 매뉴얼</vt:lpstr>
      <vt:lpstr>ERP 시스템 사용자 매뉴얼</vt:lpstr>
      <vt:lpstr>ERP 시스템 사용자 매뉴얼</vt:lpstr>
      <vt:lpstr>ERP 시스템 사용자 매뉴얼</vt:lpstr>
      <vt:lpstr>ERP 시스템 사용자 매뉴얼</vt:lpstr>
      <vt:lpstr>ERP 시스템 사용자 매뉴얼</vt:lpstr>
      <vt:lpstr>ERP 시스템 사용자 매뉴얼</vt:lpstr>
      <vt:lpstr>PowerPoint 프레젠테이션</vt:lpstr>
    </vt:vector>
  </TitlesOfParts>
  <Company>BSG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PI_ERP 프로젝트</dc:title>
  <dc:creator>dmyang</dc:creator>
  <cp:lastModifiedBy>SEODOSEOK</cp:lastModifiedBy>
  <cp:revision>2398</cp:revision>
  <cp:lastPrinted>2001-03-14T06:43:19Z</cp:lastPrinted>
  <dcterms:created xsi:type="dcterms:W3CDTF">2000-09-28T11:17:09Z</dcterms:created>
  <dcterms:modified xsi:type="dcterms:W3CDTF">2018-04-23T10:04:08Z</dcterms:modified>
</cp:coreProperties>
</file>