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572" r:id="rId2"/>
    <p:sldId id="567" r:id="rId3"/>
    <p:sldId id="618" r:id="rId4"/>
    <p:sldId id="623" r:id="rId5"/>
    <p:sldId id="626" r:id="rId6"/>
    <p:sldId id="627" r:id="rId7"/>
    <p:sldId id="628" r:id="rId8"/>
    <p:sldId id="629" r:id="rId9"/>
    <p:sldId id="605" r:id="rId10"/>
    <p:sldId id="630" r:id="rId11"/>
    <p:sldId id="566" r:id="rId12"/>
  </p:sldIdLst>
  <p:sldSz cx="9904413" cy="6858000"/>
  <p:notesSz cx="6662738" cy="9832975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sz="1200" b="1" kern="1200">
        <a:solidFill>
          <a:schemeClr val="tx1"/>
        </a:solidFill>
        <a:latin typeface="Arial" charset="0"/>
        <a:ea typeface="돋움" pitchFamily="50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sz="1200" b="1" kern="1200">
        <a:solidFill>
          <a:schemeClr val="tx1"/>
        </a:solidFill>
        <a:latin typeface="Arial" charset="0"/>
        <a:ea typeface="돋움" pitchFamily="50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sz="1200" b="1" kern="1200">
        <a:solidFill>
          <a:schemeClr val="tx1"/>
        </a:solidFill>
        <a:latin typeface="Arial" charset="0"/>
        <a:ea typeface="돋움" pitchFamily="50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sz="1200" b="1" kern="1200">
        <a:solidFill>
          <a:schemeClr val="tx1"/>
        </a:solidFill>
        <a:latin typeface="Arial" charset="0"/>
        <a:ea typeface="돋움" pitchFamily="50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sz="1200" b="1" kern="1200">
        <a:solidFill>
          <a:schemeClr val="tx1"/>
        </a:solidFill>
        <a:latin typeface="Arial" charset="0"/>
        <a:ea typeface="돋움" pitchFamily="50" charset="-127"/>
        <a:cs typeface="+mn-cs"/>
      </a:defRPr>
    </a:lvl5pPr>
    <a:lvl6pPr marL="2286000" algn="l" defTabSz="914400" rtl="0" eaLnBrk="1" latinLnBrk="1" hangingPunct="1">
      <a:defRPr kumimoji="1" sz="1200" b="1" kern="1200">
        <a:solidFill>
          <a:schemeClr val="tx1"/>
        </a:solidFill>
        <a:latin typeface="Arial" charset="0"/>
        <a:ea typeface="돋움" pitchFamily="50" charset="-127"/>
        <a:cs typeface="+mn-cs"/>
      </a:defRPr>
    </a:lvl6pPr>
    <a:lvl7pPr marL="2743200" algn="l" defTabSz="914400" rtl="0" eaLnBrk="1" latinLnBrk="1" hangingPunct="1">
      <a:defRPr kumimoji="1" sz="1200" b="1" kern="1200">
        <a:solidFill>
          <a:schemeClr val="tx1"/>
        </a:solidFill>
        <a:latin typeface="Arial" charset="0"/>
        <a:ea typeface="돋움" pitchFamily="50" charset="-127"/>
        <a:cs typeface="+mn-cs"/>
      </a:defRPr>
    </a:lvl7pPr>
    <a:lvl8pPr marL="3200400" algn="l" defTabSz="914400" rtl="0" eaLnBrk="1" latinLnBrk="1" hangingPunct="1">
      <a:defRPr kumimoji="1" sz="1200" b="1" kern="1200">
        <a:solidFill>
          <a:schemeClr val="tx1"/>
        </a:solidFill>
        <a:latin typeface="Arial" charset="0"/>
        <a:ea typeface="돋움" pitchFamily="50" charset="-127"/>
        <a:cs typeface="+mn-cs"/>
      </a:defRPr>
    </a:lvl8pPr>
    <a:lvl9pPr marL="3657600" algn="l" defTabSz="914400" rtl="0" eaLnBrk="1" latinLnBrk="1" hangingPunct="1">
      <a:defRPr kumimoji="1" sz="1200" b="1" kern="1200">
        <a:solidFill>
          <a:schemeClr val="tx1"/>
        </a:solidFill>
        <a:latin typeface="Arial" charset="0"/>
        <a:ea typeface="돋움" pitchFamily="50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65">
          <p15:clr>
            <a:srgbClr val="A4A3A4"/>
          </p15:clr>
        </p15:guide>
        <p15:guide id="2" orient="horz" pos="2160">
          <p15:clr>
            <a:srgbClr val="A4A3A4"/>
          </p15:clr>
        </p15:guide>
        <p15:guide id="3" orient="horz" pos="3158">
          <p15:clr>
            <a:srgbClr val="A4A3A4"/>
          </p15:clr>
        </p15:guide>
        <p15:guide id="4" orient="horz" pos="3294">
          <p15:clr>
            <a:srgbClr val="A4A3A4"/>
          </p15:clr>
        </p15:guide>
        <p15:guide id="5" pos="398">
          <p15:clr>
            <a:srgbClr val="A4A3A4"/>
          </p15:clr>
        </p15:guide>
        <p15:guide id="6" pos="5569">
          <p15:clr>
            <a:srgbClr val="A4A3A4"/>
          </p15:clr>
        </p15:guide>
        <p15:guide id="7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96">
          <p15:clr>
            <a:srgbClr val="A4A3A4"/>
          </p15:clr>
        </p15:guide>
        <p15:guide id="2" pos="209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7793"/>
    <a:srgbClr val="93E3FF"/>
    <a:srgbClr val="E57725"/>
    <a:srgbClr val="CCCCFF"/>
    <a:srgbClr val="DDDDDD"/>
    <a:srgbClr val="C0C0C0"/>
    <a:srgbClr val="2D86A5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3" autoAdjust="0"/>
    <p:restoredTop sz="99652" autoAdjust="0"/>
  </p:normalViewPr>
  <p:slideViewPr>
    <p:cSldViewPr>
      <p:cViewPr varScale="1">
        <p:scale>
          <a:sx n="116" d="100"/>
          <a:sy n="116" d="100"/>
        </p:scale>
        <p:origin x="1188" y="108"/>
      </p:cViewPr>
      <p:guideLst>
        <p:guide orient="horz" pos="4065"/>
        <p:guide orient="horz" pos="2160"/>
        <p:guide orient="horz" pos="3158"/>
        <p:guide orient="horz" pos="3294"/>
        <p:guide pos="398"/>
        <p:guide pos="5569"/>
        <p:guide pos="3120"/>
      </p:guideLst>
    </p:cSldViewPr>
  </p:slideViewPr>
  <p:outlineViewPr>
    <p:cViewPr>
      <p:scale>
        <a:sx n="33" d="100"/>
        <a:sy n="33" d="100"/>
      </p:scale>
      <p:origin x="210" y="175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4" d="100"/>
          <a:sy n="74" d="100"/>
        </p:scale>
        <p:origin x="-3408" y="-90"/>
      </p:cViewPr>
      <p:guideLst>
        <p:guide orient="horz" pos="3096"/>
        <p:guide pos="209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766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13" tIns="45607" rIns="91213" bIns="45607" numCol="1" anchor="t" anchorCtr="0" compatLnSpc="1">
            <a:prstTxWarp prst="textNoShape">
              <a:avLst/>
            </a:prstTxWarp>
          </a:bodyPr>
          <a:lstStyle>
            <a:lvl1pPr algn="l" defTabSz="912813">
              <a:lnSpc>
                <a:spcPct val="100000"/>
              </a:lnSpc>
              <a:defRPr sz="1100" b="0">
                <a:latin typeface="맑은 고딕" pitchFamily="50" charset="-127"/>
                <a:ea typeface="맑은 고딕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5075" y="0"/>
            <a:ext cx="288766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13" tIns="45607" rIns="91213" bIns="45607" numCol="1" anchor="t" anchorCtr="0" compatLnSpc="1">
            <a:prstTxWarp prst="textNoShape">
              <a:avLst/>
            </a:prstTxWarp>
          </a:bodyPr>
          <a:lstStyle>
            <a:lvl1pPr algn="r" defTabSz="912813">
              <a:lnSpc>
                <a:spcPct val="100000"/>
              </a:lnSpc>
              <a:defRPr sz="1100" b="0">
                <a:latin typeface="맑은 고딕" pitchFamily="50" charset="-127"/>
                <a:ea typeface="맑은 고딕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40850"/>
            <a:ext cx="288766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13" tIns="45607" rIns="91213" bIns="45607" numCol="1" anchor="b" anchorCtr="0" compatLnSpc="1">
            <a:prstTxWarp prst="textNoShape">
              <a:avLst/>
            </a:prstTxWarp>
          </a:bodyPr>
          <a:lstStyle>
            <a:lvl1pPr algn="l" defTabSz="912813">
              <a:lnSpc>
                <a:spcPct val="100000"/>
              </a:lnSpc>
              <a:defRPr sz="1100" b="0">
                <a:latin typeface="맑은 고딕" pitchFamily="50" charset="-127"/>
                <a:ea typeface="맑은 고딕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5075" y="9340850"/>
            <a:ext cx="288766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13" tIns="45607" rIns="91213" bIns="45607" numCol="1" anchor="b" anchorCtr="0" compatLnSpc="1">
            <a:prstTxWarp prst="textNoShape">
              <a:avLst/>
            </a:prstTxWarp>
          </a:bodyPr>
          <a:lstStyle>
            <a:lvl1pPr algn="r" defTabSz="912813">
              <a:lnSpc>
                <a:spcPct val="100000"/>
              </a:lnSpc>
              <a:defRPr sz="1100" b="0">
                <a:latin typeface="맑은 고딕" pitchFamily="50" charset="-127"/>
                <a:ea typeface="맑은 고딕" pitchFamily="50" charset="-127"/>
              </a:defRPr>
            </a:lvl1pPr>
          </a:lstStyle>
          <a:p>
            <a:pPr>
              <a:defRPr/>
            </a:pPr>
            <a:fld id="{7125140D-058F-4DAF-9564-FAF9FFABD8E1}" type="slidenum">
              <a:rPr lang="en-US" altLang="ko-KR"/>
              <a:pPr>
                <a:defRPr/>
              </a:pPr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8804642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766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defRPr b="0">
                <a:latin typeface="맑은 고딕" pitchFamily="50" charset="-127"/>
                <a:ea typeface="맑은 고딕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97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3488" y="0"/>
            <a:ext cx="2887662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 b="0">
                <a:latin typeface="맑은 고딕" pitchFamily="50" charset="-127"/>
                <a:ea typeface="맑은 고딕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69925" y="736600"/>
            <a:ext cx="5322888" cy="36877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7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750" y="4670425"/>
            <a:ext cx="5329238" cy="442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 dirty="0" smtClean="0"/>
              <a:t>마스터 텍스트 스타일을 편집합니다</a:t>
            </a:r>
          </a:p>
          <a:p>
            <a:pPr lvl="1"/>
            <a:r>
              <a:rPr lang="ko-KR" altLang="en-US" noProof="0" dirty="0" smtClean="0"/>
              <a:t>둘째 수준</a:t>
            </a:r>
          </a:p>
          <a:p>
            <a:pPr lvl="2"/>
            <a:r>
              <a:rPr lang="ko-KR" altLang="en-US" noProof="0" dirty="0" smtClean="0"/>
              <a:t>셋째 수준</a:t>
            </a:r>
          </a:p>
          <a:p>
            <a:pPr lvl="3"/>
            <a:r>
              <a:rPr lang="ko-KR" altLang="en-US" noProof="0" dirty="0" smtClean="0"/>
              <a:t>넷째 수준</a:t>
            </a:r>
          </a:p>
          <a:p>
            <a:pPr lvl="4"/>
            <a:r>
              <a:rPr lang="ko-KR" altLang="en-US" noProof="0" dirty="0" smtClean="0"/>
              <a:t>다섯째 수준</a:t>
            </a:r>
          </a:p>
        </p:txBody>
      </p:sp>
      <p:sp>
        <p:nvSpPr>
          <p:cNvPr id="397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39263"/>
            <a:ext cx="288766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defRPr b="0">
                <a:latin typeface="맑은 고딕" pitchFamily="50" charset="-127"/>
                <a:ea typeface="맑은 고딕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97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3488" y="9339263"/>
            <a:ext cx="2887662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 b="0">
                <a:latin typeface="맑은 고딕" pitchFamily="50" charset="-127"/>
                <a:ea typeface="맑은 고딕" pitchFamily="50" charset="-127"/>
              </a:defRPr>
            </a:lvl1pPr>
          </a:lstStyle>
          <a:p>
            <a:pPr>
              <a:defRPr/>
            </a:pPr>
            <a:fld id="{FFB1769C-2F4C-4C37-9CD1-A32752D2A82A}" type="slidenum">
              <a:rPr lang="en-US" altLang="ko-KR"/>
              <a:pPr>
                <a:defRPr/>
              </a:pPr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0990648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맑은 고딕" pitchFamily="50" charset="-127"/>
        <a:ea typeface="맑은 고딕" pitchFamily="50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맑은 고딕" pitchFamily="50" charset="-127"/>
        <a:ea typeface="맑은 고딕" pitchFamily="50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맑은 고딕" pitchFamily="50" charset="-127"/>
        <a:ea typeface="맑은 고딕" pitchFamily="50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맑은 고딕" pitchFamily="50" charset="-127"/>
        <a:ea typeface="맑은 고딕" pitchFamily="50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맑은 고딕" pitchFamily="50" charset="-127"/>
        <a:ea typeface="맑은 고딕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69925" y="736600"/>
            <a:ext cx="5322888" cy="3687763"/>
          </a:xfrm>
          <a:ln/>
        </p:spPr>
      </p:sp>
      <p:sp>
        <p:nvSpPr>
          <p:cNvPr id="26627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ko-KR" altLang="en-US" smtClean="0"/>
          </a:p>
        </p:txBody>
      </p:sp>
      <p:sp>
        <p:nvSpPr>
          <p:cNvPr id="26628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93E76A-C7E5-494F-A034-D4AA102AE2E6}" type="slidenum">
              <a:rPr lang="en-US" altLang="ko-KR" smtClean="0"/>
              <a:pPr/>
              <a:t>10</a:t>
            </a:fld>
            <a:endParaRPr lang="en-US" altLang="ko-KR" smtClean="0"/>
          </a:p>
        </p:txBody>
      </p:sp>
    </p:spTree>
    <p:extLst>
      <p:ext uri="{BB962C8B-B14F-4D97-AF65-F5344CB8AC3E}">
        <p14:creationId xmlns:p14="http://schemas.microsoft.com/office/powerpoint/2010/main" val="1754198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0791" y="765194"/>
            <a:ext cx="9125473" cy="1552733"/>
          </a:xfrm>
        </p:spPr>
        <p:txBody>
          <a:bodyPr/>
          <a:lstStyle>
            <a:lvl1pPr marL="0" indent="0">
              <a:buNone/>
              <a:defRPr sz="1300">
                <a:latin typeface="맑은 고딕" pitchFamily="50" charset="-127"/>
              </a:defRPr>
            </a:lvl1pPr>
            <a:lvl2pPr>
              <a:buNone/>
              <a:defRPr sz="1300">
                <a:latin typeface="맑은 고딕" pitchFamily="50" charset="-127"/>
                <a:ea typeface="맑은 고딕" pitchFamily="50" charset="-127"/>
              </a:defRPr>
            </a:lvl2pPr>
            <a:lvl3pPr>
              <a:buNone/>
              <a:defRPr sz="1300">
                <a:latin typeface="맑은 고딕" pitchFamily="50" charset="-127"/>
                <a:ea typeface="맑은 고딕" pitchFamily="50" charset="-127"/>
              </a:defRPr>
            </a:lvl3pPr>
            <a:lvl4pPr>
              <a:buNone/>
              <a:defRPr sz="1300">
                <a:latin typeface="맑은 고딕" pitchFamily="50" charset="-127"/>
                <a:ea typeface="맑은 고딕" pitchFamily="50" charset="-127"/>
              </a:defRPr>
            </a:lvl4pPr>
            <a:lvl5pPr>
              <a:buNone/>
              <a:defRPr sz="1300">
                <a:latin typeface="맑은 고딕" pitchFamily="50" charset="-127"/>
                <a:ea typeface="맑은 고딕" pitchFamily="50" charset="-127"/>
              </a:defRPr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5522927" y="57780"/>
            <a:ext cx="4287063" cy="2462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ko-KR" dirty="0" smtClean="0"/>
              <a:t>ERP </a:t>
            </a:r>
            <a:r>
              <a:rPr lang="ko-KR" altLang="en-US" dirty="0" smtClean="0"/>
              <a:t>시스템 사용자 매뉴얼</a:t>
            </a:r>
          </a:p>
        </p:txBody>
      </p:sp>
    </p:spTree>
  </p:cSld>
  <p:clrMapOvr>
    <a:masterClrMapping/>
  </p:clrMapOvr>
  <p:transition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5522927" y="57780"/>
            <a:ext cx="4287063" cy="2462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ko-KR" dirty="0" smtClean="0"/>
              <a:t>ERP </a:t>
            </a:r>
            <a:r>
              <a:rPr lang="ko-KR" altLang="en-US" dirty="0" smtClean="0"/>
              <a:t>시스템 사용자 매뉴얼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5522927" y="57780"/>
            <a:ext cx="4287063" cy="2462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ko-KR" dirty="0" smtClean="0"/>
              <a:t>ERP </a:t>
            </a:r>
            <a:r>
              <a:rPr lang="ko-KR" altLang="en-US" dirty="0" smtClean="0"/>
              <a:t>시스템 사용자 매뉴얼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9226347" y="857232"/>
            <a:ext cx="369332" cy="92869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endParaRPr lang="ko-KR" altLang="en-US" dirty="0"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  <p:transition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5522927" y="57780"/>
            <a:ext cx="4287063" cy="2462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ko-KR" dirty="0" smtClean="0"/>
              <a:t>ERP </a:t>
            </a:r>
            <a:r>
              <a:rPr lang="ko-KR" altLang="en-US" dirty="0" smtClean="0"/>
              <a:t>시스템 사용자 매뉴얼</a:t>
            </a:r>
          </a:p>
        </p:txBody>
      </p:sp>
      <p:sp>
        <p:nvSpPr>
          <p:cNvPr id="1027" name="Rectangle 19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0838" y="765175"/>
            <a:ext cx="912495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Rectangle 15"/>
          <p:cNvSpPr>
            <a:spLocks noChangeArrowheads="1"/>
          </p:cNvSpPr>
          <p:nvPr/>
        </p:nvSpPr>
        <p:spPr bwMode="auto">
          <a:xfrm>
            <a:off x="4697415" y="6626230"/>
            <a:ext cx="511679" cy="232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ko-KR" sz="700" b="0" dirty="0">
                <a:solidFill>
                  <a:srgbClr val="969696"/>
                </a:solidFill>
                <a:latin typeface="Lucida Sans Unicode" pitchFamily="34" charset="0"/>
                <a:ea typeface="맑은 고딕" pitchFamily="50" charset="-127"/>
              </a:rPr>
              <a:t>- P</a:t>
            </a:r>
            <a:fld id="{05FDF7DF-D36E-46CC-9165-8D1E595FCB6E}" type="slidenum">
              <a:rPr lang="en-US" altLang="ko-KR" sz="700" b="0">
                <a:solidFill>
                  <a:srgbClr val="969696"/>
                </a:solidFill>
                <a:latin typeface="Lucida Sans Unicode" pitchFamily="34" charset="0"/>
                <a:ea typeface="맑은 고딕" pitchFamily="50" charset="-127"/>
              </a:rPr>
              <a:pPr>
                <a:lnSpc>
                  <a:spcPct val="130000"/>
                </a:lnSpc>
                <a:defRPr/>
              </a:pPr>
              <a:t>‹#›</a:t>
            </a:fld>
            <a:r>
              <a:rPr lang="en-US" altLang="ko-KR" sz="700" b="0" dirty="0">
                <a:solidFill>
                  <a:srgbClr val="969696"/>
                </a:solidFill>
                <a:latin typeface="Lucida Sans Unicode" pitchFamily="34" charset="0"/>
                <a:ea typeface="맑은 고딕" pitchFamily="50" charset="-127"/>
              </a:rPr>
              <a:t> -</a:t>
            </a:r>
          </a:p>
        </p:txBody>
      </p:sp>
      <p:cxnSp>
        <p:nvCxnSpPr>
          <p:cNvPr id="7" name="직선 연결선 6"/>
          <p:cNvCxnSpPr/>
          <p:nvPr userDrawn="1"/>
        </p:nvCxnSpPr>
        <p:spPr bwMode="auto">
          <a:xfrm>
            <a:off x="0" y="357166"/>
            <a:ext cx="9904413" cy="1588"/>
          </a:xfrm>
          <a:prstGeom prst="line">
            <a:avLst/>
          </a:prstGeom>
          <a:noFill/>
          <a:ln w="19050">
            <a:solidFill>
              <a:schemeClr val="accent2">
                <a:lumMod val="50000"/>
              </a:schemeClr>
            </a:solidFill>
            <a:round/>
            <a:headEnd/>
            <a:tailEnd/>
          </a:ln>
          <a:effectLst/>
        </p:spPr>
      </p:cxnSp>
      <p:pic>
        <p:nvPicPr>
          <p:cNvPr id="9" name="그림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71414"/>
            <a:ext cx="954088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3" r:id="rId3"/>
  </p:sldLayoutIdLst>
  <p:transition>
    <p:split orient="vert"/>
  </p:transition>
  <p:txStyles>
    <p:titleStyle>
      <a:lvl1pPr algn="r" rtl="0" eaLnBrk="0" fontAlgn="base" latinLnBrk="1" hangingPunct="0">
        <a:spcBef>
          <a:spcPct val="0"/>
        </a:spcBef>
        <a:spcAft>
          <a:spcPct val="0"/>
        </a:spcAft>
        <a:defRPr kumimoji="1" sz="1000" b="1" baseline="0">
          <a:solidFill>
            <a:schemeClr val="tx1"/>
          </a:solidFill>
          <a:latin typeface="맑은 고딕" pitchFamily="50" charset="-127"/>
          <a:ea typeface="맑은 고딕" pitchFamily="50" charset="-127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kumimoji="1" sz="1600" b="1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kumimoji="1" sz="1600" b="1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kumimoji="1" sz="1600" b="1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kumimoji="1" sz="1600" b="1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kumimoji="1" sz="1600" b="1">
          <a:solidFill>
            <a:schemeClr val="bg1"/>
          </a:solidFill>
          <a:latin typeface="Arial" pitchFamily="34" charset="0"/>
          <a:ea typeface="돋움" pitchFamily="50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kumimoji="1" sz="1600" b="1">
          <a:solidFill>
            <a:schemeClr val="bg1"/>
          </a:solidFill>
          <a:latin typeface="Arial" pitchFamily="34" charset="0"/>
          <a:ea typeface="돋움" pitchFamily="50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kumimoji="1" sz="1600" b="1">
          <a:solidFill>
            <a:schemeClr val="bg1"/>
          </a:solidFill>
          <a:latin typeface="Arial" pitchFamily="34" charset="0"/>
          <a:ea typeface="돋움" pitchFamily="50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kumimoji="1" sz="1600" b="1">
          <a:solidFill>
            <a:schemeClr val="bg1"/>
          </a:solidFill>
          <a:latin typeface="Arial" pitchFamily="34" charset="0"/>
          <a:ea typeface="돋움" pitchFamily="50" charset="-127"/>
        </a:defRPr>
      </a:lvl9pPr>
    </p:titleStyle>
    <p:bodyStyle>
      <a:lvl1pPr marL="342900" indent="-342900" algn="l" rtl="0" eaLnBrk="0" fontAlgn="base" latinLnBrk="1" hangingPunct="0">
        <a:lnSpc>
          <a:spcPct val="130000"/>
        </a:lnSpc>
        <a:spcBef>
          <a:spcPct val="20000"/>
        </a:spcBef>
        <a:spcAft>
          <a:spcPct val="0"/>
        </a:spcAft>
        <a:defRPr kumimoji="1" lang="ko-KR" altLang="en-US" sz="1300" b="1" dirty="0">
          <a:solidFill>
            <a:srgbClr val="111111"/>
          </a:solidFill>
          <a:latin typeface="맑은 고딕" pitchFamily="50" charset="-127"/>
          <a:ea typeface="맑은 고딕" pitchFamily="50" charset="-127"/>
          <a:cs typeface="+mn-cs"/>
        </a:defRPr>
      </a:lvl1pPr>
      <a:lvl2pPr marL="819150" indent="-285750" algn="l" rtl="0" eaLnBrk="0" fontAlgn="base" latinLnBrk="1" hangingPunct="0">
        <a:lnSpc>
          <a:spcPct val="130000"/>
        </a:lnSpc>
        <a:spcBef>
          <a:spcPct val="20000"/>
        </a:spcBef>
        <a:spcAft>
          <a:spcPct val="0"/>
        </a:spcAft>
        <a:buChar char="–"/>
        <a:defRPr kumimoji="1" sz="1400" b="1">
          <a:solidFill>
            <a:srgbClr val="111111"/>
          </a:solidFill>
          <a:latin typeface="+mn-lt"/>
          <a:ea typeface="+mn-ea"/>
        </a:defRPr>
      </a:lvl2pPr>
      <a:lvl3pPr marL="1227138" indent="-228600" algn="l" rtl="0" eaLnBrk="0" fontAlgn="base" latinLnBrk="1" hangingPunct="0">
        <a:lnSpc>
          <a:spcPct val="130000"/>
        </a:lnSpc>
        <a:spcBef>
          <a:spcPct val="20000"/>
        </a:spcBef>
        <a:spcAft>
          <a:spcPct val="0"/>
        </a:spcAft>
        <a:buChar char="•"/>
        <a:defRPr kumimoji="1" sz="1400" b="1">
          <a:solidFill>
            <a:srgbClr val="111111"/>
          </a:solidFill>
          <a:latin typeface="+mn-lt"/>
          <a:ea typeface="+mn-ea"/>
        </a:defRPr>
      </a:lvl3pPr>
      <a:lvl4pPr marL="1635125" indent="-228600" algn="l" rtl="0" eaLnBrk="0" fontAlgn="base" latinLnBrk="1" hangingPunct="0">
        <a:lnSpc>
          <a:spcPct val="130000"/>
        </a:lnSpc>
        <a:spcBef>
          <a:spcPct val="20000"/>
        </a:spcBef>
        <a:spcAft>
          <a:spcPct val="0"/>
        </a:spcAft>
        <a:buChar char="–"/>
        <a:defRPr kumimoji="1" sz="1400" b="1">
          <a:solidFill>
            <a:srgbClr val="11111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lnSpc>
          <a:spcPct val="130000"/>
        </a:lnSpc>
        <a:spcBef>
          <a:spcPct val="20000"/>
        </a:spcBef>
        <a:spcAft>
          <a:spcPct val="0"/>
        </a:spcAft>
        <a:buChar char="»"/>
        <a:defRPr kumimoji="1" sz="1400" b="1">
          <a:solidFill>
            <a:srgbClr val="111111"/>
          </a:solidFill>
          <a:latin typeface="+mn-lt"/>
          <a:ea typeface="+mn-ea"/>
        </a:defRPr>
      </a:lvl5pPr>
      <a:lvl6pPr marL="2514600" indent="-228600" algn="l" rtl="0" fontAlgn="base" latinLnBrk="1">
        <a:lnSpc>
          <a:spcPct val="130000"/>
        </a:lnSpc>
        <a:spcBef>
          <a:spcPct val="20000"/>
        </a:spcBef>
        <a:spcAft>
          <a:spcPct val="0"/>
        </a:spcAft>
        <a:defRPr kumimoji="1" sz="1400" b="1">
          <a:solidFill>
            <a:srgbClr val="111111"/>
          </a:solidFill>
          <a:latin typeface="+mn-lt"/>
          <a:ea typeface="+mn-ea"/>
        </a:defRPr>
      </a:lvl6pPr>
      <a:lvl7pPr marL="2971800" indent="-228600" algn="l" rtl="0" fontAlgn="base" latinLnBrk="1">
        <a:lnSpc>
          <a:spcPct val="130000"/>
        </a:lnSpc>
        <a:spcBef>
          <a:spcPct val="20000"/>
        </a:spcBef>
        <a:spcAft>
          <a:spcPct val="0"/>
        </a:spcAft>
        <a:defRPr kumimoji="1" sz="1400" b="1">
          <a:solidFill>
            <a:srgbClr val="111111"/>
          </a:solidFill>
          <a:latin typeface="+mn-lt"/>
          <a:ea typeface="+mn-ea"/>
        </a:defRPr>
      </a:lvl7pPr>
      <a:lvl8pPr marL="3429000" indent="-228600" algn="l" rtl="0" fontAlgn="base" latinLnBrk="1">
        <a:lnSpc>
          <a:spcPct val="130000"/>
        </a:lnSpc>
        <a:spcBef>
          <a:spcPct val="20000"/>
        </a:spcBef>
        <a:spcAft>
          <a:spcPct val="0"/>
        </a:spcAft>
        <a:defRPr kumimoji="1" sz="1400" b="1">
          <a:solidFill>
            <a:srgbClr val="111111"/>
          </a:solidFill>
          <a:latin typeface="+mn-lt"/>
          <a:ea typeface="+mn-ea"/>
        </a:defRPr>
      </a:lvl8pPr>
      <a:lvl9pPr marL="3886200" indent="-228600" algn="l" rtl="0" fontAlgn="base" latinLnBrk="1">
        <a:lnSpc>
          <a:spcPct val="130000"/>
        </a:lnSpc>
        <a:spcBef>
          <a:spcPct val="20000"/>
        </a:spcBef>
        <a:spcAft>
          <a:spcPct val="0"/>
        </a:spcAft>
        <a:defRPr kumimoji="1" sz="1400" b="1">
          <a:solidFill>
            <a:srgbClr val="11111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5522927" y="57780"/>
            <a:ext cx="4287063" cy="2462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ko-KR" dirty="0" smtClean="0"/>
              <a:t>ERP </a:t>
            </a:r>
            <a:r>
              <a:rPr lang="ko-KR" altLang="en-US" dirty="0" smtClean="0"/>
              <a:t>시스템 사용자 매뉴얼</a:t>
            </a:r>
          </a:p>
        </p:txBody>
      </p:sp>
      <p:graphicFrame>
        <p:nvGraphicFramePr>
          <p:cNvPr id="16" name="Group 60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4543269"/>
              </p:ext>
            </p:extLst>
          </p:nvPr>
        </p:nvGraphicFramePr>
        <p:xfrm>
          <a:off x="1209675" y="3213100"/>
          <a:ext cx="7486650" cy="2019298"/>
        </p:xfrm>
        <a:graphic>
          <a:graphicData uri="http://schemas.openxmlformats.org/drawingml/2006/table">
            <a:tbl>
              <a:tblPr/>
              <a:tblGrid>
                <a:gridCol w="903888"/>
                <a:gridCol w="1122492"/>
                <a:gridCol w="4502778"/>
                <a:gridCol w="957492"/>
              </a:tblGrid>
              <a:tr h="32386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버전</a:t>
                      </a:r>
                      <a:endParaRPr kumimoji="1" lang="en-US" altLang="ko-K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9040" marR="99040" marT="45717" marB="45717" anchor="ctr" horzOverflow="overflow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작성일</a:t>
                      </a:r>
                      <a:endParaRPr kumimoji="1" lang="en-US" altLang="ko-K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9040" marR="99040" marT="45717" marB="45717" anchor="ctr" horzOverflow="overflow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변경 내용</a:t>
                      </a:r>
                      <a:endParaRPr kumimoji="1" lang="en-US" altLang="ko-K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9040" marR="99040" marT="45717" marB="45717" anchor="ctr" horzOverflow="overflow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작성자</a:t>
                      </a:r>
                    </a:p>
                  </a:txBody>
                  <a:tcPr marL="99040" marR="99040" marT="45717" marB="45717" anchor="ctr" horzOverflow="overflow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32386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1.0</a:t>
                      </a:r>
                    </a:p>
                  </a:txBody>
                  <a:tcPr marL="99040" marR="99040" marT="45717" marB="45717" anchor="ctr" horzOverflow="overflow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2018.1.16</a:t>
                      </a:r>
                      <a:endParaRPr kumimoji="1" lang="ko-KR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9040" marR="99040" marT="45717" marB="45717" anchor="ctr" horzOverflow="overflow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최초 작성</a:t>
                      </a: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9040" marR="99040" marT="45717" marB="45717" anchor="ctr" horzOverflow="overflow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김종태</a:t>
                      </a:r>
                    </a:p>
                  </a:txBody>
                  <a:tcPr marL="99040" marR="99040" marT="45717" marB="45717" anchor="ctr" horzOverflow="overflow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89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9040" marR="99040" marT="45717" marB="45717" anchor="ctr" horzOverflow="overflow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9040" marR="99040" marT="45717" marB="45717" anchor="ctr" horzOverflow="overflow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9040" marR="99040" marT="45717" marB="45717" anchor="ctr" horzOverflow="overflow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9040" marR="99040" marT="45717" marB="45717" anchor="ctr" horzOverflow="overflow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89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9040" marR="99040" marT="45717" marB="45717" anchor="ctr" horzOverflow="overflow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9040" marR="99040" marT="45717" marB="45717" anchor="ctr" horzOverflow="overflow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9040" marR="99040" marT="45717" marB="45717" anchor="ctr" horzOverflow="overflow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9040" marR="99040" marT="45717" marB="45717" anchor="ctr" horzOverflow="overflow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89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9040" marR="99040" marT="45717" marB="45717" anchor="ctr" horzOverflow="overflow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9040" marR="99040" marT="45717" marB="45717" anchor="ctr" horzOverflow="overflow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9040" marR="99040" marT="45717" marB="45717" anchor="ctr" horzOverflow="overflow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9040" marR="99040" marT="45717" marB="45717" anchor="ctr" horzOverflow="overflow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89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9040" marR="99040" marT="45717" marB="45717" anchor="ctr" horzOverflow="overflow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9040" marR="99040" marT="45717" marB="45717" anchor="ctr" horzOverflow="overflow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9040" marR="99040" marT="45717" marB="45717" anchor="ctr" horzOverflow="overflow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9040" marR="99040" marT="45717" marB="45717" anchor="ctr" horzOverflow="overflow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" name="모서리가 둥근 직사각형 16"/>
          <p:cNvSpPr/>
          <p:nvPr/>
        </p:nvSpPr>
        <p:spPr bwMode="auto">
          <a:xfrm>
            <a:off x="1221645" y="2924944"/>
            <a:ext cx="1368155" cy="216024"/>
          </a:xfrm>
          <a:prstGeom prst="roundRect">
            <a:avLst/>
          </a:prstGeom>
          <a:gradFill flip="none" rotWithShape="1">
            <a:gsLst>
              <a:gs pos="0">
                <a:srgbClr val="1F497D">
                  <a:lumMod val="20000"/>
                  <a:lumOff val="80000"/>
                </a:srgbClr>
              </a:gs>
              <a:gs pos="0">
                <a:srgbClr val="90BAE8"/>
              </a:gs>
              <a:gs pos="70000">
                <a:srgbClr val="1973BD">
                  <a:alpha val="82000"/>
                </a:srgbClr>
              </a:gs>
            </a:gsLst>
            <a:lin ang="2700000" scaled="1"/>
            <a:tileRect/>
          </a:gradFill>
          <a:ln w="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19050" h="6350" prst="coolSlant"/>
            <a:contourClr>
              <a:srgbClr val="969696"/>
            </a:contourClr>
          </a:sp3d>
        </p:spPr>
        <p:txBody>
          <a:bodyPr lIns="0" tIns="0" rIns="0" bIns="36000" anchor="ctr" anchorCtr="1">
            <a:sp3d/>
          </a:bodyPr>
          <a:lstStyle/>
          <a:p>
            <a:pPr marL="93663" indent="-93663" algn="ctr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kern="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문서 개정 이력</a:t>
            </a:r>
          </a:p>
        </p:txBody>
      </p:sp>
      <p:graphicFrame>
        <p:nvGraphicFramePr>
          <p:cNvPr id="6" name="Group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71153443"/>
              </p:ext>
            </p:extLst>
          </p:nvPr>
        </p:nvGraphicFramePr>
        <p:xfrm>
          <a:off x="344488" y="644525"/>
          <a:ext cx="9288461" cy="768364"/>
        </p:xfrm>
        <a:graphic>
          <a:graphicData uri="http://schemas.openxmlformats.org/drawingml/2006/table">
            <a:tbl>
              <a:tblPr/>
              <a:tblGrid>
                <a:gridCol w="802686"/>
                <a:gridCol w="1733330"/>
                <a:gridCol w="928694"/>
                <a:gridCol w="2780781"/>
                <a:gridCol w="990199"/>
                <a:gridCol w="990199"/>
                <a:gridCol w="1062572"/>
              </a:tblGrid>
              <a:tr h="23947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Level 1 </a:t>
                      </a:r>
                    </a:p>
                  </a:txBody>
                  <a:tcPr marL="58970" marR="58970" marT="10776" marB="107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SD 3 </a:t>
                      </a:r>
                      <a:r>
                        <a:rPr kumimoji="1" lang="ko-KR" altLang="en-US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물류관리</a:t>
                      </a:r>
                      <a:endParaRPr kumimoji="1" lang="en-US" altLang="ko-KR" sz="11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58970" marR="58970" marT="10776" marB="107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Level 3</a:t>
                      </a:r>
                      <a:endParaRPr kumimoji="1" lang="ko-KR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8970" marR="58970" marT="10776" marB="107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457200" marR="0" lvl="1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1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오창</a:t>
                      </a:r>
                      <a:r>
                        <a:rPr kumimoji="1" lang="ko-KR" altLang="en-US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 반환재고 </a:t>
                      </a:r>
                      <a:r>
                        <a:rPr kumimoji="1" lang="en-US" altLang="ko-KR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  <a:sym typeface="Wingdings" panose="05000000000000000000" pitchFamily="2" charset="2"/>
                        </a:rPr>
                        <a:t></a:t>
                      </a:r>
                      <a:r>
                        <a:rPr kumimoji="1" lang="ko-KR" altLang="en-US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 </a:t>
                      </a:r>
                      <a:r>
                        <a:rPr kumimoji="1" lang="ko-KR" altLang="en-US" sz="11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백암창고</a:t>
                      </a:r>
                      <a:r>
                        <a:rPr kumimoji="1" lang="ko-KR" altLang="en-US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 이관 </a:t>
                      </a:r>
                    </a:p>
                  </a:txBody>
                  <a:tcPr marL="58970" marR="58970" marT="10776" marB="107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작성자</a:t>
                      </a:r>
                    </a:p>
                  </a:txBody>
                  <a:tcPr marL="58970" marR="58970" marT="10776" marB="107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검토자</a:t>
                      </a:r>
                    </a:p>
                  </a:txBody>
                  <a:tcPr marL="58970" marR="58970" marT="10776" marB="107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작성일</a:t>
                      </a:r>
                    </a:p>
                  </a:txBody>
                  <a:tcPr marL="58970" marR="58970" marT="10776" marB="107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3947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Level 2</a:t>
                      </a:r>
                    </a:p>
                  </a:txBody>
                  <a:tcPr marL="58970" marR="58970" marT="10776" marB="107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SD 3.1 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재고관리</a:t>
                      </a: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8970" marR="58970" marT="10776" marB="107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김종태</a:t>
                      </a:r>
                    </a:p>
                  </a:txBody>
                  <a:tcPr marL="58970" marR="58970" marT="10776" marB="107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서도석</a:t>
                      </a:r>
                    </a:p>
                  </a:txBody>
                  <a:tcPr marL="58970" marR="58970" marT="10776" marB="107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20180123</a:t>
                      </a:r>
                    </a:p>
                  </a:txBody>
                  <a:tcPr marL="58970" marR="58970" marT="10776" marB="107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939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매뉴얼 </a:t>
                      </a: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ID</a:t>
                      </a:r>
                    </a:p>
                  </a:txBody>
                  <a:tcPr marL="58970" marR="58970" marT="10776" marB="107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2313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SD </a:t>
                      </a:r>
                      <a:r>
                        <a:rPr kumimoji="1" lang="en-US" altLang="ko-KR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3.1.2</a:t>
                      </a:r>
                      <a:endParaRPr kumimoji="1" lang="en-US" altLang="ko-KR" sz="11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58970" marR="58970" marT="10776" marB="107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2313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매뉴얼 명</a:t>
                      </a:r>
                    </a:p>
                  </a:txBody>
                  <a:tcPr marL="58970" marR="58970" marT="10776" marB="107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23137"/>
                      </a:srgb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457200" marR="0" lvl="1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오창</a:t>
                      </a: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반환 재고 </a:t>
                      </a: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sym typeface="Wingdings" panose="05000000000000000000" pitchFamily="2" charset="2"/>
                        </a:rPr>
                        <a:t> </a:t>
                      </a:r>
                      <a:r>
                        <a:rPr kumimoji="1" lang="ko-KR" alt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sym typeface="Wingdings" panose="05000000000000000000" pitchFamily="2" charset="2"/>
                        </a:rPr>
                        <a:t>백암</a:t>
                      </a: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sym typeface="Wingdings" panose="05000000000000000000" pitchFamily="2" charset="2"/>
                        </a:rPr>
                        <a:t> 고객정상 창고 이관 </a:t>
                      </a:r>
                      <a:endParaRPr kumimoji="1" lang="ko-KR" alt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8970" marR="58970" marT="10776" marB="107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23137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1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가는각진제목체" panose="02030600000101010101" pitchFamily="18" charset="-127"/>
                        <a:ea typeface="가는각진제목체" panose="02030600000101010101" pitchFamily="18" charset="-127"/>
                        <a:cs typeface="+mn-cs"/>
                      </a:endParaRPr>
                    </a:p>
                  </a:txBody>
                  <a:tcPr marL="58970" marR="58970" marT="10780" marB="10780" anchor="ctr" horzOverflow="overflow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가는각진제목체" panose="02030600000101010101" pitchFamily="18" charset="-127"/>
                        <a:ea typeface="가는각진제목체" panose="02030600000101010101" pitchFamily="18" charset="-127"/>
                      </a:endParaRPr>
                    </a:p>
                  </a:txBody>
                  <a:tcPr marL="58970" marR="58970" marT="10780" marB="10780" anchor="ctr" horzOverflow="overflow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가는각진제목체" panose="02030600000101010101" pitchFamily="18" charset="-127"/>
                        <a:ea typeface="가는각진제목체" panose="02030600000101010101" pitchFamily="18" charset="-127"/>
                      </a:endParaRPr>
                    </a:p>
                  </a:txBody>
                  <a:tcPr marL="58970" marR="58970" marT="10780" marB="10780" anchor="ctr" horzOverflow="overflow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 bwMode="auto">
          <a:xfrm>
            <a:off x="6753225" y="1125538"/>
            <a:ext cx="2879725" cy="547211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/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endParaRPr lang="en-US" altLang="ko-KR" b="0" kern="100" dirty="0" smtClean="0"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marL="228600" indent="-228600" algn="just">
              <a:spcBef>
                <a:spcPts val="400"/>
              </a:spcBef>
              <a:spcAft>
                <a:spcPts val="0"/>
              </a:spcAft>
              <a:buAutoNum type="arabicPeriod"/>
              <a:defRPr/>
            </a:pP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전체 선택 기능</a:t>
            </a:r>
            <a:endParaRPr lang="en-US" altLang="ko-KR" b="0" kern="100" dirty="0" smtClean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      Display 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한 기능을 모두 선택</a:t>
            </a:r>
            <a:endParaRPr lang="en-US" altLang="ko-KR" b="0" kern="100" dirty="0" smtClean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b="0" kern="100" dirty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 </a:t>
            </a: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       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할 수 있다</a:t>
            </a:r>
            <a:endParaRPr lang="en-US" altLang="ko-KR" b="0" kern="100" dirty="0" smtClean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marL="228600" indent="-228600" algn="just">
              <a:spcBef>
                <a:spcPts val="400"/>
              </a:spcBef>
              <a:spcAft>
                <a:spcPts val="0"/>
              </a:spcAft>
              <a:buAutoNum type="arabicPeriod" startAt="2"/>
              <a:defRPr/>
            </a:pP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개별 선택 기능  </a:t>
            </a:r>
            <a:endParaRPr lang="en-US" altLang="ko-KR" b="0" kern="100" dirty="0" smtClean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      </a:t>
            </a:r>
            <a:r>
              <a:rPr lang="ko-KR" altLang="en-US" b="0" kern="100" dirty="0" err="1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건별로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 선택을 할 수 있다</a:t>
            </a:r>
            <a:endParaRPr lang="en-US" altLang="ko-KR" b="0" kern="100" dirty="0" smtClean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3. SAP 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출고 기능 선택</a:t>
            </a:r>
            <a:endParaRPr lang="en-US" altLang="ko-KR" b="0" kern="100" dirty="0" smtClean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   CJ  SAP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로 넘어온 실적 </a:t>
            </a: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Data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를 </a:t>
            </a:r>
            <a:endParaRPr lang="en-US" altLang="ko-KR" b="0" kern="100" dirty="0" smtClean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b="0" kern="100" dirty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 </a:t>
            </a: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  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가지고  자동으로 </a:t>
            </a: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SAP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에서 출고</a:t>
            </a:r>
            <a:endParaRPr lang="en-US" altLang="ko-KR" b="0" kern="100" dirty="0" smtClean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b="0" kern="100" dirty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 </a:t>
            </a: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   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수불을 일으킨다</a:t>
            </a:r>
            <a:endParaRPr lang="en-US" altLang="ko-KR" b="0" kern="100" dirty="0" smtClean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4. 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그 결과로 자재</a:t>
            </a:r>
            <a:r>
              <a:rPr lang="en-US" altLang="ko-KR" b="0" kern="100" dirty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 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이동 문서가 생긴다</a:t>
            </a: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.</a:t>
            </a: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b="0" kern="100" dirty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 </a:t>
            </a: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   CJ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가 처리한 날짜로 입</a:t>
            </a: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/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출고 반영된다</a:t>
            </a: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.</a:t>
            </a: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5. SAP 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출고처리 </a:t>
            </a: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( </a:t>
            </a:r>
            <a:r>
              <a:rPr lang="ko-KR" altLang="en-US" b="0" kern="100" dirty="0" err="1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오창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 출고 </a:t>
            </a: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)  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後</a:t>
            </a:r>
            <a:endParaRPr lang="en-US" altLang="ko-KR" b="0" kern="100" dirty="0" smtClean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b="0" kern="100" dirty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 </a:t>
            </a: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  </a:t>
            </a:r>
            <a:r>
              <a:rPr lang="ko-KR" altLang="en-US" b="0" kern="100" dirty="0" err="1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백암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 입고처리를 처리하기 위해 </a:t>
            </a:r>
            <a:endParaRPr lang="en-US" altLang="ko-KR" b="0" kern="100" dirty="0" smtClean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b="0" kern="100" dirty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 </a:t>
            </a: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  “SAP 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입고</a:t>
            </a: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“ Button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을</a:t>
            </a: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 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실행한다</a:t>
            </a:r>
            <a:endParaRPr lang="en-US" altLang="ko-KR" b="0" kern="100" dirty="0" smtClean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6. 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입고 </a:t>
            </a: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( </a:t>
            </a:r>
            <a:r>
              <a:rPr lang="ko-KR" altLang="en-US" b="0" kern="100" dirty="0" err="1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백암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 </a:t>
            </a: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) 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결과에 대한 문서번호</a:t>
            </a:r>
            <a:endParaRPr lang="en-US" altLang="ko-KR" b="0" kern="100" dirty="0" smtClean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b="0" kern="100" dirty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 </a:t>
            </a: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  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가 생긴다  </a:t>
            </a:r>
            <a:endParaRPr lang="en-US" altLang="ko-KR" b="0" kern="100" dirty="0" smtClean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marL="228600" indent="-228600" algn="just">
              <a:spcBef>
                <a:spcPts val="400"/>
              </a:spcBef>
              <a:spcAft>
                <a:spcPts val="0"/>
              </a:spcAft>
              <a:buAutoNum type="arabicPeriod"/>
              <a:defRPr/>
            </a:pPr>
            <a:endParaRPr lang="en-US" altLang="ko-KR" b="0" kern="100" dirty="0" smtClean="0"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b="0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 </a:t>
            </a: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   </a:t>
            </a: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 </a:t>
            </a:r>
            <a:r>
              <a:rPr lang="en-US" altLang="ko-KR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       </a:t>
            </a: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 </a:t>
            </a: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endParaRPr lang="ko-KR" altLang="ko-KR" b="0" kern="100" dirty="0">
              <a:latin typeface="맑은 고딕" pitchFamily="50" charset="-127"/>
              <a:ea typeface="맑은 고딕" pitchFamily="50" charset="-127"/>
              <a:cs typeface="Times New Roman"/>
            </a:endParaRPr>
          </a:p>
        </p:txBody>
      </p:sp>
      <p:sp>
        <p:nvSpPr>
          <p:cNvPr id="7" name="직사각형 2"/>
          <p:cNvSpPr>
            <a:spLocks noChangeArrowheads="1"/>
          </p:cNvSpPr>
          <p:nvPr/>
        </p:nvSpPr>
        <p:spPr bwMode="auto">
          <a:xfrm>
            <a:off x="344488" y="1125538"/>
            <a:ext cx="6361112" cy="4606925"/>
          </a:xfrm>
          <a:prstGeom prst="rect">
            <a:avLst/>
          </a:prstGeom>
          <a:noFill/>
          <a:ln w="9525" algn="ctr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1pPr>
            <a:lvl2pPr marL="742950" indent="-285750"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2pPr>
            <a:lvl3pPr marL="1143000" indent="-228600"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3pPr>
            <a:lvl4pPr marL="1600200" indent="-228600"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4pPr>
            <a:lvl5pPr marL="2057400" indent="-228600"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9pPr>
          </a:lstStyle>
          <a:p>
            <a:pPr algn="ctr" eaLnBrk="1" latinLnBrk="1" hangingPunct="1">
              <a:lnSpc>
                <a:spcPct val="130000"/>
              </a:lnSpc>
            </a:pPr>
            <a:endParaRPr lang="ko-KR" altLang="en-US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" name="모서리가 둥근 직사각형 7"/>
          <p:cNvSpPr/>
          <p:nvPr/>
        </p:nvSpPr>
        <p:spPr bwMode="auto">
          <a:xfrm>
            <a:off x="6752406" y="836712"/>
            <a:ext cx="1368155" cy="216024"/>
          </a:xfrm>
          <a:prstGeom prst="roundRect">
            <a:avLst/>
          </a:prstGeom>
          <a:gradFill flip="none" rotWithShape="1">
            <a:gsLst>
              <a:gs pos="0">
                <a:srgbClr val="1F497D">
                  <a:lumMod val="20000"/>
                  <a:lumOff val="80000"/>
                </a:srgbClr>
              </a:gs>
              <a:gs pos="0">
                <a:srgbClr val="90BAE8"/>
              </a:gs>
              <a:gs pos="70000">
                <a:srgbClr val="1973BD">
                  <a:alpha val="82000"/>
                </a:srgbClr>
              </a:gs>
            </a:gsLst>
            <a:lin ang="2700000" scaled="1"/>
            <a:tileRect/>
          </a:gradFill>
          <a:ln w="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19050" h="6350" prst="coolSlant"/>
            <a:contourClr>
              <a:srgbClr val="969696"/>
            </a:contourClr>
          </a:sp3d>
        </p:spPr>
        <p:txBody>
          <a:bodyPr lIns="0" tIns="0" rIns="0" bIns="36000" anchor="ctr" anchorCtr="1">
            <a:sp3d/>
          </a:bodyPr>
          <a:lstStyle/>
          <a:p>
            <a:pPr marL="93663" indent="-93663" algn="ctr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kern="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항목</a:t>
            </a:r>
            <a:r>
              <a:rPr kumimoji="0" lang="en-US" altLang="ko-KR" kern="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/</a:t>
            </a:r>
            <a:r>
              <a:rPr kumimoji="0" lang="ko-KR" altLang="en-US" kern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필드 설명</a:t>
            </a:r>
            <a:endParaRPr kumimoji="0" lang="ko-KR" altLang="en-US" kern="0" dirty="0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9" name="모서리가 둥근 직사각형 8"/>
          <p:cNvSpPr/>
          <p:nvPr/>
        </p:nvSpPr>
        <p:spPr bwMode="auto">
          <a:xfrm>
            <a:off x="359689" y="836712"/>
            <a:ext cx="1368155" cy="216024"/>
          </a:xfrm>
          <a:prstGeom prst="roundRect">
            <a:avLst/>
          </a:prstGeom>
          <a:gradFill flip="none" rotWithShape="1">
            <a:gsLst>
              <a:gs pos="0">
                <a:srgbClr val="1F497D">
                  <a:lumMod val="20000"/>
                  <a:lumOff val="80000"/>
                </a:srgbClr>
              </a:gs>
              <a:gs pos="0">
                <a:srgbClr val="90BAE8"/>
              </a:gs>
              <a:gs pos="70000">
                <a:srgbClr val="1973BD">
                  <a:alpha val="82000"/>
                </a:srgbClr>
              </a:gs>
            </a:gsLst>
            <a:lin ang="2700000" scaled="1"/>
            <a:tileRect/>
          </a:gradFill>
          <a:ln w="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19050" h="6350" prst="coolSlant"/>
            <a:contourClr>
              <a:srgbClr val="969696"/>
            </a:contourClr>
          </a:sp3d>
        </p:spPr>
        <p:txBody>
          <a:bodyPr lIns="0" tIns="0" rIns="0" bIns="36000" anchor="ctr" anchorCtr="1">
            <a:sp3d/>
          </a:bodyPr>
          <a:lstStyle/>
          <a:p>
            <a:pPr marL="93663" indent="-93663" algn="ctr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kern="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화면 예시</a:t>
            </a:r>
          </a:p>
        </p:txBody>
      </p:sp>
      <p:pic>
        <p:nvPicPr>
          <p:cNvPr id="10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5851525"/>
            <a:ext cx="417512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직사각형 17"/>
          <p:cNvSpPr/>
          <p:nvPr/>
        </p:nvSpPr>
        <p:spPr bwMode="auto">
          <a:xfrm>
            <a:off x="775742" y="5805264"/>
            <a:ext cx="5929312" cy="78898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/>
          <a:p>
            <a:pPr algn="just">
              <a:spcAft>
                <a:spcPts val="0"/>
              </a:spcAft>
              <a:defRPr/>
            </a:pPr>
            <a:r>
              <a:rPr lang="en-US" altLang="ko-KR" sz="1100" kern="1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7, 8 </a:t>
            </a:r>
            <a:r>
              <a:rPr lang="ko-KR" altLang="en-US" sz="1100" kern="1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번  정상적으로 </a:t>
            </a:r>
            <a:r>
              <a:rPr lang="en-US" altLang="ko-KR" sz="1100" kern="1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SAP </a:t>
            </a:r>
            <a:r>
              <a:rPr lang="ko-KR" altLang="en-US" sz="1100" kern="1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에서 </a:t>
            </a:r>
            <a:r>
              <a:rPr lang="ko-KR" altLang="en-US" sz="1100" kern="100" dirty="0" err="1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오창</a:t>
            </a:r>
            <a:r>
              <a:rPr lang="ko-KR" altLang="en-US" sz="1100" kern="100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 </a:t>
            </a:r>
            <a:r>
              <a:rPr lang="ko-KR" altLang="en-US" sz="1100" kern="1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출고  </a:t>
            </a:r>
            <a:r>
              <a:rPr lang="en-US" altLang="ko-KR" sz="1100" kern="1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 </a:t>
            </a:r>
            <a:r>
              <a:rPr lang="ko-KR" altLang="en-US" sz="1100" kern="100" dirty="0" err="1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백암</a:t>
            </a:r>
            <a:r>
              <a:rPr lang="ko-KR" altLang="en-US" sz="1100" kern="1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 입고 처리가 이루어 졌다면</a:t>
            </a:r>
            <a:r>
              <a:rPr lang="en-US" altLang="ko-KR" sz="1100" kern="1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,  </a:t>
            </a:r>
            <a:r>
              <a:rPr lang="ko-KR" altLang="en-US" sz="1100" kern="1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상태 표시자</a:t>
            </a:r>
            <a:endParaRPr lang="en-US" altLang="ko-KR" sz="1100" kern="100" dirty="0" smtClean="0">
              <a:solidFill>
                <a:srgbClr val="FF0000"/>
              </a:solidFill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algn="just">
              <a:spcAft>
                <a:spcPts val="0"/>
              </a:spcAft>
              <a:defRPr/>
            </a:pPr>
            <a:r>
              <a:rPr lang="en-US" altLang="ko-KR" sz="1100" b="0" kern="1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           </a:t>
            </a:r>
            <a:r>
              <a:rPr lang="ko-KR" altLang="en-US" sz="1100" b="0" kern="1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가 </a:t>
            </a:r>
            <a:r>
              <a:rPr lang="en-US" altLang="ko-KR" sz="1100" b="0" kern="1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“</a:t>
            </a:r>
            <a:r>
              <a:rPr lang="ko-KR" altLang="en-US" sz="1100" b="0" kern="1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녹색</a:t>
            </a:r>
            <a:r>
              <a:rPr lang="en-US" altLang="ko-KR" sz="1100" b="0" kern="1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＂</a:t>
            </a:r>
            <a:r>
              <a:rPr lang="ko-KR" altLang="en-US" sz="1100" b="0" kern="1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으로 변경이 된다</a:t>
            </a:r>
            <a:r>
              <a:rPr lang="en-US" altLang="ko-KR" sz="1100" b="0" kern="1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. </a:t>
            </a:r>
          </a:p>
          <a:p>
            <a:pPr algn="just">
              <a:spcAft>
                <a:spcPts val="0"/>
              </a:spcAft>
              <a:defRPr/>
            </a:pPr>
            <a:endParaRPr lang="en-US" altLang="ko-KR" sz="1100" b="0" kern="100" dirty="0">
              <a:solidFill>
                <a:srgbClr val="FF0000"/>
              </a:solidFill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algn="just">
              <a:spcAft>
                <a:spcPts val="0"/>
              </a:spcAft>
              <a:defRPr/>
            </a:pPr>
            <a:r>
              <a:rPr lang="en-US" altLang="ko-KR" sz="1100" b="0" kern="1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※  CJ</a:t>
            </a:r>
            <a:r>
              <a:rPr lang="ko-KR" altLang="en-US" sz="1100" b="0" kern="1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의 처리 결과를 </a:t>
            </a:r>
            <a:r>
              <a:rPr lang="en-US" altLang="ko-KR" sz="1100" b="0" kern="1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I/F </a:t>
            </a:r>
            <a:r>
              <a:rPr lang="ko-KR" altLang="en-US" sz="1100" b="0" kern="1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받아  그것을 </a:t>
            </a:r>
            <a:r>
              <a:rPr lang="en-US" altLang="ko-KR" sz="1100" b="0" kern="1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SAP</a:t>
            </a:r>
            <a:r>
              <a:rPr lang="ko-KR" altLang="en-US" sz="1100" b="0" kern="1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에서 처리하여 재고의 </a:t>
            </a:r>
            <a:r>
              <a:rPr lang="en-US" altLang="ko-KR" sz="1100" b="0" kern="1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Balance</a:t>
            </a:r>
            <a:r>
              <a:rPr lang="ko-KR" altLang="en-US" sz="1100" b="0" kern="1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를 맞춘다</a:t>
            </a:r>
            <a:r>
              <a:rPr lang="en-US" altLang="ko-KR" sz="1100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      </a:t>
            </a:r>
            <a:endParaRPr lang="en-US" altLang="ko-KR" sz="1100" b="0" kern="100" dirty="0" smtClean="0">
              <a:latin typeface="맑은 고딕" pitchFamily="50" charset="-127"/>
              <a:ea typeface="맑은 고딕" pitchFamily="50" charset="-127"/>
              <a:cs typeface="Times New Roman"/>
            </a:endParaRPr>
          </a:p>
        </p:txBody>
      </p:sp>
      <p:sp>
        <p:nvSpPr>
          <p:cNvPr id="22" name="제목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ERP </a:t>
            </a:r>
            <a:r>
              <a:rPr lang="ko-KR" altLang="en-US" dirty="0" smtClean="0"/>
              <a:t>시스템 사용자 매뉴얼</a:t>
            </a:r>
            <a:endParaRPr lang="ko-KR" altLang="en-US" dirty="0"/>
          </a:p>
        </p:txBody>
      </p:sp>
      <p:graphicFrame>
        <p:nvGraphicFramePr>
          <p:cNvPr id="23" name="표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197026"/>
              </p:ext>
            </p:extLst>
          </p:nvPr>
        </p:nvGraphicFramePr>
        <p:xfrm>
          <a:off x="350838" y="425431"/>
          <a:ext cx="9282112" cy="288925"/>
        </p:xfrm>
        <a:graphic>
          <a:graphicData uri="http://schemas.openxmlformats.org/drawingml/2006/table">
            <a:tbl>
              <a:tblPr/>
              <a:tblGrid>
                <a:gridCol w="796963"/>
                <a:gridCol w="5608221"/>
                <a:gridCol w="780368"/>
                <a:gridCol w="2096560"/>
              </a:tblGrid>
              <a:tr h="288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메뉴 경로</a:t>
                      </a:r>
                      <a:endParaRPr kumimoji="1" lang="en-US" altLang="ko-K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8970" marR="58970" marT="10759" marB="10759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오창</a:t>
                      </a: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반환 재고 </a:t>
                      </a: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sym typeface="Wingdings" panose="05000000000000000000" pitchFamily="2" charset="2"/>
                        </a:rPr>
                        <a:t> </a:t>
                      </a:r>
                      <a:r>
                        <a:rPr kumimoji="1" lang="ko-KR" alt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sym typeface="Wingdings" panose="05000000000000000000" pitchFamily="2" charset="2"/>
                        </a:rPr>
                        <a:t>백암</a:t>
                      </a: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sym typeface="Wingdings" panose="05000000000000000000" pitchFamily="2" charset="2"/>
                        </a:rPr>
                        <a:t> 고객정상 창고 이관 </a:t>
                      </a:r>
                      <a:endParaRPr kumimoji="1" lang="ko-KR" alt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8970" marR="58970" marT="10759" marB="10759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Tr. Code</a:t>
                      </a:r>
                    </a:p>
                  </a:txBody>
                  <a:tcPr marL="58970" marR="58970" marT="10759" marB="10759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 ZSD2M0030</a:t>
                      </a:r>
                    </a:p>
                  </a:txBody>
                  <a:tcPr marL="58970" marR="58970" marT="10759" marB="10759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10196"/>
                      </a:srgbClr>
                    </a:solidFill>
                  </a:tcPr>
                </a:tc>
              </a:tr>
            </a:tbl>
          </a:graphicData>
        </a:graphic>
      </p:graphicFrame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3"/>
          <a:srcRect t="7348" r="20919" b="38367"/>
          <a:stretch/>
        </p:blipFill>
        <p:spPr>
          <a:xfrm>
            <a:off x="487711" y="1844824"/>
            <a:ext cx="6120680" cy="3024336"/>
          </a:xfrm>
          <a:prstGeom prst="rect">
            <a:avLst/>
          </a:prstGeom>
        </p:spPr>
      </p:pic>
      <p:sp>
        <p:nvSpPr>
          <p:cNvPr id="12" name="직사각형 11"/>
          <p:cNvSpPr/>
          <p:nvPr/>
        </p:nvSpPr>
        <p:spPr>
          <a:xfrm>
            <a:off x="2215902" y="3068960"/>
            <a:ext cx="432048" cy="216024"/>
          </a:xfrm>
          <a:prstGeom prst="rect">
            <a:avLst/>
          </a:prstGeom>
          <a:noFill/>
          <a:ln w="254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40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487710" y="3284983"/>
            <a:ext cx="288032" cy="1512169"/>
          </a:xfrm>
          <a:prstGeom prst="rect">
            <a:avLst/>
          </a:prstGeom>
          <a:noFill/>
          <a:ln w="254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40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1207790" y="3284983"/>
            <a:ext cx="288032" cy="1512169"/>
          </a:xfrm>
          <a:prstGeom prst="rect">
            <a:avLst/>
          </a:prstGeom>
          <a:noFill/>
          <a:ln w="254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40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1495822" y="3284983"/>
            <a:ext cx="288032" cy="1512169"/>
          </a:xfrm>
          <a:prstGeom prst="rect">
            <a:avLst/>
          </a:prstGeom>
          <a:noFill/>
          <a:ln w="254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40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4196122" y="3284983"/>
            <a:ext cx="288032" cy="1512169"/>
          </a:xfrm>
          <a:prstGeom prst="rect">
            <a:avLst/>
          </a:prstGeom>
          <a:noFill/>
          <a:ln w="254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40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1798121" y="1956941"/>
            <a:ext cx="432048" cy="216024"/>
          </a:xfrm>
          <a:prstGeom prst="rect">
            <a:avLst/>
          </a:prstGeom>
          <a:noFill/>
          <a:ln w="254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40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6" name="직사각형 25"/>
          <p:cNvSpPr/>
          <p:nvPr/>
        </p:nvSpPr>
        <p:spPr>
          <a:xfrm>
            <a:off x="2277794" y="1956941"/>
            <a:ext cx="432048" cy="216024"/>
          </a:xfrm>
          <a:prstGeom prst="rect">
            <a:avLst/>
          </a:prstGeom>
          <a:noFill/>
          <a:ln w="254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40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7" name="직사각형 26"/>
          <p:cNvSpPr/>
          <p:nvPr/>
        </p:nvSpPr>
        <p:spPr>
          <a:xfrm>
            <a:off x="5258240" y="3284983"/>
            <a:ext cx="288032" cy="1512169"/>
          </a:xfrm>
          <a:prstGeom prst="rect">
            <a:avLst/>
          </a:prstGeom>
          <a:noFill/>
          <a:ln w="254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40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8" name="Oval 14"/>
          <p:cNvSpPr>
            <a:spLocks noChangeArrowheads="1"/>
          </p:cNvSpPr>
          <p:nvPr/>
        </p:nvSpPr>
        <p:spPr bwMode="auto">
          <a:xfrm>
            <a:off x="2143894" y="2847740"/>
            <a:ext cx="157629" cy="174682"/>
          </a:xfrm>
          <a:prstGeom prst="ellipse">
            <a:avLst/>
          </a:prstGeom>
          <a:solidFill>
            <a:srgbClr val="CC3300"/>
          </a:solidFill>
          <a:ln>
            <a:solidFill>
              <a:schemeClr val="bg1"/>
            </a:solidFill>
            <a:headEnd/>
            <a:tailEnd/>
          </a:ln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92075" tIns="46038" rIns="92075" bIns="46038" anchor="ctr"/>
          <a:lstStyle>
            <a:lvl1pPr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1pPr>
            <a:lvl2pPr marL="742950" indent="-28575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2pPr>
            <a:lvl3pPr marL="11430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3pPr>
            <a:lvl4pPr marL="16002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4pPr>
            <a:lvl5pPr marL="20574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11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1</a:t>
            </a:r>
            <a:endParaRPr lang="en-US" altLang="ko-KR" sz="1100" dirty="0" smtClean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9" name="Oval 14"/>
          <p:cNvSpPr>
            <a:spLocks noChangeArrowheads="1"/>
          </p:cNvSpPr>
          <p:nvPr/>
        </p:nvSpPr>
        <p:spPr bwMode="auto">
          <a:xfrm>
            <a:off x="611931" y="3065097"/>
            <a:ext cx="157629" cy="174682"/>
          </a:xfrm>
          <a:prstGeom prst="ellipse">
            <a:avLst/>
          </a:prstGeom>
          <a:solidFill>
            <a:srgbClr val="CC3300"/>
          </a:solidFill>
          <a:ln>
            <a:solidFill>
              <a:schemeClr val="bg1"/>
            </a:solidFill>
            <a:headEnd/>
            <a:tailEnd/>
          </a:ln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92075" tIns="46038" rIns="92075" bIns="46038" anchor="ctr"/>
          <a:lstStyle>
            <a:lvl1pPr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1pPr>
            <a:lvl2pPr marL="742950" indent="-28575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2pPr>
            <a:lvl3pPr marL="11430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3pPr>
            <a:lvl4pPr marL="16002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4pPr>
            <a:lvl5pPr marL="20574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11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2</a:t>
            </a:r>
            <a:endParaRPr lang="en-US" altLang="ko-KR" sz="1100" dirty="0" smtClean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0" name="Oval 14"/>
          <p:cNvSpPr>
            <a:spLocks noChangeArrowheads="1"/>
          </p:cNvSpPr>
          <p:nvPr/>
        </p:nvSpPr>
        <p:spPr bwMode="auto">
          <a:xfrm>
            <a:off x="1256287" y="3065097"/>
            <a:ext cx="157629" cy="174682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  <a:headEnd/>
            <a:tailEnd/>
          </a:ln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92075" tIns="46038" rIns="92075" bIns="46038" anchor="ctr"/>
          <a:lstStyle>
            <a:lvl1pPr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1pPr>
            <a:lvl2pPr marL="742950" indent="-28575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2pPr>
            <a:lvl3pPr marL="11430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3pPr>
            <a:lvl4pPr marL="16002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4pPr>
            <a:lvl5pPr marL="20574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11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7</a:t>
            </a:r>
            <a:endParaRPr lang="en-US" altLang="ko-KR" sz="1100" dirty="0" smtClean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1" name="Oval 14"/>
          <p:cNvSpPr>
            <a:spLocks noChangeArrowheads="1"/>
          </p:cNvSpPr>
          <p:nvPr/>
        </p:nvSpPr>
        <p:spPr bwMode="auto">
          <a:xfrm>
            <a:off x="1576792" y="3065097"/>
            <a:ext cx="157629" cy="174682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  <a:headEnd/>
            <a:tailEnd/>
          </a:ln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92075" tIns="46038" rIns="92075" bIns="46038" anchor="ctr"/>
          <a:lstStyle>
            <a:lvl1pPr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1pPr>
            <a:lvl2pPr marL="742950" indent="-28575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2pPr>
            <a:lvl3pPr marL="11430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3pPr>
            <a:lvl4pPr marL="16002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4pPr>
            <a:lvl5pPr marL="20574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11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8</a:t>
            </a:r>
            <a:endParaRPr lang="en-US" altLang="ko-KR" sz="1100" dirty="0" smtClean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2" name="Oval 14"/>
          <p:cNvSpPr>
            <a:spLocks noChangeArrowheads="1"/>
          </p:cNvSpPr>
          <p:nvPr/>
        </p:nvSpPr>
        <p:spPr bwMode="auto">
          <a:xfrm>
            <a:off x="4218512" y="3065097"/>
            <a:ext cx="157629" cy="174682"/>
          </a:xfrm>
          <a:prstGeom prst="ellipse">
            <a:avLst/>
          </a:prstGeom>
          <a:solidFill>
            <a:srgbClr val="CC3300"/>
          </a:solidFill>
          <a:ln>
            <a:solidFill>
              <a:schemeClr val="bg1"/>
            </a:solidFill>
            <a:headEnd/>
            <a:tailEnd/>
          </a:ln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92075" tIns="46038" rIns="92075" bIns="46038" anchor="ctr"/>
          <a:lstStyle>
            <a:lvl1pPr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1pPr>
            <a:lvl2pPr marL="742950" indent="-28575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2pPr>
            <a:lvl3pPr marL="11430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3pPr>
            <a:lvl4pPr marL="16002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4pPr>
            <a:lvl5pPr marL="20574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11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4</a:t>
            </a:r>
            <a:endParaRPr lang="en-US" altLang="ko-KR" sz="1100" dirty="0" smtClean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7" name="Oval 14"/>
          <p:cNvSpPr>
            <a:spLocks noChangeArrowheads="1"/>
          </p:cNvSpPr>
          <p:nvPr/>
        </p:nvSpPr>
        <p:spPr bwMode="auto">
          <a:xfrm>
            <a:off x="5260089" y="3065097"/>
            <a:ext cx="157629" cy="174682"/>
          </a:xfrm>
          <a:prstGeom prst="ellipse">
            <a:avLst/>
          </a:prstGeom>
          <a:solidFill>
            <a:srgbClr val="CC3300"/>
          </a:solidFill>
          <a:ln>
            <a:solidFill>
              <a:schemeClr val="bg1"/>
            </a:solidFill>
            <a:headEnd/>
            <a:tailEnd/>
          </a:ln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92075" tIns="46038" rIns="92075" bIns="46038" anchor="ctr"/>
          <a:lstStyle>
            <a:lvl1pPr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1pPr>
            <a:lvl2pPr marL="742950" indent="-28575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2pPr>
            <a:lvl3pPr marL="11430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3pPr>
            <a:lvl4pPr marL="16002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4pPr>
            <a:lvl5pPr marL="20574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11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6</a:t>
            </a:r>
            <a:endParaRPr lang="en-US" altLang="ko-KR" sz="1100" dirty="0" smtClean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8" name="Oval 14"/>
          <p:cNvSpPr>
            <a:spLocks noChangeArrowheads="1"/>
          </p:cNvSpPr>
          <p:nvPr/>
        </p:nvSpPr>
        <p:spPr bwMode="auto">
          <a:xfrm>
            <a:off x="1783854" y="1726201"/>
            <a:ext cx="157629" cy="174682"/>
          </a:xfrm>
          <a:prstGeom prst="ellipse">
            <a:avLst/>
          </a:prstGeom>
          <a:solidFill>
            <a:srgbClr val="CC3300"/>
          </a:solidFill>
          <a:ln>
            <a:solidFill>
              <a:schemeClr val="bg1"/>
            </a:solidFill>
            <a:headEnd/>
            <a:tailEnd/>
          </a:ln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92075" tIns="46038" rIns="92075" bIns="46038" anchor="ctr"/>
          <a:lstStyle>
            <a:lvl1pPr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1pPr>
            <a:lvl2pPr marL="742950" indent="-28575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2pPr>
            <a:lvl3pPr marL="11430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3pPr>
            <a:lvl4pPr marL="16002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4pPr>
            <a:lvl5pPr marL="20574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11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3</a:t>
            </a:r>
            <a:endParaRPr lang="en-US" altLang="ko-KR" sz="1100" dirty="0" smtClean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9" name="Oval 14"/>
          <p:cNvSpPr>
            <a:spLocks noChangeArrowheads="1"/>
          </p:cNvSpPr>
          <p:nvPr/>
        </p:nvSpPr>
        <p:spPr bwMode="auto">
          <a:xfrm>
            <a:off x="2415003" y="1726201"/>
            <a:ext cx="157629" cy="174682"/>
          </a:xfrm>
          <a:prstGeom prst="ellipse">
            <a:avLst/>
          </a:prstGeom>
          <a:solidFill>
            <a:srgbClr val="CC3300"/>
          </a:solidFill>
          <a:ln>
            <a:solidFill>
              <a:schemeClr val="bg1"/>
            </a:solidFill>
            <a:headEnd/>
            <a:tailEnd/>
          </a:ln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92075" tIns="46038" rIns="92075" bIns="46038" anchor="ctr"/>
          <a:lstStyle>
            <a:lvl1pPr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1pPr>
            <a:lvl2pPr marL="742950" indent="-28575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2pPr>
            <a:lvl3pPr marL="11430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3pPr>
            <a:lvl4pPr marL="16002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4pPr>
            <a:lvl5pPr marL="20574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11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5</a:t>
            </a:r>
            <a:endParaRPr lang="en-US" altLang="ko-KR" sz="1100" dirty="0" smtClean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919758" y="1268760"/>
            <a:ext cx="47525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Ⅲ</a:t>
            </a:r>
            <a:r>
              <a:rPr lang="en-US" altLang="ko-KR" dirty="0" smtClean="0"/>
              <a:t>. </a:t>
            </a:r>
            <a:r>
              <a:rPr lang="ko-KR" altLang="en-US" dirty="0" smtClean="0"/>
              <a:t>반환 재고 </a:t>
            </a:r>
            <a:r>
              <a:rPr lang="en-US" altLang="ko-KR" dirty="0" smtClean="0">
                <a:sym typeface="Wingdings" panose="05000000000000000000" pitchFamily="2" charset="2"/>
              </a:rPr>
              <a:t> 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백암</a:t>
            </a:r>
            <a:r>
              <a:rPr lang="ko-KR" altLang="en-US" dirty="0" smtClean="0"/>
              <a:t> 정상 창고 이관 정보의 </a:t>
            </a:r>
            <a:r>
              <a:rPr lang="en-US" altLang="ko-KR" dirty="0" smtClean="0"/>
              <a:t>CJ </a:t>
            </a:r>
            <a:r>
              <a:rPr lang="ko-KR" altLang="en-US" dirty="0" smtClean="0"/>
              <a:t>결과값 수신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00317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4"/>
          <p:cNvSpPr txBox="1">
            <a:spLocks noChangeArrowheads="1"/>
          </p:cNvSpPr>
          <p:nvPr/>
        </p:nvSpPr>
        <p:spPr bwMode="auto">
          <a:xfrm>
            <a:off x="3198813" y="2781301"/>
            <a:ext cx="3611562" cy="5539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18000" tIns="0" rIns="1800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3600" dirty="0">
                <a:latin typeface="맑은 고딕" pitchFamily="50" charset="-127"/>
                <a:ea typeface="맑은 고딕" pitchFamily="50" charset="-127"/>
              </a:rPr>
              <a:t>End of material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" name="Group 60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1304133"/>
              </p:ext>
            </p:extLst>
          </p:nvPr>
        </p:nvGraphicFramePr>
        <p:xfrm>
          <a:off x="5056188" y="4622801"/>
          <a:ext cx="4576762" cy="1776617"/>
        </p:xfrm>
        <a:graphic>
          <a:graphicData uri="http://schemas.openxmlformats.org/drawingml/2006/table">
            <a:tbl>
              <a:tblPr/>
              <a:tblGrid>
                <a:gridCol w="472082"/>
                <a:gridCol w="1138448"/>
                <a:gridCol w="2966232"/>
              </a:tblGrid>
              <a:tr h="470769">
                <a:tc>
                  <a:txBody>
                    <a:bodyPr/>
                    <a:lstStyle>
                      <a:lvl1pPr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가는각진제목체" panose="02030600000101010101" pitchFamily="18" charset="-127"/>
                          <a:ea typeface="가는각진제목체" panose="02030600000101010101" pitchFamily="18" charset="-127"/>
                        </a:defRPr>
                      </a:lvl1pPr>
                      <a:lvl2pPr marL="742950" indent="-285750"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2pPr>
                      <a:lvl3pPr marL="1143000" indent="-228600"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3pPr>
                      <a:lvl4pPr marL="1600200" indent="-228600"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4pPr>
                      <a:lvl5pPr marL="2057400" indent="-228600"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5pPr>
                      <a:lvl6pPr marL="2514600" indent="-228600" eaLnBrk="0" fontAlgn="base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6pPr>
                      <a:lvl7pPr marL="2971800" indent="-228600" eaLnBrk="0" fontAlgn="base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7pPr>
                      <a:lvl8pPr marL="3429000" indent="-228600" eaLnBrk="0" fontAlgn="base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8pPr>
                      <a:lvl9pPr marL="3886200" indent="-228600" eaLnBrk="0" fontAlgn="base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단계</a:t>
                      </a:r>
                      <a:endParaRPr kumimoji="1" lang="en-US" altLang="ko-K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9054" marR="99054" marT="45734" marB="45734" anchor="ctr" horzOverflow="overflow">
                    <a:lnL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가는각진제목체" panose="02030600000101010101" pitchFamily="18" charset="-127"/>
                          <a:ea typeface="가는각진제목체" panose="02030600000101010101" pitchFamily="18" charset="-127"/>
                        </a:defRPr>
                      </a:lvl1pPr>
                      <a:lvl2pPr marL="742950" indent="-285750"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2pPr>
                      <a:lvl3pPr marL="1143000" indent="-228600"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3pPr>
                      <a:lvl4pPr marL="1600200" indent="-228600"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4pPr>
                      <a:lvl5pPr marL="2057400" indent="-228600"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5pPr>
                      <a:lvl6pPr marL="2514600" indent="-228600" eaLnBrk="0" fontAlgn="base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6pPr>
                      <a:lvl7pPr marL="2971800" indent="-228600" eaLnBrk="0" fontAlgn="base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7pPr>
                      <a:lvl8pPr marL="3429000" indent="-228600" eaLnBrk="0" fontAlgn="base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8pPr>
                      <a:lvl9pPr marL="3886200" indent="-228600" eaLnBrk="0" fontAlgn="base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트랜잭션 코드</a:t>
                      </a:r>
                      <a:endParaRPr kumimoji="1" lang="en-US" altLang="ko-K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9054" marR="99054" marT="45734" marB="45734" anchor="ctr" horzOverflow="overflow">
                    <a:lnL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가는각진제목체" panose="02030600000101010101" pitchFamily="18" charset="-127"/>
                          <a:ea typeface="가는각진제목체" panose="02030600000101010101" pitchFamily="18" charset="-127"/>
                        </a:defRPr>
                      </a:lvl1pPr>
                      <a:lvl2pPr marL="742950" indent="-285750"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2pPr>
                      <a:lvl3pPr marL="1143000" indent="-228600"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3pPr>
                      <a:lvl4pPr marL="1600200" indent="-228600"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4pPr>
                      <a:lvl5pPr marL="2057400" indent="-228600"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5pPr>
                      <a:lvl6pPr marL="2514600" indent="-228600" eaLnBrk="0" fontAlgn="base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6pPr>
                      <a:lvl7pPr marL="2971800" indent="-228600" eaLnBrk="0" fontAlgn="base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7pPr>
                      <a:lvl8pPr marL="3429000" indent="-228600" eaLnBrk="0" fontAlgn="base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8pPr>
                      <a:lvl9pPr marL="3886200" indent="-228600" eaLnBrk="0" fontAlgn="base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트랜잭션 명 </a:t>
                      </a: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– </a:t>
                      </a: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화면 명</a:t>
                      </a:r>
                      <a:endParaRPr kumimoji="1" lang="en-US" altLang="ko-K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9054" marR="99054" marT="45734" marB="45734" anchor="ctr" horzOverflow="overflow">
                    <a:lnL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20000"/>
                      </a:srgbClr>
                    </a:solidFill>
                  </a:tcPr>
                </a:tc>
              </a:tr>
              <a:tr h="296961">
                <a:tc>
                  <a:txBody>
                    <a:bodyPr/>
                    <a:lstStyle>
                      <a:lvl1pPr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가는각진제목체" panose="02030600000101010101" pitchFamily="18" charset="-127"/>
                          <a:ea typeface="가는각진제목체" panose="02030600000101010101" pitchFamily="18" charset="-127"/>
                        </a:defRPr>
                      </a:lvl1pPr>
                      <a:lvl2pPr marL="742950" indent="-285750"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2pPr>
                      <a:lvl3pPr marL="1143000" indent="-228600"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3pPr>
                      <a:lvl4pPr marL="1600200" indent="-228600"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4pPr>
                      <a:lvl5pPr marL="2057400" indent="-228600"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5pPr>
                      <a:lvl6pPr marL="2514600" indent="-228600" eaLnBrk="0" fontAlgn="base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6pPr>
                      <a:lvl7pPr marL="2971800" indent="-228600" eaLnBrk="0" fontAlgn="base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7pPr>
                      <a:lvl8pPr marL="3429000" indent="-228600" eaLnBrk="0" fontAlgn="base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8pPr>
                      <a:lvl9pPr marL="3886200" indent="-228600" eaLnBrk="0" fontAlgn="base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  1</a:t>
                      </a:r>
                    </a:p>
                  </a:txBody>
                  <a:tcPr marL="99054" marR="99054" marT="45734" marB="45734" anchor="ctr" horzOverflow="overflow">
                    <a:lnL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 ZSD2M0030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가는각진제목체" panose="02030600000101010101" pitchFamily="18" charset="-127"/>
                          <a:ea typeface="가는각진제목체" panose="02030600000101010101" pitchFamily="18" charset="-127"/>
                        </a:defRPr>
                      </a:lvl1pPr>
                      <a:lvl2pPr marL="742950" indent="-285750"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2pPr>
                      <a:lvl3pPr marL="1143000" indent="-228600"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3pPr>
                      <a:lvl4pPr marL="1600200" indent="-228600"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4pPr>
                      <a:lvl5pPr marL="2057400" indent="-228600"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5pPr>
                      <a:lvl6pPr marL="2514600" indent="-228600" eaLnBrk="0" fontAlgn="base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6pPr>
                      <a:lvl7pPr marL="2971800" indent="-228600" eaLnBrk="0" fontAlgn="base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7pPr>
                      <a:lvl8pPr marL="3429000" indent="-228600" eaLnBrk="0" fontAlgn="base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8pPr>
                      <a:lvl9pPr marL="3886200" indent="-228600" eaLnBrk="0" fontAlgn="base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F&amp;N </a:t>
                      </a:r>
                      <a:r>
                        <a:rPr kumimoji="1" lang="ko-KR" altLang="en-US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반환재고 </a:t>
                      </a:r>
                      <a:r>
                        <a:rPr kumimoji="1" lang="ko-KR" altLang="en-US" sz="11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백암창고</a:t>
                      </a:r>
                      <a:r>
                        <a:rPr kumimoji="1" lang="ko-KR" altLang="en-US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 이관</a:t>
                      </a:r>
                      <a:endParaRPr kumimoji="1" lang="en-US" altLang="ko-KR" sz="11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99054" marR="99054" marT="45734" marB="45734" anchor="ctr" horzOverflow="overflow">
                    <a:lnL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3295">
                <a:tc>
                  <a:txBody>
                    <a:bodyPr/>
                    <a:lstStyle>
                      <a:lvl1pPr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가는각진제목체" panose="02030600000101010101" pitchFamily="18" charset="-127"/>
                          <a:ea typeface="가는각진제목체" panose="02030600000101010101" pitchFamily="18" charset="-127"/>
                        </a:defRPr>
                      </a:lvl1pPr>
                      <a:lvl2pPr marL="742950" indent="-285750"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2pPr>
                      <a:lvl3pPr marL="1143000" indent="-228600"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3pPr>
                      <a:lvl4pPr marL="1600200" indent="-228600"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4pPr>
                      <a:lvl5pPr marL="2057400" indent="-228600"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5pPr>
                      <a:lvl6pPr marL="2514600" indent="-228600" eaLnBrk="0" fontAlgn="base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6pPr>
                      <a:lvl7pPr marL="2971800" indent="-228600" eaLnBrk="0" fontAlgn="base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7pPr>
                      <a:lvl8pPr marL="3429000" indent="-228600" eaLnBrk="0" fontAlgn="base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8pPr>
                      <a:lvl9pPr marL="3886200" indent="-228600" eaLnBrk="0" fontAlgn="base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9054" marR="99054" marT="45734" marB="45734" anchor="ctr" horzOverflow="overflow">
                    <a:lnL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가는각진제목체" panose="02030600000101010101" pitchFamily="18" charset="-127"/>
                          <a:ea typeface="가는각진제목체" panose="02030600000101010101" pitchFamily="18" charset="-127"/>
                        </a:defRPr>
                      </a:lvl1pPr>
                      <a:lvl2pPr marL="742950" indent="-285750"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2pPr>
                      <a:lvl3pPr marL="1143000" indent="-228600"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3pPr>
                      <a:lvl4pPr marL="1600200" indent="-228600"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4pPr>
                      <a:lvl5pPr marL="2057400" indent="-228600"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5pPr>
                      <a:lvl6pPr marL="2514600" indent="-228600" eaLnBrk="0" fontAlgn="base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6pPr>
                      <a:lvl7pPr marL="2971800" indent="-228600" eaLnBrk="0" fontAlgn="base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7pPr>
                      <a:lvl8pPr marL="3429000" indent="-228600" eaLnBrk="0" fontAlgn="base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8pPr>
                      <a:lvl9pPr marL="3886200" indent="-228600" eaLnBrk="0" fontAlgn="base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9054" marR="99054" marT="45734" marB="45734" anchor="ctr" horzOverflow="overflow">
                    <a:lnL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가는각진제목체" panose="02030600000101010101" pitchFamily="18" charset="-127"/>
                          <a:ea typeface="가는각진제목체" panose="02030600000101010101" pitchFamily="18" charset="-127"/>
                        </a:defRPr>
                      </a:lvl1pPr>
                      <a:lvl2pPr marL="742950" indent="-285750"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2pPr>
                      <a:lvl3pPr marL="1143000" indent="-228600"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3pPr>
                      <a:lvl4pPr marL="1600200" indent="-228600"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4pPr>
                      <a:lvl5pPr marL="2057400" indent="-228600"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5pPr>
                      <a:lvl6pPr marL="2514600" indent="-228600" eaLnBrk="0" fontAlgn="base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6pPr>
                      <a:lvl7pPr marL="2971800" indent="-228600" eaLnBrk="0" fontAlgn="base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7pPr>
                      <a:lvl8pPr marL="3429000" indent="-228600" eaLnBrk="0" fontAlgn="base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8pPr>
                      <a:lvl9pPr marL="3886200" indent="-228600" eaLnBrk="0" fontAlgn="base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9054" marR="99054" marT="45734" marB="45734" anchor="ctr" horzOverflow="overflow">
                    <a:lnL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3295">
                <a:tc>
                  <a:txBody>
                    <a:bodyPr/>
                    <a:lstStyle>
                      <a:lvl1pPr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가는각진제목체" panose="02030600000101010101" pitchFamily="18" charset="-127"/>
                          <a:ea typeface="가는각진제목체" panose="02030600000101010101" pitchFamily="18" charset="-127"/>
                        </a:defRPr>
                      </a:lvl1pPr>
                      <a:lvl2pPr marL="742950" indent="-285750"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2pPr>
                      <a:lvl3pPr marL="1143000" indent="-228600"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3pPr>
                      <a:lvl4pPr marL="1600200" indent="-228600"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4pPr>
                      <a:lvl5pPr marL="2057400" indent="-228600"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5pPr>
                      <a:lvl6pPr marL="2514600" indent="-228600" eaLnBrk="0" fontAlgn="base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6pPr>
                      <a:lvl7pPr marL="2971800" indent="-228600" eaLnBrk="0" fontAlgn="base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7pPr>
                      <a:lvl8pPr marL="3429000" indent="-228600" eaLnBrk="0" fontAlgn="base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8pPr>
                      <a:lvl9pPr marL="3886200" indent="-228600" eaLnBrk="0" fontAlgn="base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9054" marR="99054" marT="45734" marB="45734" anchor="ctr" horzOverflow="overflow">
                    <a:lnL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가는각진제목체" panose="02030600000101010101" pitchFamily="18" charset="-127"/>
                          <a:ea typeface="가는각진제목체" panose="02030600000101010101" pitchFamily="18" charset="-127"/>
                        </a:defRPr>
                      </a:lvl1pPr>
                      <a:lvl2pPr marL="742950" indent="-285750"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2pPr>
                      <a:lvl3pPr marL="1143000" indent="-228600"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3pPr>
                      <a:lvl4pPr marL="1600200" indent="-228600"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4pPr>
                      <a:lvl5pPr marL="2057400" indent="-228600"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5pPr>
                      <a:lvl6pPr marL="2514600" indent="-228600" eaLnBrk="0" fontAlgn="base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6pPr>
                      <a:lvl7pPr marL="2971800" indent="-228600" eaLnBrk="0" fontAlgn="base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7pPr>
                      <a:lvl8pPr marL="3429000" indent="-228600" eaLnBrk="0" fontAlgn="base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8pPr>
                      <a:lvl9pPr marL="3886200" indent="-228600" eaLnBrk="0" fontAlgn="base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9054" marR="99054" marT="45734" marB="45734" anchor="ctr" horzOverflow="overflow">
                    <a:lnL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가는각진제목체" panose="02030600000101010101" pitchFamily="18" charset="-127"/>
                          <a:ea typeface="가는각진제목체" panose="02030600000101010101" pitchFamily="18" charset="-127"/>
                        </a:defRPr>
                      </a:lvl1pPr>
                      <a:lvl2pPr marL="742950" indent="-285750"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2pPr>
                      <a:lvl3pPr marL="1143000" indent="-228600"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3pPr>
                      <a:lvl4pPr marL="1600200" indent="-228600"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4pPr>
                      <a:lvl5pPr marL="2057400" indent="-228600"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5pPr>
                      <a:lvl6pPr marL="2514600" indent="-228600" eaLnBrk="0" fontAlgn="base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6pPr>
                      <a:lvl7pPr marL="2971800" indent="-228600" eaLnBrk="0" fontAlgn="base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7pPr>
                      <a:lvl8pPr marL="3429000" indent="-228600" eaLnBrk="0" fontAlgn="base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8pPr>
                      <a:lvl9pPr marL="3886200" indent="-228600" eaLnBrk="0" fontAlgn="base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9054" marR="99054" marT="45734" marB="45734" anchor="ctr" horzOverflow="overflow">
                    <a:lnL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3295">
                <a:tc>
                  <a:txBody>
                    <a:bodyPr/>
                    <a:lstStyle>
                      <a:lvl1pPr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가는각진제목체" panose="02030600000101010101" pitchFamily="18" charset="-127"/>
                          <a:ea typeface="가는각진제목체" panose="02030600000101010101" pitchFamily="18" charset="-127"/>
                        </a:defRPr>
                      </a:lvl1pPr>
                      <a:lvl2pPr marL="742950" indent="-285750"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2pPr>
                      <a:lvl3pPr marL="1143000" indent="-228600"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3pPr>
                      <a:lvl4pPr marL="1600200" indent="-228600"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4pPr>
                      <a:lvl5pPr marL="2057400" indent="-228600"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5pPr>
                      <a:lvl6pPr marL="2514600" indent="-228600" eaLnBrk="0" fontAlgn="base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6pPr>
                      <a:lvl7pPr marL="2971800" indent="-228600" eaLnBrk="0" fontAlgn="base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7pPr>
                      <a:lvl8pPr marL="3429000" indent="-228600" eaLnBrk="0" fontAlgn="base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8pPr>
                      <a:lvl9pPr marL="3886200" indent="-228600" eaLnBrk="0" fontAlgn="base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9054" marR="99054" marT="45734" marB="45734" anchor="ctr" horzOverflow="overflow">
                    <a:lnL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가는각진제목체" panose="02030600000101010101" pitchFamily="18" charset="-127"/>
                          <a:ea typeface="가는각진제목체" panose="02030600000101010101" pitchFamily="18" charset="-127"/>
                        </a:defRPr>
                      </a:lvl1pPr>
                      <a:lvl2pPr marL="742950" indent="-285750"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2pPr>
                      <a:lvl3pPr marL="1143000" indent="-228600"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3pPr>
                      <a:lvl4pPr marL="1600200" indent="-228600"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4pPr>
                      <a:lvl5pPr marL="2057400" indent="-228600"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5pPr>
                      <a:lvl6pPr marL="2514600" indent="-228600" eaLnBrk="0" fontAlgn="base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6pPr>
                      <a:lvl7pPr marL="2971800" indent="-228600" eaLnBrk="0" fontAlgn="base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7pPr>
                      <a:lvl8pPr marL="3429000" indent="-228600" eaLnBrk="0" fontAlgn="base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8pPr>
                      <a:lvl9pPr marL="3886200" indent="-228600" eaLnBrk="0" fontAlgn="base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9054" marR="99054" marT="45734" marB="45734" anchor="ctr" horzOverflow="overflow">
                    <a:lnL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가는각진제목체" panose="02030600000101010101" pitchFamily="18" charset="-127"/>
                          <a:ea typeface="가는각진제목체" panose="02030600000101010101" pitchFamily="18" charset="-127"/>
                        </a:defRPr>
                      </a:lvl1pPr>
                      <a:lvl2pPr marL="742950" indent="-285750"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2pPr>
                      <a:lvl3pPr marL="1143000" indent="-228600"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3pPr>
                      <a:lvl4pPr marL="1600200" indent="-228600"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4pPr>
                      <a:lvl5pPr marL="2057400" indent="-228600"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5pPr>
                      <a:lvl6pPr marL="2514600" indent="-228600" eaLnBrk="0" fontAlgn="base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6pPr>
                      <a:lvl7pPr marL="2971800" indent="-228600" eaLnBrk="0" fontAlgn="base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7pPr>
                      <a:lvl8pPr marL="3429000" indent="-228600" eaLnBrk="0" fontAlgn="base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8pPr>
                      <a:lvl9pPr marL="3886200" indent="-228600" eaLnBrk="0" fontAlgn="base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9054" marR="99054" marT="45734" marB="45734" anchor="ctr" horzOverflow="overflow">
                    <a:lnL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3" name="모서리가 둥근 직사각형 32"/>
          <p:cNvSpPr/>
          <p:nvPr/>
        </p:nvSpPr>
        <p:spPr bwMode="auto">
          <a:xfrm>
            <a:off x="343694" y="1844824"/>
            <a:ext cx="1368155" cy="216024"/>
          </a:xfrm>
          <a:prstGeom prst="roundRect">
            <a:avLst/>
          </a:prstGeom>
          <a:gradFill flip="none" rotWithShape="1">
            <a:gsLst>
              <a:gs pos="0">
                <a:srgbClr val="1F497D">
                  <a:lumMod val="20000"/>
                  <a:lumOff val="80000"/>
                </a:srgbClr>
              </a:gs>
              <a:gs pos="0">
                <a:srgbClr val="90BAE8"/>
              </a:gs>
              <a:gs pos="70000">
                <a:srgbClr val="1973BD">
                  <a:alpha val="82000"/>
                </a:srgbClr>
              </a:gs>
            </a:gsLst>
            <a:lin ang="2700000" scaled="1"/>
            <a:tileRect/>
          </a:gradFill>
          <a:ln w="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19050" h="6350" prst="coolSlant"/>
            <a:contourClr>
              <a:srgbClr val="969696"/>
            </a:contourClr>
          </a:sp3d>
        </p:spPr>
        <p:txBody>
          <a:bodyPr lIns="0" tIns="0" rIns="0" bIns="36000" anchor="ctr" anchorCtr="1">
            <a:sp3d/>
          </a:bodyPr>
          <a:lstStyle/>
          <a:p>
            <a:pPr marL="93663" indent="-93663" algn="ctr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kern="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프로세스 설명</a:t>
            </a:r>
          </a:p>
        </p:txBody>
      </p:sp>
      <p:sp>
        <p:nvSpPr>
          <p:cNvPr id="34" name="모서리가 둥근 직사각형 33"/>
          <p:cNvSpPr/>
          <p:nvPr/>
        </p:nvSpPr>
        <p:spPr bwMode="auto">
          <a:xfrm>
            <a:off x="5063970" y="1844824"/>
            <a:ext cx="1368155" cy="216024"/>
          </a:xfrm>
          <a:prstGeom prst="roundRect">
            <a:avLst/>
          </a:prstGeom>
          <a:gradFill flip="none" rotWithShape="1">
            <a:gsLst>
              <a:gs pos="0">
                <a:srgbClr val="1F497D">
                  <a:lumMod val="20000"/>
                  <a:lumOff val="80000"/>
                </a:srgbClr>
              </a:gs>
              <a:gs pos="0">
                <a:srgbClr val="90BAE8"/>
              </a:gs>
              <a:gs pos="70000">
                <a:srgbClr val="1973BD">
                  <a:alpha val="82000"/>
                </a:srgbClr>
              </a:gs>
            </a:gsLst>
            <a:lin ang="2700000" scaled="1"/>
            <a:tileRect/>
          </a:gradFill>
          <a:ln w="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19050" h="6350" prst="coolSlant"/>
            <a:contourClr>
              <a:srgbClr val="969696"/>
            </a:contourClr>
          </a:sp3d>
        </p:spPr>
        <p:txBody>
          <a:bodyPr lIns="0" tIns="0" rIns="0" bIns="36000" anchor="ctr" anchorCtr="1">
            <a:sp3d/>
          </a:bodyPr>
          <a:lstStyle/>
          <a:p>
            <a:pPr marL="93663" indent="-93663" algn="ctr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kern="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선행 단계</a:t>
            </a:r>
          </a:p>
        </p:txBody>
      </p:sp>
      <p:sp>
        <p:nvSpPr>
          <p:cNvPr id="35" name="모서리가 둥근 직사각형 34"/>
          <p:cNvSpPr/>
          <p:nvPr/>
        </p:nvSpPr>
        <p:spPr bwMode="auto">
          <a:xfrm>
            <a:off x="5063970" y="3140968"/>
            <a:ext cx="1368155" cy="216024"/>
          </a:xfrm>
          <a:prstGeom prst="roundRect">
            <a:avLst/>
          </a:prstGeom>
          <a:gradFill flip="none" rotWithShape="1">
            <a:gsLst>
              <a:gs pos="0">
                <a:srgbClr val="1F497D">
                  <a:lumMod val="20000"/>
                  <a:lumOff val="80000"/>
                </a:srgbClr>
              </a:gs>
              <a:gs pos="0">
                <a:srgbClr val="90BAE8"/>
              </a:gs>
              <a:gs pos="70000">
                <a:srgbClr val="1973BD">
                  <a:alpha val="82000"/>
                </a:srgbClr>
              </a:gs>
            </a:gsLst>
            <a:lin ang="2700000" scaled="1"/>
            <a:tileRect/>
          </a:gradFill>
          <a:ln w="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19050" h="6350" prst="coolSlant"/>
            <a:contourClr>
              <a:srgbClr val="969696"/>
            </a:contourClr>
          </a:sp3d>
        </p:spPr>
        <p:txBody>
          <a:bodyPr lIns="0" tIns="0" rIns="0" bIns="36000" anchor="ctr" anchorCtr="1">
            <a:sp3d/>
          </a:bodyPr>
          <a:lstStyle/>
          <a:p>
            <a:pPr marL="93663" indent="-93663" algn="ctr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kern="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후행 단계</a:t>
            </a:r>
          </a:p>
        </p:txBody>
      </p:sp>
      <p:sp>
        <p:nvSpPr>
          <p:cNvPr id="36" name="모서리가 둥근 직사각형 35"/>
          <p:cNvSpPr/>
          <p:nvPr/>
        </p:nvSpPr>
        <p:spPr bwMode="auto">
          <a:xfrm>
            <a:off x="5063970" y="4337823"/>
            <a:ext cx="1368155" cy="216024"/>
          </a:xfrm>
          <a:prstGeom prst="roundRect">
            <a:avLst/>
          </a:prstGeom>
          <a:gradFill flip="none" rotWithShape="1">
            <a:gsLst>
              <a:gs pos="0">
                <a:srgbClr val="1F497D">
                  <a:lumMod val="20000"/>
                  <a:lumOff val="80000"/>
                </a:srgbClr>
              </a:gs>
              <a:gs pos="0">
                <a:srgbClr val="90BAE8"/>
              </a:gs>
              <a:gs pos="70000">
                <a:srgbClr val="1973BD">
                  <a:alpha val="82000"/>
                </a:srgbClr>
              </a:gs>
            </a:gsLst>
            <a:lin ang="2700000" scaled="1"/>
            <a:tileRect/>
          </a:gradFill>
          <a:ln w="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19050" h="6350" prst="coolSlant"/>
            <a:contourClr>
              <a:srgbClr val="969696"/>
            </a:contourClr>
          </a:sp3d>
        </p:spPr>
        <p:txBody>
          <a:bodyPr lIns="0" tIns="0" rIns="0" bIns="36000" anchor="ctr" anchorCtr="1">
            <a:sp3d/>
          </a:bodyPr>
          <a:lstStyle/>
          <a:p>
            <a:pPr marL="93663" indent="-93663" algn="ctr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kern="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트랜잭션</a:t>
            </a:r>
          </a:p>
        </p:txBody>
      </p:sp>
      <p:sp>
        <p:nvSpPr>
          <p:cNvPr id="37" name="모서리가 접힌 도형 36"/>
          <p:cNvSpPr/>
          <p:nvPr/>
        </p:nvSpPr>
        <p:spPr bwMode="auto">
          <a:xfrm>
            <a:off x="344488" y="2120900"/>
            <a:ext cx="4608512" cy="2028825"/>
          </a:xfrm>
          <a:prstGeom prst="foldedCorner">
            <a:avLst>
              <a:gd name="adj" fmla="val 7407"/>
            </a:avLst>
          </a:prstGeom>
          <a:noFill/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228600" indent="-228600">
              <a:buAutoNum type="arabicPeriod"/>
              <a:defRPr/>
            </a:pPr>
            <a:r>
              <a:rPr lang="ko-KR" altLang="en-US" b="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sym typeface="Wingdings" panose="05000000000000000000" pitchFamily="2" charset="2"/>
              </a:rPr>
              <a:t>반환 </a:t>
            </a:r>
            <a:r>
              <a:rPr lang="en-US" altLang="ko-KR" b="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sym typeface="Wingdings" panose="05000000000000000000" pitchFamily="2" charset="2"/>
              </a:rPr>
              <a:t>( Mall &amp; POS) </a:t>
            </a:r>
            <a:r>
              <a:rPr lang="ko-KR" altLang="en-US" b="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sym typeface="Wingdings" panose="05000000000000000000" pitchFamily="2" charset="2"/>
              </a:rPr>
              <a:t>의 반품재고는 반환창고 </a:t>
            </a:r>
            <a:r>
              <a:rPr lang="en-US" altLang="ko-KR" b="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sym typeface="Wingdings" panose="05000000000000000000" pitchFamily="2" charset="2"/>
              </a:rPr>
              <a:t>( 7000 ) </a:t>
            </a:r>
            <a:r>
              <a:rPr lang="ko-KR" altLang="en-US" b="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sym typeface="Wingdings" panose="05000000000000000000" pitchFamily="2" charset="2"/>
              </a:rPr>
              <a:t>입고</a:t>
            </a:r>
            <a:endParaRPr lang="en-US" altLang="ko-KR" b="0" dirty="0" smtClean="0">
              <a:solidFill>
                <a:srgbClr val="FF0000"/>
              </a:solidFill>
              <a:latin typeface="맑은 고딕" pitchFamily="50" charset="-127"/>
              <a:ea typeface="맑은 고딕" pitchFamily="50" charset="-127"/>
              <a:sym typeface="Wingdings" panose="05000000000000000000" pitchFamily="2" charset="2"/>
            </a:endParaRPr>
          </a:p>
          <a:p>
            <a:pPr>
              <a:defRPr/>
            </a:pPr>
            <a:r>
              <a:rPr lang="en-US" altLang="ko-KR" b="0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sym typeface="Wingdings" panose="05000000000000000000" pitchFamily="2" charset="2"/>
              </a:rPr>
              <a:t> </a:t>
            </a:r>
            <a:r>
              <a:rPr lang="en-US" altLang="ko-KR" b="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sym typeface="Wingdings" panose="05000000000000000000" pitchFamily="2" charset="2"/>
              </a:rPr>
              <a:t>   </a:t>
            </a:r>
            <a:r>
              <a:rPr lang="ko-KR" altLang="en-US" b="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sym typeface="Wingdings" panose="05000000000000000000" pitchFamily="2" charset="2"/>
              </a:rPr>
              <a:t>까지는 가용재고로 관리 한다</a:t>
            </a:r>
            <a:endParaRPr lang="en-US" altLang="ko-KR" b="0" dirty="0" smtClean="0">
              <a:solidFill>
                <a:srgbClr val="FF0000"/>
              </a:solidFill>
              <a:latin typeface="맑은 고딕" pitchFamily="50" charset="-127"/>
              <a:ea typeface="맑은 고딕" pitchFamily="50" charset="-127"/>
              <a:sym typeface="Wingdings" panose="05000000000000000000" pitchFamily="2" charset="2"/>
            </a:endParaRPr>
          </a:p>
          <a:p>
            <a:pPr>
              <a:defRPr/>
            </a:pPr>
            <a:endParaRPr lang="en-US" altLang="ko-KR" b="0" dirty="0">
              <a:latin typeface="맑은 고딕" pitchFamily="50" charset="-127"/>
              <a:ea typeface="맑은 고딕" pitchFamily="50" charset="-127"/>
              <a:sym typeface="Wingdings" panose="05000000000000000000" pitchFamily="2" charset="2"/>
            </a:endParaRPr>
          </a:p>
          <a:p>
            <a:pPr marL="228600" indent="-228600">
              <a:buAutoNum type="arabicPeriod" startAt="2"/>
              <a:defRPr/>
            </a:pPr>
            <a:r>
              <a:rPr lang="ko-KR" altLang="en-US" b="0" dirty="0" smtClean="0">
                <a:latin typeface="맑은 고딕" pitchFamily="50" charset="-127"/>
                <a:ea typeface="맑은 고딕" pitchFamily="50" charset="-127"/>
                <a:sym typeface="Wingdings" panose="05000000000000000000" pitchFamily="2" charset="2"/>
              </a:rPr>
              <a:t>반환 재고를 근거로 하여  양품 판정 및 정상 판매가 가능한</a:t>
            </a:r>
            <a:endParaRPr lang="en-US" altLang="ko-KR" b="0" dirty="0" smtClean="0">
              <a:latin typeface="맑은 고딕" pitchFamily="50" charset="-127"/>
              <a:ea typeface="맑은 고딕" pitchFamily="50" charset="-127"/>
              <a:sym typeface="Wingdings" panose="05000000000000000000" pitchFamily="2" charset="2"/>
            </a:endParaRPr>
          </a:p>
          <a:p>
            <a:pPr>
              <a:defRPr/>
            </a:pPr>
            <a:r>
              <a:rPr lang="en-US" altLang="ko-KR" b="0" dirty="0">
                <a:latin typeface="맑은 고딕" pitchFamily="50" charset="-127"/>
                <a:ea typeface="맑은 고딕" pitchFamily="50" charset="-127"/>
                <a:sym typeface="Wingdings" panose="05000000000000000000" pitchFamily="2" charset="2"/>
              </a:rPr>
              <a:t> </a:t>
            </a:r>
            <a:r>
              <a:rPr lang="en-US" altLang="ko-KR" b="0" dirty="0" smtClean="0">
                <a:latin typeface="맑은 고딕" pitchFamily="50" charset="-127"/>
                <a:ea typeface="맑은 고딕" pitchFamily="50" charset="-127"/>
                <a:sym typeface="Wingdings" panose="05000000000000000000" pitchFamily="2" charset="2"/>
              </a:rPr>
              <a:t>   </a:t>
            </a:r>
            <a:r>
              <a:rPr lang="ko-KR" altLang="en-US" b="0" dirty="0" smtClean="0">
                <a:latin typeface="맑은 고딕" pitchFamily="50" charset="-127"/>
                <a:ea typeface="맑은 고딕" pitchFamily="50" charset="-127"/>
                <a:sym typeface="Wingdings" panose="05000000000000000000" pitchFamily="2" charset="2"/>
              </a:rPr>
              <a:t>제품을 </a:t>
            </a:r>
            <a:r>
              <a:rPr lang="ko-KR" altLang="en-US" b="0" dirty="0" err="1" smtClean="0">
                <a:latin typeface="맑은 고딕" pitchFamily="50" charset="-127"/>
                <a:ea typeface="맑은 고딕" pitchFamily="50" charset="-127"/>
                <a:sym typeface="Wingdings" panose="05000000000000000000" pitchFamily="2" charset="2"/>
              </a:rPr>
              <a:t>백암</a:t>
            </a:r>
            <a:r>
              <a:rPr lang="ko-KR" altLang="en-US" b="0" dirty="0" smtClean="0">
                <a:latin typeface="맑은 고딕" pitchFamily="50" charset="-127"/>
                <a:ea typeface="맑은 고딕" pitchFamily="50" charset="-127"/>
                <a:sym typeface="Wingdings" panose="05000000000000000000" pitchFamily="2" charset="2"/>
              </a:rPr>
              <a:t> 센터의 고객정상 창고 </a:t>
            </a:r>
            <a:r>
              <a:rPr lang="en-US" altLang="ko-KR" b="0" dirty="0" smtClean="0">
                <a:latin typeface="맑은 고딕" pitchFamily="50" charset="-127"/>
                <a:ea typeface="맑은 고딕" pitchFamily="50" charset="-127"/>
                <a:sym typeface="Wingdings" panose="05000000000000000000" pitchFamily="2" charset="2"/>
              </a:rPr>
              <a:t>( 4500 ) </a:t>
            </a:r>
            <a:r>
              <a:rPr lang="ko-KR" altLang="en-US" b="0" dirty="0" smtClean="0">
                <a:latin typeface="맑은 고딕" pitchFamily="50" charset="-127"/>
                <a:ea typeface="맑은 고딕" pitchFamily="50" charset="-127"/>
                <a:sym typeface="Wingdings" panose="05000000000000000000" pitchFamily="2" charset="2"/>
              </a:rPr>
              <a:t>으로 이관처리</a:t>
            </a:r>
            <a:endParaRPr lang="en-US" altLang="ko-KR" b="0" dirty="0" smtClean="0">
              <a:latin typeface="맑은 고딕" pitchFamily="50" charset="-127"/>
              <a:ea typeface="맑은 고딕" pitchFamily="50" charset="-127"/>
              <a:sym typeface="Wingdings" panose="05000000000000000000" pitchFamily="2" charset="2"/>
            </a:endParaRPr>
          </a:p>
          <a:p>
            <a:pPr>
              <a:defRPr/>
            </a:pPr>
            <a:r>
              <a:rPr lang="en-US" altLang="ko-KR" b="0" dirty="0">
                <a:latin typeface="맑은 고딕" pitchFamily="50" charset="-127"/>
                <a:ea typeface="맑은 고딕" pitchFamily="50" charset="-127"/>
                <a:sym typeface="Wingdings" panose="05000000000000000000" pitchFamily="2" charset="2"/>
              </a:rPr>
              <a:t> </a:t>
            </a:r>
            <a:r>
              <a:rPr lang="en-US" altLang="ko-KR" b="0" dirty="0" smtClean="0">
                <a:latin typeface="맑은 고딕" pitchFamily="50" charset="-127"/>
                <a:ea typeface="맑은 고딕" pitchFamily="50" charset="-127"/>
                <a:sym typeface="Wingdings" panose="05000000000000000000" pitchFamily="2" charset="2"/>
              </a:rPr>
              <a:t>  </a:t>
            </a:r>
          </a:p>
          <a:p>
            <a:pPr>
              <a:defRPr/>
            </a:pPr>
            <a:endParaRPr lang="en-US" altLang="ko-KR" b="0" dirty="0">
              <a:latin typeface="맑은 고딕" pitchFamily="50" charset="-127"/>
              <a:ea typeface="맑은 고딕" pitchFamily="50" charset="-127"/>
              <a:sym typeface="Wingdings" panose="05000000000000000000" pitchFamily="2" charset="2"/>
            </a:endParaRPr>
          </a:p>
          <a:p>
            <a:pPr>
              <a:defRPr/>
            </a:pPr>
            <a:r>
              <a:rPr lang="en-US" altLang="ko-KR" b="0" dirty="0" smtClean="0">
                <a:latin typeface="맑은 고딕" pitchFamily="50" charset="-127"/>
                <a:ea typeface="맑은 고딕" pitchFamily="50" charset="-127"/>
                <a:sym typeface="Wingdings" panose="05000000000000000000" pitchFamily="2" charset="2"/>
              </a:rPr>
              <a:t>3. Mall </a:t>
            </a:r>
            <a:r>
              <a:rPr lang="ko-KR" altLang="en-US" b="0" dirty="0" smtClean="0">
                <a:latin typeface="맑은 고딕" pitchFamily="50" charset="-127"/>
                <a:ea typeface="맑은 고딕" pitchFamily="50" charset="-127"/>
                <a:sym typeface="Wingdings" panose="05000000000000000000" pitchFamily="2" charset="2"/>
              </a:rPr>
              <a:t>과 </a:t>
            </a:r>
            <a:r>
              <a:rPr lang="en-US" altLang="ko-KR" b="0" dirty="0" smtClean="0">
                <a:latin typeface="맑은 고딕" pitchFamily="50" charset="-127"/>
                <a:ea typeface="맑은 고딕" pitchFamily="50" charset="-127"/>
                <a:sym typeface="Wingdings" panose="05000000000000000000" pitchFamily="2" charset="2"/>
              </a:rPr>
              <a:t>POS</a:t>
            </a:r>
            <a:r>
              <a:rPr lang="ko-KR" altLang="en-US" b="0" dirty="0" smtClean="0">
                <a:latin typeface="맑은 고딕" pitchFamily="50" charset="-127"/>
                <a:ea typeface="맑은 고딕" pitchFamily="50" charset="-127"/>
                <a:sym typeface="Wingdings" panose="05000000000000000000" pitchFamily="2" charset="2"/>
              </a:rPr>
              <a:t>의 모두 반품 </a:t>
            </a:r>
            <a:r>
              <a:rPr lang="en-US" altLang="ko-KR" b="0" dirty="0" smtClean="0">
                <a:latin typeface="맑은 고딕" pitchFamily="50" charset="-127"/>
                <a:ea typeface="맑은 고딕" pitchFamily="50" charset="-127"/>
                <a:sym typeface="Wingdings" panose="05000000000000000000" pitchFamily="2" charset="2"/>
              </a:rPr>
              <a:t>/ </a:t>
            </a:r>
            <a:r>
              <a:rPr lang="ko-KR" altLang="en-US" b="0" dirty="0" smtClean="0">
                <a:latin typeface="맑은 고딕" pitchFamily="50" charset="-127"/>
                <a:ea typeface="맑은 고딕" pitchFamily="50" charset="-127"/>
                <a:sym typeface="Wingdings" panose="05000000000000000000" pitchFamily="2" charset="2"/>
              </a:rPr>
              <a:t>반환 재고는 </a:t>
            </a:r>
            <a:r>
              <a:rPr lang="ko-KR" altLang="en-US" b="0" dirty="0" err="1" smtClean="0">
                <a:latin typeface="맑은 고딕" pitchFamily="50" charset="-127"/>
                <a:ea typeface="맑은 고딕" pitchFamily="50" charset="-127"/>
                <a:sym typeface="Wingdings" panose="05000000000000000000" pitchFamily="2" charset="2"/>
              </a:rPr>
              <a:t>오창</a:t>
            </a:r>
            <a:r>
              <a:rPr lang="ko-KR" altLang="en-US" b="0" dirty="0" smtClean="0">
                <a:latin typeface="맑은 고딕" pitchFamily="50" charset="-127"/>
                <a:ea typeface="맑은 고딕" pitchFamily="50" charset="-127"/>
                <a:sym typeface="Wingdings" panose="05000000000000000000" pitchFamily="2" charset="2"/>
              </a:rPr>
              <a:t> 반환 창고로 </a:t>
            </a:r>
            <a:endParaRPr lang="en-US" altLang="ko-KR" b="0" dirty="0" smtClean="0">
              <a:latin typeface="맑은 고딕" pitchFamily="50" charset="-127"/>
              <a:ea typeface="맑은 고딕" pitchFamily="50" charset="-127"/>
              <a:sym typeface="Wingdings" panose="05000000000000000000" pitchFamily="2" charset="2"/>
            </a:endParaRPr>
          </a:p>
          <a:p>
            <a:pPr>
              <a:defRPr/>
            </a:pPr>
            <a:r>
              <a:rPr lang="en-US" altLang="ko-KR" b="0" dirty="0">
                <a:latin typeface="맑은 고딕" pitchFamily="50" charset="-127"/>
                <a:ea typeface="맑은 고딕" pitchFamily="50" charset="-127"/>
                <a:sym typeface="Wingdings" panose="05000000000000000000" pitchFamily="2" charset="2"/>
              </a:rPr>
              <a:t> </a:t>
            </a:r>
            <a:r>
              <a:rPr lang="en-US" altLang="ko-KR" b="0" dirty="0" smtClean="0">
                <a:latin typeface="맑은 고딕" pitchFamily="50" charset="-127"/>
                <a:ea typeface="맑은 고딕" pitchFamily="50" charset="-127"/>
                <a:sym typeface="Wingdings" panose="05000000000000000000" pitchFamily="2" charset="2"/>
              </a:rPr>
              <a:t>  </a:t>
            </a:r>
            <a:r>
              <a:rPr lang="ko-KR" altLang="en-US" b="0" dirty="0" smtClean="0">
                <a:latin typeface="맑은 고딕" pitchFamily="50" charset="-127"/>
                <a:ea typeface="맑은 고딕" pitchFamily="50" charset="-127"/>
                <a:sym typeface="Wingdings" panose="05000000000000000000" pitchFamily="2" charset="2"/>
              </a:rPr>
              <a:t>집결 시킨 後  물류 담당자의 판정에 의해 재 판매여부 결정</a:t>
            </a:r>
            <a:endParaRPr lang="en-US" altLang="ko-KR" b="0" dirty="0" smtClean="0">
              <a:latin typeface="맑은 고딕" pitchFamily="50" charset="-127"/>
              <a:ea typeface="맑은 고딕" pitchFamily="50" charset="-127"/>
            </a:endParaRPr>
          </a:p>
          <a:p>
            <a:pPr>
              <a:defRPr/>
            </a:pPr>
            <a:endParaRPr lang="en-US" altLang="ko-KR" b="0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8" name="모서리가 접힌 도형 37"/>
          <p:cNvSpPr/>
          <p:nvPr/>
        </p:nvSpPr>
        <p:spPr bwMode="auto">
          <a:xfrm>
            <a:off x="5064125" y="2120900"/>
            <a:ext cx="4568825" cy="831850"/>
          </a:xfrm>
          <a:prstGeom prst="foldedCorner">
            <a:avLst>
              <a:gd name="adj" fmla="val 17263"/>
            </a:avLst>
          </a:prstGeom>
          <a:noFill/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228600" indent="-228600">
              <a:buAutoNum type="arabicPeriod"/>
              <a:defRPr/>
            </a:pPr>
            <a:r>
              <a:rPr lang="ko-KR" altLang="en-US" b="0" dirty="0" smtClean="0">
                <a:latin typeface="맑은 고딕" pitchFamily="50" charset="-127"/>
                <a:ea typeface="맑은 고딕" pitchFamily="50" charset="-127"/>
              </a:rPr>
              <a:t>폐기 대기 창고 이관  </a:t>
            </a:r>
            <a:r>
              <a:rPr lang="en-US" altLang="ko-KR" b="0" dirty="0" smtClean="0">
                <a:latin typeface="맑은 고딕" pitchFamily="50" charset="-127"/>
                <a:ea typeface="맑은 고딕" pitchFamily="50" charset="-127"/>
              </a:rPr>
              <a:t>( 7000 </a:t>
            </a:r>
            <a:r>
              <a:rPr lang="en-US" altLang="ko-KR" b="0" dirty="0" smtClean="0">
                <a:latin typeface="맑은 고딕" pitchFamily="50" charset="-127"/>
                <a:ea typeface="맑은 고딕" pitchFamily="50" charset="-127"/>
                <a:sym typeface="Wingdings" panose="05000000000000000000" pitchFamily="2" charset="2"/>
              </a:rPr>
              <a:t> 7010 )</a:t>
            </a:r>
          </a:p>
          <a:p>
            <a:pPr>
              <a:defRPr/>
            </a:pPr>
            <a:r>
              <a:rPr lang="en-US" altLang="ko-KR" b="0" dirty="0">
                <a:latin typeface="맑은 고딕" pitchFamily="50" charset="-127"/>
                <a:ea typeface="맑은 고딕" pitchFamily="50" charset="-127"/>
                <a:sym typeface="Wingdings" panose="05000000000000000000" pitchFamily="2" charset="2"/>
              </a:rPr>
              <a:t> </a:t>
            </a:r>
            <a:r>
              <a:rPr lang="en-US" altLang="ko-KR" b="0" dirty="0" smtClean="0">
                <a:latin typeface="맑은 고딕" pitchFamily="50" charset="-127"/>
                <a:ea typeface="맑은 고딕" pitchFamily="50" charset="-127"/>
                <a:sym typeface="Wingdings" panose="05000000000000000000" pitchFamily="2" charset="2"/>
              </a:rPr>
              <a:t>   T-CODE : MIGO</a:t>
            </a:r>
            <a:r>
              <a:rPr lang="ko-KR" altLang="en-US" b="0" dirty="0" smtClean="0">
                <a:latin typeface="맑은 고딕" pitchFamily="50" charset="-127"/>
                <a:ea typeface="맑은 고딕" pitchFamily="50" charset="-127"/>
              </a:rPr>
              <a:t> </a:t>
            </a:r>
            <a:endParaRPr lang="en-US" altLang="ko-KR" b="0" dirty="0" smtClean="0">
              <a:latin typeface="맑은 고딕" pitchFamily="50" charset="-127"/>
              <a:ea typeface="맑은 고딕" pitchFamily="50" charset="-127"/>
            </a:endParaRPr>
          </a:p>
          <a:p>
            <a:pPr marL="228600" indent="-228600">
              <a:buAutoNum type="arabicPeriod" startAt="2"/>
              <a:defRPr/>
            </a:pPr>
            <a:r>
              <a:rPr lang="ko-KR" altLang="en-US" b="0" dirty="0" smtClean="0">
                <a:latin typeface="맑은 고딕" pitchFamily="50" charset="-127"/>
                <a:ea typeface="맑은 고딕" pitchFamily="50" charset="-127"/>
              </a:rPr>
              <a:t>정상제품으로 판정된 제품의 </a:t>
            </a:r>
            <a:r>
              <a:rPr lang="en-US" altLang="ko-KR" b="0" dirty="0" smtClean="0">
                <a:latin typeface="맑은 고딕" pitchFamily="50" charset="-127"/>
                <a:ea typeface="맑은 고딕" pitchFamily="50" charset="-127"/>
              </a:rPr>
              <a:t>Batch No </a:t>
            </a:r>
            <a:r>
              <a:rPr lang="ko-KR" altLang="en-US" b="0" dirty="0" smtClean="0">
                <a:latin typeface="맑은 고딕" pitchFamily="50" charset="-127"/>
                <a:ea typeface="맑은 고딕" pitchFamily="50" charset="-127"/>
              </a:rPr>
              <a:t>신규 부여</a:t>
            </a:r>
            <a:endParaRPr lang="en-US" altLang="ko-KR" b="0" dirty="0" smtClean="0">
              <a:latin typeface="맑은 고딕" pitchFamily="50" charset="-127"/>
              <a:ea typeface="맑은 고딕" pitchFamily="50" charset="-127"/>
            </a:endParaRPr>
          </a:p>
          <a:p>
            <a:pPr>
              <a:defRPr/>
            </a:pPr>
            <a:r>
              <a:rPr lang="en-US" altLang="ko-KR" b="0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b="0" dirty="0" smtClean="0">
                <a:latin typeface="맑은 고딕" pitchFamily="50" charset="-127"/>
                <a:ea typeface="맑은 고딕" pitchFamily="50" charset="-127"/>
              </a:rPr>
              <a:t>   T-CODE : ZMMR8010</a:t>
            </a:r>
          </a:p>
          <a:p>
            <a:pPr>
              <a:defRPr/>
            </a:pPr>
            <a:r>
              <a:rPr lang="en-US" altLang="ko-KR" b="0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b="0" dirty="0" smtClean="0">
                <a:latin typeface="맑은 고딕" pitchFamily="50" charset="-127"/>
                <a:ea typeface="맑은 고딕" pitchFamily="50" charset="-127"/>
              </a:rPr>
              <a:t>   </a:t>
            </a:r>
          </a:p>
        </p:txBody>
      </p:sp>
      <p:sp>
        <p:nvSpPr>
          <p:cNvPr id="39" name="모서리가 접힌 도형 38"/>
          <p:cNvSpPr/>
          <p:nvPr/>
        </p:nvSpPr>
        <p:spPr bwMode="auto">
          <a:xfrm>
            <a:off x="5064125" y="3416300"/>
            <a:ext cx="4568825" cy="733425"/>
          </a:xfrm>
          <a:prstGeom prst="foldedCorner">
            <a:avLst>
              <a:gd name="adj" fmla="val 17263"/>
            </a:avLst>
          </a:prstGeom>
          <a:noFill/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altLang="ko-KR" b="0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0" name="모서리가 둥근 직사각형 39"/>
          <p:cNvSpPr/>
          <p:nvPr/>
        </p:nvSpPr>
        <p:spPr bwMode="auto">
          <a:xfrm>
            <a:off x="343694" y="4337823"/>
            <a:ext cx="1368155" cy="216024"/>
          </a:xfrm>
          <a:prstGeom prst="roundRect">
            <a:avLst/>
          </a:prstGeom>
          <a:gradFill flip="none" rotWithShape="1">
            <a:gsLst>
              <a:gs pos="0">
                <a:srgbClr val="1F497D">
                  <a:lumMod val="20000"/>
                  <a:lumOff val="80000"/>
                </a:srgbClr>
              </a:gs>
              <a:gs pos="0">
                <a:srgbClr val="90BAE8"/>
              </a:gs>
              <a:gs pos="70000">
                <a:srgbClr val="1973BD">
                  <a:alpha val="82000"/>
                </a:srgbClr>
              </a:gs>
            </a:gsLst>
            <a:lin ang="2700000" scaled="1"/>
            <a:tileRect/>
          </a:gradFill>
          <a:ln w="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19050" h="6350" prst="coolSlant"/>
            <a:contourClr>
              <a:srgbClr val="969696"/>
            </a:contourClr>
          </a:sp3d>
        </p:spPr>
        <p:txBody>
          <a:bodyPr lIns="0" tIns="0" rIns="0" bIns="36000" anchor="ctr" anchorCtr="1">
            <a:sp3d/>
          </a:bodyPr>
          <a:lstStyle/>
          <a:p>
            <a:pPr marL="93663" indent="-93663" algn="ctr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kern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이것만은 꼭 </a:t>
            </a:r>
            <a:r>
              <a:rPr kumimoji="0" lang="en-US" altLang="ko-KR" kern="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!</a:t>
            </a:r>
            <a:endParaRPr kumimoji="0" lang="ko-KR" altLang="en-US" kern="0" dirty="0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1" name="Oval 14"/>
          <p:cNvSpPr>
            <a:spLocks noChangeArrowheads="1"/>
          </p:cNvSpPr>
          <p:nvPr/>
        </p:nvSpPr>
        <p:spPr bwMode="auto">
          <a:xfrm>
            <a:off x="1539320" y="4317930"/>
            <a:ext cx="303290" cy="222665"/>
          </a:xfrm>
          <a:prstGeom prst="ellipse">
            <a:avLst/>
          </a:prstGeom>
          <a:solidFill>
            <a:srgbClr val="CC3300"/>
          </a:solidFill>
          <a:ln>
            <a:solidFill>
              <a:schemeClr val="bg1"/>
            </a:solidFill>
            <a:headEnd/>
            <a:tailEnd/>
          </a:ln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92075" tIns="46038" rIns="92075" bIns="46038" anchor="ctr"/>
          <a:lstStyle>
            <a:lvl1pPr defTabSz="7620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defTabSz="7620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defTabSz="7620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defTabSz="7620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defTabSz="7620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11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+1</a:t>
            </a:r>
          </a:p>
        </p:txBody>
      </p:sp>
      <p:sp>
        <p:nvSpPr>
          <p:cNvPr id="42" name="모서리가 접힌 도형 41"/>
          <p:cNvSpPr/>
          <p:nvPr/>
        </p:nvSpPr>
        <p:spPr bwMode="auto">
          <a:xfrm>
            <a:off x="344488" y="4611688"/>
            <a:ext cx="4608512" cy="1990725"/>
          </a:xfrm>
          <a:prstGeom prst="foldedCorner">
            <a:avLst>
              <a:gd name="adj" fmla="val 7407"/>
            </a:avLst>
          </a:prstGeom>
          <a:noFill/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en-US" altLang="ko-KR" b="0" dirty="0" smtClean="0">
                <a:latin typeface="맑은 고딕" pitchFamily="50" charset="-127"/>
                <a:ea typeface="맑은 고딕" pitchFamily="50" charset="-127"/>
                <a:sym typeface="Wingdings" panose="05000000000000000000" pitchFamily="2" charset="2"/>
              </a:rPr>
              <a:t>1. </a:t>
            </a:r>
            <a:r>
              <a:rPr lang="ko-KR" altLang="en-US" b="0" dirty="0" smtClean="0">
                <a:latin typeface="맑은 고딕" pitchFamily="50" charset="-127"/>
                <a:ea typeface="맑은 고딕" pitchFamily="50" charset="-127"/>
                <a:sym typeface="Wingdings" panose="05000000000000000000" pitchFamily="2" charset="2"/>
              </a:rPr>
              <a:t>물류 </a:t>
            </a:r>
            <a:r>
              <a:rPr lang="ko-KR" altLang="en-US" b="0" dirty="0">
                <a:latin typeface="맑은 고딕" pitchFamily="50" charset="-127"/>
                <a:ea typeface="맑은 고딕" pitchFamily="50" charset="-127"/>
                <a:sym typeface="Wingdings" panose="05000000000000000000" pitchFamily="2" charset="2"/>
              </a:rPr>
              <a:t>담당자가  반환 입고된 재고를 가지고</a:t>
            </a:r>
            <a:r>
              <a:rPr lang="en-US" altLang="ko-KR" b="0" dirty="0">
                <a:latin typeface="맑은 고딕" pitchFamily="50" charset="-127"/>
                <a:ea typeface="맑은 고딕" pitchFamily="50" charset="-127"/>
                <a:sym typeface="Wingdings" panose="05000000000000000000" pitchFamily="2" charset="2"/>
              </a:rPr>
              <a:t>, </a:t>
            </a:r>
            <a:r>
              <a:rPr lang="ko-KR" altLang="en-US" b="0" dirty="0">
                <a:latin typeface="맑은 고딕" pitchFamily="50" charset="-127"/>
                <a:ea typeface="맑은 고딕" pitchFamily="50" charset="-127"/>
                <a:sym typeface="Wingdings" panose="05000000000000000000" pitchFamily="2" charset="2"/>
              </a:rPr>
              <a:t>정상 제품과</a:t>
            </a:r>
            <a:endParaRPr lang="en-US" altLang="ko-KR" b="0" dirty="0">
              <a:latin typeface="맑은 고딕" pitchFamily="50" charset="-127"/>
              <a:ea typeface="맑은 고딕" pitchFamily="50" charset="-127"/>
              <a:sym typeface="Wingdings" panose="05000000000000000000" pitchFamily="2" charset="2"/>
            </a:endParaRPr>
          </a:p>
          <a:p>
            <a:pPr>
              <a:defRPr/>
            </a:pPr>
            <a:r>
              <a:rPr lang="en-US" altLang="ko-KR" b="0" dirty="0">
                <a:latin typeface="맑은 고딕" pitchFamily="50" charset="-127"/>
                <a:ea typeface="맑은 고딕" pitchFamily="50" charset="-127"/>
                <a:sym typeface="Wingdings" panose="05000000000000000000" pitchFamily="2" charset="2"/>
              </a:rPr>
              <a:t>    </a:t>
            </a:r>
            <a:r>
              <a:rPr lang="ko-KR" altLang="en-US" b="0" dirty="0">
                <a:latin typeface="맑은 고딕" pitchFamily="50" charset="-127"/>
                <a:ea typeface="맑은 고딕" pitchFamily="50" charset="-127"/>
                <a:sym typeface="Wingdings" panose="05000000000000000000" pitchFamily="2" charset="2"/>
              </a:rPr>
              <a:t>폐기대기 제품으로 구분을 한다</a:t>
            </a:r>
            <a:r>
              <a:rPr lang="en-US" altLang="ko-KR" b="0" dirty="0">
                <a:latin typeface="맑은 고딕" pitchFamily="50" charset="-127"/>
                <a:ea typeface="맑은 고딕" pitchFamily="50" charset="-127"/>
                <a:sym typeface="Wingdings" panose="05000000000000000000" pitchFamily="2" charset="2"/>
              </a:rPr>
              <a:t>.</a:t>
            </a:r>
          </a:p>
          <a:p>
            <a:pPr>
              <a:defRPr/>
            </a:pPr>
            <a:endParaRPr lang="en-US" altLang="ko-KR" b="0" dirty="0">
              <a:latin typeface="맑은 고딕" pitchFamily="50" charset="-127"/>
              <a:ea typeface="맑은 고딕" pitchFamily="50" charset="-127"/>
              <a:sym typeface="Wingdings" panose="05000000000000000000" pitchFamily="2" charset="2"/>
            </a:endParaRPr>
          </a:p>
          <a:p>
            <a:pPr>
              <a:defRPr/>
            </a:pPr>
            <a:r>
              <a:rPr lang="en-US" altLang="ko-KR" b="0" dirty="0" smtClean="0">
                <a:latin typeface="맑은 고딕" pitchFamily="50" charset="-127"/>
                <a:ea typeface="맑은 고딕" pitchFamily="50" charset="-127"/>
                <a:sym typeface="Wingdings" panose="05000000000000000000" pitchFamily="2" charset="2"/>
              </a:rPr>
              <a:t>2. </a:t>
            </a:r>
            <a:r>
              <a:rPr lang="ko-KR" altLang="en-US" b="0" dirty="0" smtClean="0">
                <a:latin typeface="맑은 고딕" pitchFamily="50" charset="-127"/>
                <a:ea typeface="맑은 고딕" pitchFamily="50" charset="-127"/>
                <a:sym typeface="Wingdings" panose="05000000000000000000" pitchFamily="2" charset="2"/>
              </a:rPr>
              <a:t>폐기 </a:t>
            </a:r>
            <a:r>
              <a:rPr lang="ko-KR" altLang="en-US" b="0" dirty="0">
                <a:latin typeface="맑은 고딕" pitchFamily="50" charset="-127"/>
                <a:ea typeface="맑은 고딕" pitchFamily="50" charset="-127"/>
                <a:sym typeface="Wingdings" panose="05000000000000000000" pitchFamily="2" charset="2"/>
              </a:rPr>
              <a:t>대기 제품은  폐기 대기 창고로 이관 처리 한다</a:t>
            </a:r>
            <a:endParaRPr lang="en-US" altLang="ko-KR" b="0" dirty="0">
              <a:latin typeface="맑은 고딕" pitchFamily="50" charset="-127"/>
              <a:ea typeface="맑은 고딕" pitchFamily="50" charset="-127"/>
              <a:sym typeface="Wingdings" panose="05000000000000000000" pitchFamily="2" charset="2"/>
            </a:endParaRPr>
          </a:p>
          <a:p>
            <a:pPr>
              <a:defRPr/>
            </a:pPr>
            <a:r>
              <a:rPr lang="en-US" altLang="ko-KR" b="0" dirty="0">
                <a:latin typeface="맑은 고딕" pitchFamily="50" charset="-127"/>
                <a:ea typeface="맑은 고딕" pitchFamily="50" charset="-127"/>
                <a:sym typeface="Wingdings" panose="05000000000000000000" pitchFamily="2" charset="2"/>
              </a:rPr>
              <a:t>    ( </a:t>
            </a:r>
            <a:r>
              <a:rPr lang="ko-KR" altLang="en-US" b="0" dirty="0">
                <a:latin typeface="맑은 고딕" pitchFamily="50" charset="-127"/>
                <a:ea typeface="맑은 고딕" pitchFamily="50" charset="-127"/>
                <a:sym typeface="Wingdings" panose="05000000000000000000" pitchFamily="2" charset="2"/>
              </a:rPr>
              <a:t>폐기 대기 창고 </a:t>
            </a:r>
            <a:r>
              <a:rPr lang="en-US" altLang="ko-KR" b="0" dirty="0">
                <a:latin typeface="맑은 고딕" pitchFamily="50" charset="-127"/>
                <a:ea typeface="맑은 고딕" pitchFamily="50" charset="-127"/>
                <a:sym typeface="Wingdings" panose="05000000000000000000" pitchFamily="2" charset="2"/>
              </a:rPr>
              <a:t>: 7010 )</a:t>
            </a:r>
          </a:p>
          <a:p>
            <a:pPr>
              <a:defRPr/>
            </a:pPr>
            <a:endParaRPr lang="en-US" altLang="ko-KR" b="0" dirty="0">
              <a:latin typeface="맑은 고딕" pitchFamily="50" charset="-127"/>
              <a:ea typeface="맑은 고딕" pitchFamily="50" charset="-127"/>
              <a:sym typeface="Wingdings" panose="05000000000000000000" pitchFamily="2" charset="2"/>
            </a:endParaRPr>
          </a:p>
          <a:p>
            <a:pPr>
              <a:defRPr/>
            </a:pPr>
            <a:r>
              <a:rPr lang="en-US" altLang="ko-KR" b="0" dirty="0" smtClean="0">
                <a:latin typeface="맑은 고딕" pitchFamily="50" charset="-127"/>
                <a:ea typeface="맑은 고딕" pitchFamily="50" charset="-127"/>
                <a:sym typeface="Wingdings" panose="05000000000000000000" pitchFamily="2" charset="2"/>
              </a:rPr>
              <a:t>3. </a:t>
            </a:r>
            <a:r>
              <a:rPr lang="ko-KR" altLang="en-US" b="0" dirty="0" smtClean="0">
                <a:latin typeface="맑은 고딕" pitchFamily="50" charset="-127"/>
                <a:ea typeface="맑은 고딕" pitchFamily="50" charset="-127"/>
                <a:sym typeface="Wingdings" panose="05000000000000000000" pitchFamily="2" charset="2"/>
              </a:rPr>
              <a:t>정상제품으로 </a:t>
            </a:r>
            <a:r>
              <a:rPr lang="ko-KR" altLang="en-US" b="0" dirty="0">
                <a:latin typeface="맑은 고딕" pitchFamily="50" charset="-127"/>
                <a:ea typeface="맑은 고딕" pitchFamily="50" charset="-127"/>
                <a:sym typeface="Wingdings" panose="05000000000000000000" pitchFamily="2" charset="2"/>
              </a:rPr>
              <a:t>판명된 제품은 매일 </a:t>
            </a:r>
            <a:r>
              <a:rPr lang="ko-KR" altLang="en-US" b="0" dirty="0" err="1">
                <a:latin typeface="맑은 고딕" pitchFamily="50" charset="-127"/>
                <a:ea typeface="맑은 고딕" pitchFamily="50" charset="-127"/>
                <a:sym typeface="Wingdings" panose="05000000000000000000" pitchFamily="2" charset="2"/>
              </a:rPr>
              <a:t>백암</a:t>
            </a:r>
            <a:r>
              <a:rPr lang="ko-KR" altLang="en-US" b="0" dirty="0">
                <a:latin typeface="맑은 고딕" pitchFamily="50" charset="-127"/>
                <a:ea typeface="맑은 고딕" pitchFamily="50" charset="-127"/>
                <a:sym typeface="Wingdings" panose="05000000000000000000" pitchFamily="2" charset="2"/>
              </a:rPr>
              <a:t> 고객정상창고로 </a:t>
            </a:r>
            <a:r>
              <a:rPr lang="ko-KR" altLang="en-US" b="0" dirty="0" smtClean="0">
                <a:latin typeface="맑은 고딕" pitchFamily="50" charset="-127"/>
                <a:ea typeface="맑은 고딕" pitchFamily="50" charset="-127"/>
                <a:sym typeface="Wingdings" panose="05000000000000000000" pitchFamily="2" charset="2"/>
              </a:rPr>
              <a:t>이관</a:t>
            </a:r>
            <a:r>
              <a:rPr lang="ko-KR" altLang="en-US" b="0" dirty="0" smtClean="0">
                <a:latin typeface="맑은 고딕" pitchFamily="50" charset="-127"/>
                <a:ea typeface="맑은 고딕" pitchFamily="50" charset="-127"/>
              </a:rPr>
              <a:t> </a:t>
            </a:r>
            <a:endParaRPr lang="en-US" altLang="ko-KR" b="0" dirty="0" smtClean="0">
              <a:latin typeface="맑은 고딕" pitchFamily="50" charset="-127"/>
              <a:ea typeface="맑은 고딕" pitchFamily="50" charset="-127"/>
            </a:endParaRPr>
          </a:p>
          <a:p>
            <a:pPr>
              <a:defRPr/>
            </a:pPr>
            <a:r>
              <a:rPr lang="en-US" altLang="ko-KR" b="0" dirty="0">
                <a:latin typeface="맑은 고딕" pitchFamily="50" charset="-127"/>
                <a:ea typeface="맑은 고딕" pitchFamily="50" charset="-127"/>
              </a:rPr>
              <a:t> </a:t>
            </a:r>
            <a:endParaRPr lang="en-US" altLang="ko-KR" b="0" dirty="0" smtClean="0">
              <a:latin typeface="맑은 고딕" pitchFamily="50" charset="-127"/>
              <a:ea typeface="맑은 고딕" pitchFamily="50" charset="-127"/>
            </a:endParaRPr>
          </a:p>
          <a:p>
            <a:pPr>
              <a:defRPr/>
            </a:pPr>
            <a:endParaRPr lang="en-US" altLang="ko-KR" b="0" dirty="0">
              <a:latin typeface="맑은 고딕" pitchFamily="50" charset="-127"/>
              <a:ea typeface="맑은 고딕" pitchFamily="50" charset="-127"/>
            </a:endParaRPr>
          </a:p>
          <a:p>
            <a:pPr>
              <a:defRPr/>
            </a:pPr>
            <a:endParaRPr lang="en-US" altLang="ko-KR" b="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5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5522927" y="57780"/>
            <a:ext cx="4287063" cy="2462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ko-KR" dirty="0" smtClean="0"/>
              <a:t>ERP </a:t>
            </a:r>
            <a:r>
              <a:rPr lang="ko-KR" altLang="en-US" dirty="0" smtClean="0"/>
              <a:t>시스템 사용자 매뉴얼</a:t>
            </a:r>
          </a:p>
        </p:txBody>
      </p:sp>
      <p:graphicFrame>
        <p:nvGraphicFramePr>
          <p:cNvPr id="15" name="Group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80701628"/>
              </p:ext>
            </p:extLst>
          </p:nvPr>
        </p:nvGraphicFramePr>
        <p:xfrm>
          <a:off x="344488" y="644525"/>
          <a:ext cx="9288461" cy="768364"/>
        </p:xfrm>
        <a:graphic>
          <a:graphicData uri="http://schemas.openxmlformats.org/drawingml/2006/table">
            <a:tbl>
              <a:tblPr/>
              <a:tblGrid>
                <a:gridCol w="802686"/>
                <a:gridCol w="1733330"/>
                <a:gridCol w="928694"/>
                <a:gridCol w="2780781"/>
                <a:gridCol w="990199"/>
                <a:gridCol w="990199"/>
                <a:gridCol w="1062572"/>
              </a:tblGrid>
              <a:tr h="23947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Level 1 </a:t>
                      </a:r>
                    </a:p>
                  </a:txBody>
                  <a:tcPr marL="58970" marR="58970" marT="10776" marB="107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SD 3 </a:t>
                      </a:r>
                      <a:r>
                        <a:rPr kumimoji="1" lang="ko-KR" altLang="en-US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물류관리</a:t>
                      </a:r>
                      <a:endParaRPr kumimoji="1" lang="en-US" altLang="ko-KR" sz="11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58970" marR="58970" marT="10776" marB="107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Level 3</a:t>
                      </a:r>
                      <a:endParaRPr kumimoji="1" lang="ko-KR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8970" marR="58970" marT="10776" marB="107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457200" marR="0" lvl="1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1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오창</a:t>
                      </a:r>
                      <a:r>
                        <a:rPr kumimoji="1" lang="ko-KR" altLang="en-US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 반환재고 </a:t>
                      </a:r>
                      <a:r>
                        <a:rPr kumimoji="1" lang="en-US" altLang="ko-KR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  <a:sym typeface="Wingdings" panose="05000000000000000000" pitchFamily="2" charset="2"/>
                        </a:rPr>
                        <a:t></a:t>
                      </a:r>
                      <a:r>
                        <a:rPr kumimoji="1" lang="ko-KR" altLang="en-US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 </a:t>
                      </a:r>
                      <a:r>
                        <a:rPr kumimoji="1" lang="ko-KR" altLang="en-US" sz="11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백암창고</a:t>
                      </a:r>
                      <a:r>
                        <a:rPr kumimoji="1" lang="ko-KR" altLang="en-US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 이관 </a:t>
                      </a:r>
                    </a:p>
                  </a:txBody>
                  <a:tcPr marL="58970" marR="58970" marT="10776" marB="107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작성자</a:t>
                      </a:r>
                    </a:p>
                  </a:txBody>
                  <a:tcPr marL="58970" marR="58970" marT="10776" marB="107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검토자</a:t>
                      </a:r>
                    </a:p>
                  </a:txBody>
                  <a:tcPr marL="58970" marR="58970" marT="10776" marB="107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작성일</a:t>
                      </a:r>
                    </a:p>
                  </a:txBody>
                  <a:tcPr marL="58970" marR="58970" marT="10776" marB="107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3947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Level 2</a:t>
                      </a:r>
                    </a:p>
                  </a:txBody>
                  <a:tcPr marL="58970" marR="58970" marT="10776" marB="107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SD 3.1 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재고관리</a:t>
                      </a: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8970" marR="58970" marT="10776" marB="107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김종태</a:t>
                      </a:r>
                    </a:p>
                  </a:txBody>
                  <a:tcPr marL="58970" marR="58970" marT="10776" marB="107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서도석</a:t>
                      </a:r>
                    </a:p>
                  </a:txBody>
                  <a:tcPr marL="58970" marR="58970" marT="10776" marB="107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20180123</a:t>
                      </a:r>
                    </a:p>
                  </a:txBody>
                  <a:tcPr marL="58970" marR="58970" marT="10776" marB="107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939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매뉴얼 </a:t>
                      </a: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ID</a:t>
                      </a:r>
                    </a:p>
                  </a:txBody>
                  <a:tcPr marL="58970" marR="58970" marT="10776" marB="107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2313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1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SD </a:t>
                      </a:r>
                      <a:r>
                        <a:rPr kumimoji="1" lang="en-US" altLang="ko-KR" sz="1100" b="1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3.1.2</a:t>
                      </a:r>
                      <a:endParaRPr kumimoji="1" lang="en-US" altLang="ko-KR" sz="11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58970" marR="58970" marT="10776" marB="107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2313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매뉴얼 명</a:t>
                      </a:r>
                    </a:p>
                  </a:txBody>
                  <a:tcPr marL="58970" marR="58970" marT="10776" marB="107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23137"/>
                      </a:srgb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457200" marR="0" lvl="1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오창</a:t>
                      </a: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반환 재고 </a:t>
                      </a: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sym typeface="Wingdings" panose="05000000000000000000" pitchFamily="2" charset="2"/>
                        </a:rPr>
                        <a:t> </a:t>
                      </a:r>
                      <a:r>
                        <a:rPr kumimoji="1" lang="ko-KR" alt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sym typeface="Wingdings" panose="05000000000000000000" pitchFamily="2" charset="2"/>
                        </a:rPr>
                        <a:t>백암</a:t>
                      </a: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sym typeface="Wingdings" panose="05000000000000000000" pitchFamily="2" charset="2"/>
                        </a:rPr>
                        <a:t> 고객정상 창고 이관 </a:t>
                      </a:r>
                      <a:endParaRPr kumimoji="1" lang="ko-KR" alt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8970" marR="58970" marT="10776" marB="107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23137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1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가는각진제목체" panose="02030600000101010101" pitchFamily="18" charset="-127"/>
                        <a:ea typeface="가는각진제목체" panose="02030600000101010101" pitchFamily="18" charset="-127"/>
                        <a:cs typeface="+mn-cs"/>
                      </a:endParaRPr>
                    </a:p>
                  </a:txBody>
                  <a:tcPr marL="58970" marR="58970" marT="10780" marB="10780" anchor="ctr" horzOverflow="overflow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가는각진제목체" panose="02030600000101010101" pitchFamily="18" charset="-127"/>
                        <a:ea typeface="가는각진제목체" panose="02030600000101010101" pitchFamily="18" charset="-127"/>
                      </a:endParaRPr>
                    </a:p>
                  </a:txBody>
                  <a:tcPr marL="58970" marR="58970" marT="10780" marB="10780" anchor="ctr" horzOverflow="overflow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가는각진제목체" panose="02030600000101010101" pitchFamily="18" charset="-127"/>
                        <a:ea typeface="가는각진제목체" panose="02030600000101010101" pitchFamily="18" charset="-127"/>
                      </a:endParaRPr>
                    </a:p>
                  </a:txBody>
                  <a:tcPr marL="58970" marR="58970" marT="10780" marB="10780" anchor="ctr" horzOverflow="overflow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 bwMode="auto">
          <a:xfrm>
            <a:off x="6753225" y="1125538"/>
            <a:ext cx="2879725" cy="547211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/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endParaRPr lang="en-US" altLang="ko-KR" b="0" kern="100" dirty="0" smtClean="0"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1. STO 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생성 </a:t>
            </a: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Button 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선택</a:t>
            </a: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※ 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재고 이관을 위해  </a:t>
            </a: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MM 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기능의</a:t>
            </a:r>
            <a:endParaRPr lang="en-US" altLang="ko-KR" b="0" kern="100" dirty="0" smtClean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b="0" kern="100" dirty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 </a:t>
            </a: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   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재고이관 오더 </a:t>
            </a: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( STO ) 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을 만들기</a:t>
            </a:r>
            <a:endParaRPr lang="en-US" altLang="ko-KR" b="0" kern="100" dirty="0" smtClean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b="0" kern="100" dirty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 </a:t>
            </a: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   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위한 목적임</a:t>
            </a:r>
            <a:endParaRPr lang="en-US" altLang="ko-KR" b="0" kern="100" dirty="0" smtClean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marL="228600" indent="-228600" algn="just">
              <a:spcBef>
                <a:spcPts val="400"/>
              </a:spcBef>
              <a:spcAft>
                <a:spcPts val="0"/>
              </a:spcAft>
              <a:buAutoNum type="arabicPeriod" startAt="2"/>
              <a:defRPr/>
            </a:pP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출고 저장위치는 </a:t>
            </a: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“7000”  </a:t>
            </a: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b="0" kern="100" dirty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 </a:t>
            </a: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   ( 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고객반환 창고 명 </a:t>
            </a: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)   </a:t>
            </a: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b="0" kern="100" dirty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 </a:t>
            </a: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   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입고 저장위치는 </a:t>
            </a: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“4500”</a:t>
            </a: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b="0" kern="100" dirty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 </a:t>
            </a: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   ( </a:t>
            </a:r>
            <a:r>
              <a:rPr lang="ko-KR" altLang="en-US" b="0" kern="100" dirty="0" err="1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백암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 고객정상 창고 </a:t>
            </a: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)</a:t>
            </a: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b="0" kern="100" dirty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 </a:t>
            </a: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   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을 입력한다</a:t>
            </a:r>
            <a:endParaRPr lang="en-US" altLang="ko-KR" b="0" kern="100" dirty="0" smtClean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marL="228600" indent="-228600" algn="just">
              <a:spcBef>
                <a:spcPts val="400"/>
              </a:spcBef>
              <a:spcAft>
                <a:spcPts val="0"/>
              </a:spcAft>
              <a:buAutoNum type="arabicPeriod" startAt="3"/>
              <a:defRPr/>
            </a:pP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실행 </a:t>
            </a: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Button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을 입력</a:t>
            </a:r>
            <a:r>
              <a:rPr lang="ko-KR" altLang="en-US" b="0" kern="100" dirty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함</a:t>
            </a:r>
            <a:endParaRPr lang="en-US" altLang="ko-KR" b="0" kern="100" dirty="0" smtClean="0"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        </a:t>
            </a: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 </a:t>
            </a: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endParaRPr lang="ko-KR" altLang="ko-KR" b="0" kern="100" dirty="0">
              <a:latin typeface="맑은 고딕" pitchFamily="50" charset="-127"/>
              <a:ea typeface="맑은 고딕" pitchFamily="50" charset="-127"/>
              <a:cs typeface="Times New Roman"/>
            </a:endParaRPr>
          </a:p>
        </p:txBody>
      </p:sp>
      <p:sp>
        <p:nvSpPr>
          <p:cNvPr id="7" name="직사각형 2"/>
          <p:cNvSpPr>
            <a:spLocks noChangeArrowheads="1"/>
          </p:cNvSpPr>
          <p:nvPr/>
        </p:nvSpPr>
        <p:spPr bwMode="auto">
          <a:xfrm>
            <a:off x="341313" y="1149644"/>
            <a:ext cx="6361112" cy="4606925"/>
          </a:xfrm>
          <a:prstGeom prst="rect">
            <a:avLst/>
          </a:prstGeom>
          <a:noFill/>
          <a:ln w="9525" algn="ctr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1pPr>
            <a:lvl2pPr marL="742950" indent="-285750"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2pPr>
            <a:lvl3pPr marL="1143000" indent="-228600"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3pPr>
            <a:lvl4pPr marL="1600200" indent="-228600"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4pPr>
            <a:lvl5pPr marL="2057400" indent="-228600"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9pPr>
          </a:lstStyle>
          <a:p>
            <a:pPr algn="ctr" eaLnBrk="1" latinLnBrk="1" hangingPunct="1">
              <a:lnSpc>
                <a:spcPct val="130000"/>
              </a:lnSpc>
            </a:pPr>
            <a:endParaRPr lang="ko-KR" altLang="en-US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" name="모서리가 둥근 직사각형 7"/>
          <p:cNvSpPr/>
          <p:nvPr/>
        </p:nvSpPr>
        <p:spPr bwMode="auto">
          <a:xfrm>
            <a:off x="6752406" y="836712"/>
            <a:ext cx="1368155" cy="216024"/>
          </a:xfrm>
          <a:prstGeom prst="roundRect">
            <a:avLst/>
          </a:prstGeom>
          <a:gradFill flip="none" rotWithShape="1">
            <a:gsLst>
              <a:gs pos="0">
                <a:srgbClr val="1F497D">
                  <a:lumMod val="20000"/>
                  <a:lumOff val="80000"/>
                </a:srgbClr>
              </a:gs>
              <a:gs pos="0">
                <a:srgbClr val="90BAE8"/>
              </a:gs>
              <a:gs pos="70000">
                <a:srgbClr val="1973BD">
                  <a:alpha val="82000"/>
                </a:srgbClr>
              </a:gs>
            </a:gsLst>
            <a:lin ang="2700000" scaled="1"/>
            <a:tileRect/>
          </a:gradFill>
          <a:ln w="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19050" h="6350" prst="coolSlant"/>
            <a:contourClr>
              <a:srgbClr val="969696"/>
            </a:contourClr>
          </a:sp3d>
        </p:spPr>
        <p:txBody>
          <a:bodyPr lIns="0" tIns="0" rIns="0" bIns="36000" anchor="ctr" anchorCtr="1">
            <a:sp3d/>
          </a:bodyPr>
          <a:lstStyle/>
          <a:p>
            <a:pPr marL="93663" indent="-93663" algn="ctr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kern="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항목</a:t>
            </a:r>
            <a:r>
              <a:rPr kumimoji="0" lang="en-US" altLang="ko-KR" kern="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/</a:t>
            </a:r>
            <a:r>
              <a:rPr kumimoji="0" lang="ko-KR" altLang="en-US" kern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필드 설명</a:t>
            </a:r>
            <a:endParaRPr kumimoji="0" lang="ko-KR" altLang="en-US" kern="0" dirty="0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9" name="모서리가 둥근 직사각형 8"/>
          <p:cNvSpPr/>
          <p:nvPr/>
        </p:nvSpPr>
        <p:spPr bwMode="auto">
          <a:xfrm>
            <a:off x="359689" y="836712"/>
            <a:ext cx="1368155" cy="216024"/>
          </a:xfrm>
          <a:prstGeom prst="roundRect">
            <a:avLst/>
          </a:prstGeom>
          <a:gradFill flip="none" rotWithShape="1">
            <a:gsLst>
              <a:gs pos="0">
                <a:srgbClr val="1F497D">
                  <a:lumMod val="20000"/>
                  <a:lumOff val="80000"/>
                </a:srgbClr>
              </a:gs>
              <a:gs pos="0">
                <a:srgbClr val="90BAE8"/>
              </a:gs>
              <a:gs pos="70000">
                <a:srgbClr val="1973BD">
                  <a:alpha val="82000"/>
                </a:srgbClr>
              </a:gs>
            </a:gsLst>
            <a:lin ang="2700000" scaled="1"/>
            <a:tileRect/>
          </a:gradFill>
          <a:ln w="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19050" h="6350" prst="coolSlant"/>
            <a:contourClr>
              <a:srgbClr val="969696"/>
            </a:contourClr>
          </a:sp3d>
        </p:spPr>
        <p:txBody>
          <a:bodyPr lIns="0" tIns="0" rIns="0" bIns="36000" anchor="ctr" anchorCtr="1">
            <a:sp3d/>
          </a:bodyPr>
          <a:lstStyle/>
          <a:p>
            <a:pPr marL="93663" indent="-93663" algn="ctr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kern="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화면 예시</a:t>
            </a:r>
          </a:p>
        </p:txBody>
      </p:sp>
      <p:pic>
        <p:nvPicPr>
          <p:cNvPr id="10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5851525"/>
            <a:ext cx="417512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직사각형 17"/>
          <p:cNvSpPr/>
          <p:nvPr/>
        </p:nvSpPr>
        <p:spPr bwMode="auto">
          <a:xfrm>
            <a:off x="775742" y="5805264"/>
            <a:ext cx="5929312" cy="78898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/>
          <a:p>
            <a:pPr marL="228600" indent="-228600" algn="just">
              <a:spcAft>
                <a:spcPts val="0"/>
              </a:spcAft>
              <a:buFontTx/>
              <a:buAutoNum type="arabicPeriod"/>
              <a:defRPr/>
            </a:pPr>
            <a:r>
              <a:rPr lang="ko-KR" altLang="en-US" sz="1100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해당 프로그램은 자동 실행을 하지 않고 물류담당의 업무 진행에 따라 처리 한다</a:t>
            </a:r>
            <a:endParaRPr lang="en-US" altLang="ko-KR" sz="1100" b="0" kern="100" dirty="0" smtClean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</p:txBody>
      </p:sp>
      <p:sp>
        <p:nvSpPr>
          <p:cNvPr id="22" name="제목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ERP </a:t>
            </a:r>
            <a:r>
              <a:rPr lang="ko-KR" altLang="en-US" dirty="0" smtClean="0"/>
              <a:t>시스템 사용자 매뉴얼</a:t>
            </a:r>
            <a:endParaRPr lang="ko-KR" altLang="en-US" dirty="0"/>
          </a:p>
        </p:txBody>
      </p:sp>
      <p:graphicFrame>
        <p:nvGraphicFramePr>
          <p:cNvPr id="28" name="표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4882194"/>
              </p:ext>
            </p:extLst>
          </p:nvPr>
        </p:nvGraphicFramePr>
        <p:xfrm>
          <a:off x="350838" y="425431"/>
          <a:ext cx="9282112" cy="288925"/>
        </p:xfrm>
        <a:graphic>
          <a:graphicData uri="http://schemas.openxmlformats.org/drawingml/2006/table">
            <a:tbl>
              <a:tblPr/>
              <a:tblGrid>
                <a:gridCol w="796963"/>
                <a:gridCol w="5608221"/>
                <a:gridCol w="780368"/>
                <a:gridCol w="2096560"/>
              </a:tblGrid>
              <a:tr h="288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메뉴 경로</a:t>
                      </a:r>
                      <a:endParaRPr kumimoji="1" lang="en-US" altLang="ko-K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8970" marR="58970" marT="10759" marB="10759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오창</a:t>
                      </a: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반환 재고 </a:t>
                      </a: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sym typeface="Wingdings" panose="05000000000000000000" pitchFamily="2" charset="2"/>
                        </a:rPr>
                        <a:t> </a:t>
                      </a:r>
                      <a:r>
                        <a:rPr kumimoji="1" lang="ko-KR" alt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sym typeface="Wingdings" panose="05000000000000000000" pitchFamily="2" charset="2"/>
                        </a:rPr>
                        <a:t>백암</a:t>
                      </a: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sym typeface="Wingdings" panose="05000000000000000000" pitchFamily="2" charset="2"/>
                        </a:rPr>
                        <a:t> 고객정상 창고 이관 </a:t>
                      </a:r>
                      <a:endParaRPr kumimoji="1" lang="ko-KR" alt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8970" marR="58970" marT="10759" marB="10759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Tr. Code</a:t>
                      </a:r>
                    </a:p>
                  </a:txBody>
                  <a:tcPr marL="58970" marR="58970" marT="10759" marB="10759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 ZSD2M0030</a:t>
                      </a:r>
                    </a:p>
                  </a:txBody>
                  <a:tcPr marL="58970" marR="58970" marT="10759" marB="10759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10196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19758" y="1268760"/>
            <a:ext cx="47525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Ⅰ. </a:t>
            </a:r>
            <a:r>
              <a:rPr lang="ko-KR" altLang="en-US" dirty="0" smtClean="0"/>
              <a:t>반환 재고 </a:t>
            </a:r>
            <a:r>
              <a:rPr lang="en-US" altLang="ko-KR" dirty="0" smtClean="0">
                <a:sym typeface="Wingdings" panose="05000000000000000000" pitchFamily="2" charset="2"/>
              </a:rPr>
              <a:t> 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백암</a:t>
            </a:r>
            <a:r>
              <a:rPr lang="ko-KR" altLang="en-US" dirty="0" smtClean="0"/>
              <a:t> 정상 창고 이관을 위한  </a:t>
            </a:r>
            <a:r>
              <a:rPr lang="en-US" altLang="ko-KR" dirty="0" smtClean="0"/>
              <a:t>STO </a:t>
            </a:r>
            <a:r>
              <a:rPr lang="ko-KR" altLang="en-US" dirty="0" smtClean="0"/>
              <a:t>문서 생성 </a:t>
            </a:r>
            <a:endParaRPr lang="ko-KR" altLang="en-US" dirty="0"/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 rotWithShape="1">
          <a:blip r:embed="rId3"/>
          <a:srcRect t="5953" r="57735" b="62320"/>
          <a:stretch/>
        </p:blipFill>
        <p:spPr>
          <a:xfrm>
            <a:off x="631726" y="1956941"/>
            <a:ext cx="5873541" cy="2480171"/>
          </a:xfrm>
          <a:prstGeom prst="rect">
            <a:avLst/>
          </a:prstGeom>
        </p:spPr>
      </p:pic>
      <p:sp>
        <p:nvSpPr>
          <p:cNvPr id="33" name="직사각형 32"/>
          <p:cNvSpPr/>
          <p:nvPr/>
        </p:nvSpPr>
        <p:spPr>
          <a:xfrm>
            <a:off x="1785838" y="2683270"/>
            <a:ext cx="934120" cy="241674"/>
          </a:xfrm>
          <a:prstGeom prst="rect">
            <a:avLst/>
          </a:prstGeom>
          <a:noFill/>
          <a:ln w="254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40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4" name="직사각형 33"/>
          <p:cNvSpPr/>
          <p:nvPr/>
        </p:nvSpPr>
        <p:spPr>
          <a:xfrm>
            <a:off x="1785838" y="3336125"/>
            <a:ext cx="934120" cy="420221"/>
          </a:xfrm>
          <a:prstGeom prst="rect">
            <a:avLst/>
          </a:prstGeom>
          <a:noFill/>
          <a:ln w="254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40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5" name="직사각형 34"/>
          <p:cNvSpPr/>
          <p:nvPr/>
        </p:nvSpPr>
        <p:spPr>
          <a:xfrm>
            <a:off x="758825" y="2256325"/>
            <a:ext cx="934120" cy="241674"/>
          </a:xfrm>
          <a:prstGeom prst="rect">
            <a:avLst/>
          </a:prstGeom>
          <a:noFill/>
          <a:ln w="254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40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7" name="Oval 14"/>
          <p:cNvSpPr>
            <a:spLocks noChangeArrowheads="1"/>
          </p:cNvSpPr>
          <p:nvPr/>
        </p:nvSpPr>
        <p:spPr bwMode="auto">
          <a:xfrm>
            <a:off x="1770241" y="2636912"/>
            <a:ext cx="157629" cy="186255"/>
          </a:xfrm>
          <a:prstGeom prst="ellipse">
            <a:avLst/>
          </a:prstGeom>
          <a:solidFill>
            <a:srgbClr val="CC3300"/>
          </a:solidFill>
          <a:ln>
            <a:solidFill>
              <a:schemeClr val="bg1"/>
            </a:solidFill>
            <a:headEnd/>
            <a:tailEnd/>
          </a:ln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92075" tIns="46038" rIns="92075" bIns="46038" anchor="ctr"/>
          <a:lstStyle>
            <a:lvl1pPr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1pPr>
            <a:lvl2pPr marL="742950" indent="-28575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2pPr>
            <a:lvl3pPr marL="11430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3pPr>
            <a:lvl4pPr marL="16002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4pPr>
            <a:lvl5pPr marL="20574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11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1</a:t>
            </a:r>
            <a:endParaRPr lang="en-US" altLang="ko-KR" sz="1100" dirty="0" smtClean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8" name="Oval 14"/>
          <p:cNvSpPr>
            <a:spLocks noChangeArrowheads="1"/>
          </p:cNvSpPr>
          <p:nvPr/>
        </p:nvSpPr>
        <p:spPr bwMode="auto">
          <a:xfrm>
            <a:off x="1770241" y="3453107"/>
            <a:ext cx="157629" cy="186255"/>
          </a:xfrm>
          <a:prstGeom prst="ellipse">
            <a:avLst/>
          </a:prstGeom>
          <a:solidFill>
            <a:srgbClr val="CC3300"/>
          </a:solidFill>
          <a:ln>
            <a:solidFill>
              <a:schemeClr val="bg1"/>
            </a:solidFill>
            <a:headEnd/>
            <a:tailEnd/>
          </a:ln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92075" tIns="46038" rIns="92075" bIns="46038" anchor="ctr"/>
          <a:lstStyle>
            <a:lvl1pPr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1pPr>
            <a:lvl2pPr marL="742950" indent="-28575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2pPr>
            <a:lvl3pPr marL="11430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3pPr>
            <a:lvl4pPr marL="16002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4pPr>
            <a:lvl5pPr marL="20574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11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2</a:t>
            </a:r>
            <a:endParaRPr lang="en-US" altLang="ko-KR" sz="1100" dirty="0" smtClean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0" name="Oval 14"/>
          <p:cNvSpPr>
            <a:spLocks noChangeArrowheads="1"/>
          </p:cNvSpPr>
          <p:nvPr/>
        </p:nvSpPr>
        <p:spPr bwMode="auto">
          <a:xfrm>
            <a:off x="1279798" y="2246207"/>
            <a:ext cx="157629" cy="174682"/>
          </a:xfrm>
          <a:prstGeom prst="ellipse">
            <a:avLst/>
          </a:prstGeom>
          <a:solidFill>
            <a:srgbClr val="CC3300"/>
          </a:solidFill>
          <a:ln>
            <a:solidFill>
              <a:schemeClr val="bg1"/>
            </a:solidFill>
            <a:headEnd/>
            <a:tailEnd/>
          </a:ln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92075" tIns="46038" rIns="92075" bIns="46038" anchor="ctr"/>
          <a:lstStyle>
            <a:lvl1pPr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1pPr>
            <a:lvl2pPr marL="742950" indent="-28575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2pPr>
            <a:lvl3pPr marL="11430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3pPr>
            <a:lvl4pPr marL="16002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4pPr>
            <a:lvl5pPr marL="20574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11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3</a:t>
            </a:r>
            <a:endParaRPr lang="en-US" altLang="ko-KR" sz="1100" dirty="0" smtClean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66232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 bwMode="auto">
          <a:xfrm>
            <a:off x="6753225" y="1125538"/>
            <a:ext cx="2879725" cy="547211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/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marL="228600" indent="-228600" algn="just">
              <a:spcBef>
                <a:spcPts val="400"/>
              </a:spcBef>
              <a:spcAft>
                <a:spcPts val="0"/>
              </a:spcAft>
              <a:buAutoNum type="arabicPeriod"/>
              <a:defRPr/>
            </a:pP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재고 이관 하고자 하는 제품을 선택 </a:t>
            </a:r>
            <a:endParaRPr lang="en-US" altLang="ko-KR" b="0" kern="100" dirty="0" smtClean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endParaRPr lang="en-US" altLang="ko-KR" b="0" kern="100" dirty="0" smtClean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3. 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 수량 입력   </a:t>
            </a:r>
            <a:r>
              <a:rPr lang="ko-KR" altLang="en-US" b="0" kern="100" dirty="0" err="1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백암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 창고로 이관</a:t>
            </a:r>
            <a:endParaRPr lang="en-US" altLang="ko-KR" b="0" kern="100" dirty="0" smtClean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b="0" kern="100" dirty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 </a:t>
            </a: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   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하고자 하는 수량을 입력 한다</a:t>
            </a:r>
            <a:endParaRPr lang="en-US" altLang="ko-KR" b="0" kern="100" dirty="0" smtClean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    </a:t>
            </a:r>
            <a:r>
              <a:rPr lang="en-US" altLang="ko-KR" kern="1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 </a:t>
            </a:r>
            <a:r>
              <a:rPr lang="ko-KR" altLang="en-US" kern="1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창고재고수량을 초과 할 수 없다</a:t>
            </a:r>
            <a:endParaRPr lang="en-US" altLang="ko-KR" kern="100" dirty="0" smtClean="0">
              <a:solidFill>
                <a:srgbClr val="FF0000"/>
              </a:solidFill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5. </a:t>
            </a:r>
            <a:r>
              <a:rPr lang="ko-KR" altLang="en-US" kern="1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납품 </a:t>
            </a:r>
            <a:r>
              <a:rPr lang="ko-KR" altLang="en-US" kern="100" dirty="0" err="1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요청일은</a:t>
            </a:r>
            <a:r>
              <a:rPr lang="ko-KR" altLang="en-US" kern="1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 </a:t>
            </a:r>
            <a:r>
              <a:rPr lang="en-US" altLang="ko-KR" kern="1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System </a:t>
            </a:r>
            <a:r>
              <a:rPr lang="ko-KR" altLang="en-US" kern="1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상 </a:t>
            </a:r>
            <a:r>
              <a:rPr lang="en-US" altLang="ko-KR" kern="1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“D+1”</a:t>
            </a:r>
            <a:r>
              <a:rPr lang="ko-KR" altLang="en-US" kern="1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로</a:t>
            </a:r>
            <a:endParaRPr lang="en-US" altLang="ko-KR" kern="100" dirty="0" smtClean="0">
              <a:solidFill>
                <a:srgbClr val="FF0000"/>
              </a:solidFill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b="0" kern="100" dirty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 </a:t>
            </a: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  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자동 </a:t>
            </a: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Display 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되지만 </a:t>
            </a:r>
            <a:r>
              <a:rPr lang="ko-KR" altLang="en-US" kern="1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필요할 경우</a:t>
            </a:r>
            <a:endParaRPr lang="en-US" altLang="ko-KR" kern="100" dirty="0" smtClean="0">
              <a:solidFill>
                <a:srgbClr val="FF0000"/>
              </a:solidFill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kern="100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 </a:t>
            </a:r>
            <a:r>
              <a:rPr lang="en-US" altLang="ko-KR" kern="1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  </a:t>
            </a:r>
            <a:r>
              <a:rPr lang="ko-KR" altLang="en-US" kern="1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변경할 수 있다  </a:t>
            </a:r>
            <a:endParaRPr lang="en-US" altLang="ko-KR" kern="100" dirty="0">
              <a:solidFill>
                <a:srgbClr val="FF0000"/>
              </a:solidFill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b="0" kern="100" dirty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 </a:t>
            </a: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  ex )  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금요일 오후 작업의 경우 </a:t>
            </a:r>
            <a:endParaRPr lang="en-US" altLang="ko-KR" b="0" kern="100" dirty="0" smtClean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b="0" kern="100" dirty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 </a:t>
            </a: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        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월요일</a:t>
            </a:r>
            <a:r>
              <a:rPr lang="en-US" altLang="ko-KR" b="0" kern="100" dirty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 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도착 등등</a:t>
            </a: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……</a:t>
            </a: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marL="228600" indent="-228600" algn="just">
              <a:spcBef>
                <a:spcPts val="400"/>
              </a:spcBef>
              <a:spcAft>
                <a:spcPts val="0"/>
              </a:spcAft>
              <a:buAutoNum type="arabicPeriod" startAt="6"/>
              <a:defRPr/>
            </a:pP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재고 이전 </a:t>
            </a: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STO 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문서 자동 생성 한다</a:t>
            </a: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.</a:t>
            </a:r>
          </a:p>
          <a:p>
            <a:pPr marL="228600" indent="-228600" algn="just">
              <a:spcBef>
                <a:spcPts val="400"/>
              </a:spcBef>
              <a:spcAft>
                <a:spcPts val="0"/>
              </a:spcAft>
              <a:buAutoNum type="arabicPeriod" startAt="6"/>
              <a:defRPr/>
            </a:pP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marL="228600" indent="-228600" algn="just">
              <a:spcBef>
                <a:spcPts val="400"/>
              </a:spcBef>
              <a:spcAft>
                <a:spcPts val="0"/>
              </a:spcAft>
              <a:buAutoNum type="arabicPeriod" startAt="6"/>
              <a:defRPr/>
            </a:pPr>
            <a:endParaRPr lang="en-US" altLang="ko-KR" b="0" kern="100" dirty="0" smtClean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ko-KR" altLang="en-US" kern="1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주의 </a:t>
            </a:r>
            <a:r>
              <a:rPr lang="en-US" altLang="ko-KR" kern="1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)  </a:t>
            </a:r>
            <a:r>
              <a:rPr lang="ko-KR" altLang="en-US" kern="100" dirty="0" err="1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오창</a:t>
            </a:r>
            <a:r>
              <a:rPr lang="ko-KR" altLang="en-US" kern="1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 </a:t>
            </a:r>
            <a:r>
              <a:rPr lang="en-US" altLang="ko-KR" kern="1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</a:t>
            </a:r>
            <a:r>
              <a:rPr lang="ko-KR" altLang="en-US" kern="100" dirty="0" err="1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백암의</a:t>
            </a:r>
            <a:r>
              <a:rPr lang="ko-KR" altLang="en-US" kern="1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 </a:t>
            </a:r>
            <a:r>
              <a:rPr lang="en-US" altLang="ko-KR" kern="1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BATCH NO</a:t>
            </a:r>
            <a:r>
              <a:rPr lang="ko-KR" altLang="en-US" kern="1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는</a:t>
            </a:r>
            <a:endParaRPr lang="en-US" altLang="ko-KR" kern="100" dirty="0" smtClean="0">
              <a:solidFill>
                <a:srgbClr val="FF0000"/>
              </a:solidFill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kern="100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 </a:t>
            </a:r>
            <a:r>
              <a:rPr lang="en-US" altLang="ko-KR" kern="1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         </a:t>
            </a:r>
            <a:r>
              <a:rPr lang="ko-KR" altLang="en-US" kern="1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입</a:t>
            </a:r>
            <a:r>
              <a:rPr lang="en-US" altLang="ko-KR" kern="1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/</a:t>
            </a:r>
            <a:r>
              <a:rPr lang="ko-KR" altLang="en-US" kern="1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출고가 동일해야 한다</a:t>
            </a:r>
            <a:endParaRPr lang="en-US" altLang="ko-KR" kern="100" dirty="0" smtClean="0">
              <a:solidFill>
                <a:srgbClr val="FF0000"/>
              </a:solidFill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kern="1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※  System</a:t>
            </a:r>
            <a:r>
              <a:rPr lang="ko-KR" altLang="en-US" kern="1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에서 자동적으로 동일하게</a:t>
            </a:r>
            <a:endParaRPr lang="en-US" altLang="ko-KR" kern="100" dirty="0" smtClean="0">
              <a:solidFill>
                <a:srgbClr val="FF0000"/>
              </a:solidFill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kern="100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 </a:t>
            </a:r>
            <a:r>
              <a:rPr lang="en-US" altLang="ko-KR" kern="1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   </a:t>
            </a:r>
            <a:r>
              <a:rPr lang="ko-KR" altLang="en-US" kern="1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처리토록 해 놨음</a:t>
            </a:r>
            <a:endParaRPr lang="en-US" altLang="ko-KR" kern="100" dirty="0" smtClean="0">
              <a:solidFill>
                <a:srgbClr val="FF0000"/>
              </a:solidFill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b="0" kern="100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 </a:t>
            </a:r>
            <a:r>
              <a:rPr lang="en-US" altLang="ko-KR" b="0" kern="1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  </a:t>
            </a:r>
            <a:endParaRPr lang="en-US" altLang="ko-KR" b="0" kern="100" dirty="0" smtClean="0">
              <a:solidFill>
                <a:srgbClr val="FF0000"/>
              </a:solidFill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        </a:t>
            </a: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 </a:t>
            </a: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endParaRPr lang="ko-KR" altLang="ko-KR" b="0" kern="100" dirty="0">
              <a:latin typeface="맑은 고딕" pitchFamily="50" charset="-127"/>
              <a:ea typeface="맑은 고딕" pitchFamily="50" charset="-127"/>
              <a:cs typeface="Times New Roman"/>
            </a:endParaRPr>
          </a:p>
        </p:txBody>
      </p:sp>
      <p:sp>
        <p:nvSpPr>
          <p:cNvPr id="7" name="직사각형 2"/>
          <p:cNvSpPr>
            <a:spLocks noChangeArrowheads="1"/>
          </p:cNvSpPr>
          <p:nvPr/>
        </p:nvSpPr>
        <p:spPr bwMode="auto">
          <a:xfrm>
            <a:off x="344488" y="1125538"/>
            <a:ext cx="6361112" cy="4606925"/>
          </a:xfrm>
          <a:prstGeom prst="rect">
            <a:avLst/>
          </a:prstGeom>
          <a:noFill/>
          <a:ln w="9525" algn="ctr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1pPr>
            <a:lvl2pPr marL="742950" indent="-285750"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2pPr>
            <a:lvl3pPr marL="1143000" indent="-228600"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3pPr>
            <a:lvl4pPr marL="1600200" indent="-228600"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4pPr>
            <a:lvl5pPr marL="2057400" indent="-228600"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9pPr>
          </a:lstStyle>
          <a:p>
            <a:pPr algn="ctr" eaLnBrk="1" latinLnBrk="1" hangingPunct="1">
              <a:lnSpc>
                <a:spcPct val="130000"/>
              </a:lnSpc>
            </a:pPr>
            <a:endParaRPr lang="ko-KR" altLang="en-US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" name="모서리가 둥근 직사각형 7"/>
          <p:cNvSpPr/>
          <p:nvPr/>
        </p:nvSpPr>
        <p:spPr bwMode="auto">
          <a:xfrm>
            <a:off x="6752406" y="836712"/>
            <a:ext cx="1368155" cy="216024"/>
          </a:xfrm>
          <a:prstGeom prst="roundRect">
            <a:avLst/>
          </a:prstGeom>
          <a:gradFill flip="none" rotWithShape="1">
            <a:gsLst>
              <a:gs pos="0">
                <a:srgbClr val="1F497D">
                  <a:lumMod val="20000"/>
                  <a:lumOff val="80000"/>
                </a:srgbClr>
              </a:gs>
              <a:gs pos="0">
                <a:srgbClr val="90BAE8"/>
              </a:gs>
              <a:gs pos="70000">
                <a:srgbClr val="1973BD">
                  <a:alpha val="82000"/>
                </a:srgbClr>
              </a:gs>
            </a:gsLst>
            <a:lin ang="2700000" scaled="1"/>
            <a:tileRect/>
          </a:gradFill>
          <a:ln w="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19050" h="6350" prst="coolSlant"/>
            <a:contourClr>
              <a:srgbClr val="969696"/>
            </a:contourClr>
          </a:sp3d>
        </p:spPr>
        <p:txBody>
          <a:bodyPr lIns="0" tIns="0" rIns="0" bIns="36000" anchor="ctr" anchorCtr="1">
            <a:sp3d/>
          </a:bodyPr>
          <a:lstStyle/>
          <a:p>
            <a:pPr marL="93663" indent="-93663" algn="ctr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kern="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항목</a:t>
            </a:r>
            <a:r>
              <a:rPr kumimoji="0" lang="en-US" altLang="ko-KR" kern="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/</a:t>
            </a:r>
            <a:r>
              <a:rPr kumimoji="0" lang="ko-KR" altLang="en-US" kern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필드 설명</a:t>
            </a:r>
            <a:endParaRPr kumimoji="0" lang="ko-KR" altLang="en-US" kern="0" dirty="0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9" name="모서리가 둥근 직사각형 8"/>
          <p:cNvSpPr/>
          <p:nvPr/>
        </p:nvSpPr>
        <p:spPr bwMode="auto">
          <a:xfrm>
            <a:off x="359689" y="836712"/>
            <a:ext cx="1368155" cy="216024"/>
          </a:xfrm>
          <a:prstGeom prst="roundRect">
            <a:avLst/>
          </a:prstGeom>
          <a:gradFill flip="none" rotWithShape="1">
            <a:gsLst>
              <a:gs pos="0">
                <a:srgbClr val="1F497D">
                  <a:lumMod val="20000"/>
                  <a:lumOff val="80000"/>
                </a:srgbClr>
              </a:gs>
              <a:gs pos="0">
                <a:srgbClr val="90BAE8"/>
              </a:gs>
              <a:gs pos="70000">
                <a:srgbClr val="1973BD">
                  <a:alpha val="82000"/>
                </a:srgbClr>
              </a:gs>
            </a:gsLst>
            <a:lin ang="2700000" scaled="1"/>
            <a:tileRect/>
          </a:gradFill>
          <a:ln w="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19050" h="6350" prst="coolSlant"/>
            <a:contourClr>
              <a:srgbClr val="969696"/>
            </a:contourClr>
          </a:sp3d>
        </p:spPr>
        <p:txBody>
          <a:bodyPr lIns="0" tIns="0" rIns="0" bIns="36000" anchor="ctr" anchorCtr="1">
            <a:sp3d/>
          </a:bodyPr>
          <a:lstStyle/>
          <a:p>
            <a:pPr marL="93663" indent="-93663" algn="ctr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kern="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화면 예시</a:t>
            </a:r>
          </a:p>
        </p:txBody>
      </p:sp>
      <p:pic>
        <p:nvPicPr>
          <p:cNvPr id="10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5851525"/>
            <a:ext cx="417512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직사각형 17"/>
          <p:cNvSpPr/>
          <p:nvPr/>
        </p:nvSpPr>
        <p:spPr bwMode="auto">
          <a:xfrm>
            <a:off x="775742" y="5805264"/>
            <a:ext cx="5929312" cy="78898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/>
          <a:p>
            <a:pPr algn="just">
              <a:spcAft>
                <a:spcPts val="0"/>
              </a:spcAft>
              <a:defRPr/>
            </a:pPr>
            <a:r>
              <a:rPr lang="en-US" altLang="ko-KR" sz="110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2</a:t>
            </a:r>
            <a:r>
              <a:rPr lang="ko-KR" altLang="en-US" sz="110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번</a:t>
            </a:r>
            <a:r>
              <a:rPr lang="en-US" altLang="ko-KR" sz="1100" kern="100" dirty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.</a:t>
            </a:r>
            <a:r>
              <a:rPr lang="en-US" altLang="ko-KR" sz="110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  </a:t>
            </a:r>
            <a:r>
              <a:rPr lang="ko-KR" altLang="en-US" sz="110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제품의 </a:t>
            </a:r>
            <a:r>
              <a:rPr lang="en-US" altLang="ko-KR" sz="110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BOX </a:t>
            </a:r>
            <a:r>
              <a:rPr lang="ko-KR" altLang="en-US" sz="110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당 표준 </a:t>
            </a:r>
            <a:r>
              <a:rPr lang="ko-KR" altLang="en-US" sz="1100" kern="100" dirty="0" err="1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입수량을</a:t>
            </a:r>
            <a:r>
              <a:rPr lang="ko-KR" altLang="en-US" sz="110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 의미한다</a:t>
            </a:r>
            <a:r>
              <a:rPr lang="en-US" altLang="ko-KR" sz="110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, </a:t>
            </a:r>
            <a:r>
              <a:rPr lang="ko-KR" altLang="en-US" sz="110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따라서  출고 수량을 정의할 때 입수 수량을</a:t>
            </a:r>
            <a:endParaRPr lang="en-US" altLang="ko-KR" sz="1100" kern="100" dirty="0" smtClean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algn="just">
              <a:spcAft>
                <a:spcPts val="0"/>
              </a:spcAft>
              <a:defRPr/>
            </a:pPr>
            <a:r>
              <a:rPr lang="en-US" altLang="ko-KR" sz="1100" kern="100" dirty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 </a:t>
            </a:r>
            <a:r>
              <a:rPr lang="en-US" altLang="ko-KR" sz="110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       </a:t>
            </a:r>
            <a:r>
              <a:rPr lang="ko-KR" altLang="en-US" sz="110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고려하기 위한 참고 정보 임</a:t>
            </a:r>
            <a:endParaRPr lang="en-US" altLang="ko-KR" sz="1100" kern="100" dirty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algn="just">
              <a:spcAft>
                <a:spcPts val="0"/>
              </a:spcAft>
              <a:defRPr/>
            </a:pPr>
            <a:r>
              <a:rPr lang="en-US" altLang="ko-KR" sz="110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4</a:t>
            </a:r>
            <a:r>
              <a:rPr lang="ko-KR" altLang="en-US" sz="110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번</a:t>
            </a:r>
            <a:r>
              <a:rPr lang="en-US" altLang="ko-KR" sz="110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.  </a:t>
            </a:r>
            <a:r>
              <a:rPr lang="ko-KR" altLang="en-US" sz="110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물류 담당자가 신규 부여한 </a:t>
            </a:r>
            <a:r>
              <a:rPr lang="en-US" altLang="ko-KR" sz="110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Batch No</a:t>
            </a:r>
            <a:r>
              <a:rPr lang="ko-KR" altLang="en-US" sz="110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을 기준으로  </a:t>
            </a:r>
            <a:r>
              <a:rPr lang="en-US" altLang="ko-KR" sz="110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CJ </a:t>
            </a:r>
            <a:r>
              <a:rPr lang="ko-KR" altLang="en-US" sz="1100" kern="100" dirty="0" err="1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백암에</a:t>
            </a:r>
            <a:r>
              <a:rPr lang="ko-KR" altLang="en-US" sz="110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 그대로  반영해야 한다</a:t>
            </a:r>
            <a:endParaRPr lang="en-US" altLang="ko-KR" sz="1100" kern="100" dirty="0" smtClean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algn="just">
              <a:spcAft>
                <a:spcPts val="0"/>
              </a:spcAft>
              <a:defRPr/>
            </a:pPr>
            <a:r>
              <a:rPr lang="en-US" altLang="ko-KR" sz="1100" kern="100" dirty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 </a:t>
            </a:r>
            <a:r>
              <a:rPr lang="en-US" altLang="ko-KR" sz="110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      </a:t>
            </a:r>
            <a:r>
              <a:rPr lang="ko-KR" altLang="en-US" sz="110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따라서 </a:t>
            </a:r>
            <a:r>
              <a:rPr lang="en-US" altLang="ko-KR" sz="110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System </a:t>
            </a:r>
            <a:r>
              <a:rPr lang="ko-KR" altLang="en-US" sz="110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은 </a:t>
            </a:r>
            <a:r>
              <a:rPr lang="ko-KR" altLang="en-US" sz="1100" kern="100" dirty="0" err="1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오창</a:t>
            </a:r>
            <a:r>
              <a:rPr lang="ko-KR" altLang="en-US" sz="110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 창고의 </a:t>
            </a:r>
            <a:r>
              <a:rPr lang="en-US" altLang="ko-KR" sz="110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Batch No</a:t>
            </a:r>
            <a:r>
              <a:rPr lang="ko-KR" altLang="en-US" sz="110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의 재고를 보여 주고 그것을 입출고 한다</a:t>
            </a:r>
            <a:endParaRPr lang="en-US" altLang="ko-KR" sz="1100" kern="100" dirty="0" smtClean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algn="just">
              <a:spcAft>
                <a:spcPts val="0"/>
              </a:spcAft>
              <a:defRPr/>
            </a:pPr>
            <a:r>
              <a:rPr lang="en-US" altLang="ko-KR" sz="1100" b="0" kern="100" dirty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 </a:t>
            </a:r>
            <a:r>
              <a:rPr lang="en-US" altLang="ko-KR" sz="1100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        </a:t>
            </a:r>
            <a:endParaRPr lang="en-US" altLang="ko-KR" sz="1100" b="0" kern="100" dirty="0" smtClean="0">
              <a:latin typeface="맑은 고딕" pitchFamily="50" charset="-127"/>
              <a:ea typeface="맑은 고딕" pitchFamily="50" charset="-127"/>
              <a:cs typeface="Times New Roman"/>
            </a:endParaRPr>
          </a:p>
        </p:txBody>
      </p:sp>
      <p:sp>
        <p:nvSpPr>
          <p:cNvPr id="22" name="제목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ERP </a:t>
            </a:r>
            <a:r>
              <a:rPr lang="ko-KR" altLang="en-US" dirty="0" smtClean="0"/>
              <a:t>시스템 사용자 매뉴얼</a:t>
            </a:r>
            <a:endParaRPr lang="ko-KR" altLang="en-US" dirty="0"/>
          </a:p>
        </p:txBody>
      </p:sp>
      <p:graphicFrame>
        <p:nvGraphicFramePr>
          <p:cNvPr id="20" name="표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9501572"/>
              </p:ext>
            </p:extLst>
          </p:nvPr>
        </p:nvGraphicFramePr>
        <p:xfrm>
          <a:off x="350838" y="425431"/>
          <a:ext cx="9282112" cy="288925"/>
        </p:xfrm>
        <a:graphic>
          <a:graphicData uri="http://schemas.openxmlformats.org/drawingml/2006/table">
            <a:tbl>
              <a:tblPr/>
              <a:tblGrid>
                <a:gridCol w="796963"/>
                <a:gridCol w="5608221"/>
                <a:gridCol w="780368"/>
                <a:gridCol w="2096560"/>
              </a:tblGrid>
              <a:tr h="288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메뉴 경로</a:t>
                      </a:r>
                      <a:endParaRPr kumimoji="1" lang="en-US" altLang="ko-K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8970" marR="58970" marT="10759" marB="10759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오창</a:t>
                      </a: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반환 재고 </a:t>
                      </a: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sym typeface="Wingdings" panose="05000000000000000000" pitchFamily="2" charset="2"/>
                        </a:rPr>
                        <a:t> </a:t>
                      </a:r>
                      <a:r>
                        <a:rPr kumimoji="1" lang="ko-KR" alt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sym typeface="Wingdings" panose="05000000000000000000" pitchFamily="2" charset="2"/>
                        </a:rPr>
                        <a:t>백암</a:t>
                      </a: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sym typeface="Wingdings" panose="05000000000000000000" pitchFamily="2" charset="2"/>
                        </a:rPr>
                        <a:t> 고객정상 창고 이관 </a:t>
                      </a:r>
                      <a:endParaRPr kumimoji="1" lang="ko-KR" alt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8970" marR="58970" marT="10759" marB="10759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Tr. Code</a:t>
                      </a:r>
                    </a:p>
                  </a:txBody>
                  <a:tcPr marL="58970" marR="58970" marT="10759" marB="10759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 ZSD2M0030</a:t>
                      </a:r>
                    </a:p>
                  </a:txBody>
                  <a:tcPr marL="58970" marR="58970" marT="10759" marB="10759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10196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919758" y="1268760"/>
            <a:ext cx="47525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Ⅰ. </a:t>
            </a:r>
            <a:r>
              <a:rPr lang="ko-KR" altLang="en-US" dirty="0" smtClean="0"/>
              <a:t>반환 재고 </a:t>
            </a:r>
            <a:r>
              <a:rPr lang="en-US" altLang="ko-KR" dirty="0" smtClean="0">
                <a:sym typeface="Wingdings" panose="05000000000000000000" pitchFamily="2" charset="2"/>
              </a:rPr>
              <a:t> 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백암</a:t>
            </a:r>
            <a:r>
              <a:rPr lang="ko-KR" altLang="en-US" dirty="0" smtClean="0"/>
              <a:t> 정상 창고 이관을 위한  </a:t>
            </a:r>
            <a:r>
              <a:rPr lang="en-US" altLang="ko-KR" dirty="0" smtClean="0"/>
              <a:t>STO </a:t>
            </a:r>
            <a:r>
              <a:rPr lang="ko-KR" altLang="en-US" dirty="0" smtClean="0"/>
              <a:t>문서 생성 </a:t>
            </a:r>
            <a:endParaRPr lang="ko-KR" altLang="en-US" dirty="0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3"/>
          <a:srcRect t="7347" r="31824" b="46123"/>
          <a:stretch/>
        </p:blipFill>
        <p:spPr>
          <a:xfrm>
            <a:off x="389933" y="1880432"/>
            <a:ext cx="6123061" cy="2592288"/>
          </a:xfrm>
          <a:prstGeom prst="rect">
            <a:avLst/>
          </a:prstGeom>
        </p:spPr>
      </p:pic>
      <p:sp>
        <p:nvSpPr>
          <p:cNvPr id="23" name="직사각형 22"/>
          <p:cNvSpPr/>
          <p:nvPr/>
        </p:nvSpPr>
        <p:spPr>
          <a:xfrm>
            <a:off x="360782" y="1968408"/>
            <a:ext cx="934120" cy="241674"/>
          </a:xfrm>
          <a:prstGeom prst="rect">
            <a:avLst/>
          </a:prstGeom>
          <a:noFill/>
          <a:ln w="254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40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4" name="직사각형 23"/>
          <p:cNvSpPr/>
          <p:nvPr/>
        </p:nvSpPr>
        <p:spPr>
          <a:xfrm>
            <a:off x="4160118" y="3284984"/>
            <a:ext cx="288032" cy="1187735"/>
          </a:xfrm>
          <a:prstGeom prst="rect">
            <a:avLst/>
          </a:prstGeom>
          <a:noFill/>
          <a:ln w="254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40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5" name="직사각형 24"/>
          <p:cNvSpPr/>
          <p:nvPr/>
        </p:nvSpPr>
        <p:spPr>
          <a:xfrm>
            <a:off x="5960318" y="3284984"/>
            <a:ext cx="504056" cy="1187735"/>
          </a:xfrm>
          <a:prstGeom prst="rect">
            <a:avLst/>
          </a:prstGeom>
          <a:noFill/>
          <a:ln w="254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40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6" name="직사각형 25"/>
          <p:cNvSpPr/>
          <p:nvPr/>
        </p:nvSpPr>
        <p:spPr>
          <a:xfrm>
            <a:off x="469112" y="3284984"/>
            <a:ext cx="288032" cy="1187735"/>
          </a:xfrm>
          <a:prstGeom prst="rect">
            <a:avLst/>
          </a:prstGeom>
          <a:noFill/>
          <a:ln w="254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40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7" name="직사각형 26"/>
          <p:cNvSpPr/>
          <p:nvPr/>
        </p:nvSpPr>
        <p:spPr>
          <a:xfrm>
            <a:off x="1981280" y="3284984"/>
            <a:ext cx="288032" cy="1187735"/>
          </a:xfrm>
          <a:prstGeom prst="rect">
            <a:avLst/>
          </a:prstGeom>
          <a:noFill/>
          <a:ln w="254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40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8" name="직사각형 27"/>
          <p:cNvSpPr/>
          <p:nvPr/>
        </p:nvSpPr>
        <p:spPr>
          <a:xfrm>
            <a:off x="4801088" y="3284984"/>
            <a:ext cx="288032" cy="1187735"/>
          </a:xfrm>
          <a:prstGeom prst="rect">
            <a:avLst/>
          </a:prstGeom>
          <a:noFill/>
          <a:ln w="254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40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9" name="직사각형 28"/>
          <p:cNvSpPr/>
          <p:nvPr/>
        </p:nvSpPr>
        <p:spPr>
          <a:xfrm>
            <a:off x="5547775" y="3284984"/>
            <a:ext cx="288032" cy="1187735"/>
          </a:xfrm>
          <a:prstGeom prst="rect">
            <a:avLst/>
          </a:prstGeom>
          <a:noFill/>
          <a:ln w="254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40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0" name="Oval 14"/>
          <p:cNvSpPr>
            <a:spLocks noChangeArrowheads="1"/>
          </p:cNvSpPr>
          <p:nvPr/>
        </p:nvSpPr>
        <p:spPr bwMode="auto">
          <a:xfrm>
            <a:off x="487710" y="2966286"/>
            <a:ext cx="157629" cy="174682"/>
          </a:xfrm>
          <a:prstGeom prst="ellipse">
            <a:avLst/>
          </a:prstGeom>
          <a:solidFill>
            <a:srgbClr val="CC3300"/>
          </a:solidFill>
          <a:ln>
            <a:solidFill>
              <a:schemeClr val="bg1"/>
            </a:solidFill>
            <a:headEnd/>
            <a:tailEnd/>
          </a:ln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92075" tIns="46038" rIns="92075" bIns="46038" anchor="ctr"/>
          <a:lstStyle>
            <a:lvl1pPr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1pPr>
            <a:lvl2pPr marL="742950" indent="-28575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2pPr>
            <a:lvl3pPr marL="11430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3pPr>
            <a:lvl4pPr marL="16002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4pPr>
            <a:lvl5pPr marL="20574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11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1</a:t>
            </a:r>
            <a:endParaRPr lang="en-US" altLang="ko-KR" sz="1100" dirty="0" smtClean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6" name="Oval 14"/>
          <p:cNvSpPr>
            <a:spLocks noChangeArrowheads="1"/>
          </p:cNvSpPr>
          <p:nvPr/>
        </p:nvSpPr>
        <p:spPr bwMode="auto">
          <a:xfrm>
            <a:off x="2013776" y="2966286"/>
            <a:ext cx="157629" cy="174682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  <a:headEnd/>
            <a:tailEnd/>
          </a:ln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92075" tIns="46038" rIns="92075" bIns="46038" anchor="ctr"/>
          <a:lstStyle>
            <a:lvl1pPr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1pPr>
            <a:lvl2pPr marL="742950" indent="-28575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2pPr>
            <a:lvl3pPr marL="11430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3pPr>
            <a:lvl4pPr marL="16002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4pPr>
            <a:lvl5pPr marL="20574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11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2</a:t>
            </a:r>
            <a:endParaRPr lang="en-US" altLang="ko-KR" sz="1100" dirty="0" smtClean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8" name="Oval 14"/>
          <p:cNvSpPr>
            <a:spLocks noChangeArrowheads="1"/>
          </p:cNvSpPr>
          <p:nvPr/>
        </p:nvSpPr>
        <p:spPr bwMode="auto">
          <a:xfrm>
            <a:off x="4225319" y="2966286"/>
            <a:ext cx="157629" cy="174682"/>
          </a:xfrm>
          <a:prstGeom prst="ellipse">
            <a:avLst/>
          </a:prstGeom>
          <a:solidFill>
            <a:srgbClr val="CC3300"/>
          </a:solidFill>
          <a:ln>
            <a:solidFill>
              <a:schemeClr val="bg1"/>
            </a:solidFill>
            <a:headEnd/>
            <a:tailEnd/>
          </a:ln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92075" tIns="46038" rIns="92075" bIns="46038" anchor="ctr"/>
          <a:lstStyle>
            <a:lvl1pPr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1pPr>
            <a:lvl2pPr marL="742950" indent="-28575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2pPr>
            <a:lvl3pPr marL="11430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3pPr>
            <a:lvl4pPr marL="16002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4pPr>
            <a:lvl5pPr marL="20574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11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3</a:t>
            </a:r>
            <a:endParaRPr lang="en-US" altLang="ko-KR" sz="1100" dirty="0" smtClean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9" name="Oval 14"/>
          <p:cNvSpPr>
            <a:spLocks noChangeArrowheads="1"/>
          </p:cNvSpPr>
          <p:nvPr/>
        </p:nvSpPr>
        <p:spPr bwMode="auto">
          <a:xfrm>
            <a:off x="6054717" y="2966286"/>
            <a:ext cx="157629" cy="174682"/>
          </a:xfrm>
          <a:prstGeom prst="ellipse">
            <a:avLst/>
          </a:prstGeom>
          <a:solidFill>
            <a:srgbClr val="CC3300"/>
          </a:solidFill>
          <a:ln>
            <a:solidFill>
              <a:schemeClr val="bg1"/>
            </a:solidFill>
            <a:headEnd/>
            <a:tailEnd/>
          </a:ln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92075" tIns="46038" rIns="92075" bIns="46038" anchor="ctr"/>
          <a:lstStyle>
            <a:lvl1pPr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1pPr>
            <a:lvl2pPr marL="742950" indent="-28575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2pPr>
            <a:lvl3pPr marL="11430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3pPr>
            <a:lvl4pPr marL="16002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4pPr>
            <a:lvl5pPr marL="20574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11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5</a:t>
            </a:r>
            <a:endParaRPr lang="en-US" altLang="ko-KR" sz="1100" dirty="0" smtClean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0" name="Oval 14"/>
          <p:cNvSpPr>
            <a:spLocks noChangeArrowheads="1"/>
          </p:cNvSpPr>
          <p:nvPr/>
        </p:nvSpPr>
        <p:spPr bwMode="auto">
          <a:xfrm>
            <a:off x="964951" y="1782259"/>
            <a:ext cx="157629" cy="174682"/>
          </a:xfrm>
          <a:prstGeom prst="ellipse">
            <a:avLst/>
          </a:prstGeom>
          <a:solidFill>
            <a:srgbClr val="CC3300"/>
          </a:solidFill>
          <a:ln>
            <a:solidFill>
              <a:schemeClr val="bg1"/>
            </a:solidFill>
            <a:headEnd/>
            <a:tailEnd/>
          </a:ln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92075" tIns="46038" rIns="92075" bIns="46038" anchor="ctr"/>
          <a:lstStyle>
            <a:lvl1pPr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1pPr>
            <a:lvl2pPr marL="742950" indent="-28575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2pPr>
            <a:lvl3pPr marL="11430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3pPr>
            <a:lvl4pPr marL="16002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4pPr>
            <a:lvl5pPr marL="20574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11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6</a:t>
            </a:r>
            <a:endParaRPr lang="en-US" altLang="ko-KR" sz="1100" dirty="0" smtClean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3" name="Oval 14"/>
          <p:cNvSpPr>
            <a:spLocks noChangeArrowheads="1"/>
          </p:cNvSpPr>
          <p:nvPr/>
        </p:nvSpPr>
        <p:spPr bwMode="auto">
          <a:xfrm>
            <a:off x="4913079" y="2966286"/>
            <a:ext cx="157629" cy="174682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  <a:headEnd/>
            <a:tailEnd/>
          </a:ln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92075" tIns="46038" rIns="92075" bIns="46038" anchor="ctr"/>
          <a:lstStyle/>
          <a:p>
            <a:pPr algn="ctr" defTabSz="762000"/>
            <a:r>
              <a:rPr lang="en-US" altLang="ko-KR" sz="11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4</a:t>
            </a:r>
          </a:p>
        </p:txBody>
      </p:sp>
      <p:sp>
        <p:nvSpPr>
          <p:cNvPr id="44" name="Oval 14"/>
          <p:cNvSpPr>
            <a:spLocks noChangeArrowheads="1"/>
          </p:cNvSpPr>
          <p:nvPr/>
        </p:nvSpPr>
        <p:spPr bwMode="auto">
          <a:xfrm>
            <a:off x="5612976" y="2966286"/>
            <a:ext cx="157629" cy="174682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  <a:headEnd/>
            <a:tailEnd/>
          </a:ln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92075" tIns="46038" rIns="92075" bIns="46038" anchor="ctr"/>
          <a:lstStyle/>
          <a:p>
            <a:pPr algn="ctr" defTabSz="762000"/>
            <a:r>
              <a:rPr lang="en-US" altLang="ko-KR" sz="11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4163723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 bwMode="auto">
          <a:xfrm>
            <a:off x="6753225" y="1125538"/>
            <a:ext cx="2879725" cy="547211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/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1. 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자동 생성된  </a:t>
            </a: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STO (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재고이관</a:t>
            </a: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) 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문서  번호가  나타난다</a:t>
            </a:r>
            <a:endParaRPr lang="en-US" altLang="ko-KR" b="0" kern="100" dirty="0" smtClean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marL="228600" indent="-228600" algn="just">
              <a:spcBef>
                <a:spcPts val="400"/>
              </a:spcBef>
              <a:spcAft>
                <a:spcPts val="0"/>
              </a:spcAft>
              <a:buAutoNum type="arabicPeriod" startAt="2"/>
              <a:defRPr/>
            </a:pP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marL="228600" indent="-228600" algn="just">
              <a:spcBef>
                <a:spcPts val="400"/>
              </a:spcBef>
              <a:spcAft>
                <a:spcPts val="0"/>
              </a:spcAft>
              <a:buAutoNum type="arabicPeriod" startAt="2"/>
              <a:defRPr/>
            </a:pPr>
            <a:endParaRPr lang="en-US" altLang="ko-KR" b="0" kern="100" dirty="0" smtClean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marL="228600" indent="-228600" algn="just">
              <a:spcBef>
                <a:spcPts val="400"/>
              </a:spcBef>
              <a:spcAft>
                <a:spcPts val="0"/>
              </a:spcAft>
              <a:buAutoNum type="arabicPeriod" startAt="2"/>
              <a:defRPr/>
            </a:pPr>
            <a:r>
              <a:rPr lang="en-US" altLang="ko-KR" b="0" kern="100" dirty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 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출고 </a:t>
            </a: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/ 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입고의 </a:t>
            </a: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BATACH 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번호가 동일 </a:t>
            </a:r>
            <a:endParaRPr lang="en-US" altLang="ko-KR" b="0" kern="100" dirty="0" smtClean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     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하게  결정된다</a:t>
            </a:r>
            <a:endParaRPr lang="en-US" altLang="ko-KR" b="0" kern="100" dirty="0" smtClean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endParaRPr lang="en-US" altLang="ko-KR" b="0" kern="100" dirty="0" smtClean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3. STO 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문서를 만든 직후 해당 문건이</a:t>
            </a:r>
            <a:endParaRPr lang="en-US" altLang="ko-KR" b="0" kern="100" dirty="0" smtClean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    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잘못되었거나</a:t>
            </a: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, 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오류가 있을 경우 </a:t>
            </a:r>
            <a:endParaRPr lang="en-US" altLang="ko-KR" b="0" kern="100" dirty="0" smtClean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b="0" kern="100" dirty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 </a:t>
            </a: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    STO 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문서의 삭제를 할 수가 있다</a:t>
            </a:r>
            <a:endParaRPr lang="en-US" altLang="ko-KR" b="0" kern="100" dirty="0" smtClean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STO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문서생성 끝</a:t>
            </a: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.</a:t>
            </a: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단</a:t>
            </a: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) CJ 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에  </a:t>
            </a:r>
            <a:r>
              <a:rPr lang="ko-KR" altLang="en-US" b="0" kern="100" dirty="0" err="1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백암센터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 입고 정보가 넘어</a:t>
            </a:r>
            <a:endParaRPr lang="en-US" altLang="ko-KR" b="0" kern="100" dirty="0" smtClean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b="0" kern="100" dirty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 </a:t>
            </a: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   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간 이후에는 삭제 할 수가 없다</a:t>
            </a:r>
            <a:endParaRPr lang="en-US" altLang="ko-KR" kern="100" dirty="0" smtClean="0"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 </a:t>
            </a: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endParaRPr lang="ko-KR" altLang="ko-KR" b="0" kern="100" dirty="0">
              <a:latin typeface="맑은 고딕" pitchFamily="50" charset="-127"/>
              <a:ea typeface="맑은 고딕" pitchFamily="50" charset="-127"/>
              <a:cs typeface="Times New Roman"/>
            </a:endParaRPr>
          </a:p>
        </p:txBody>
      </p:sp>
      <p:sp>
        <p:nvSpPr>
          <p:cNvPr id="7" name="직사각형 2"/>
          <p:cNvSpPr>
            <a:spLocks noChangeArrowheads="1"/>
          </p:cNvSpPr>
          <p:nvPr/>
        </p:nvSpPr>
        <p:spPr bwMode="auto">
          <a:xfrm>
            <a:off x="344488" y="1125538"/>
            <a:ext cx="6361112" cy="4606925"/>
          </a:xfrm>
          <a:prstGeom prst="rect">
            <a:avLst/>
          </a:prstGeom>
          <a:noFill/>
          <a:ln w="9525" algn="ctr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1pPr>
            <a:lvl2pPr marL="742950" indent="-285750"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2pPr>
            <a:lvl3pPr marL="1143000" indent="-228600"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3pPr>
            <a:lvl4pPr marL="1600200" indent="-228600"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4pPr>
            <a:lvl5pPr marL="2057400" indent="-228600"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9pPr>
          </a:lstStyle>
          <a:p>
            <a:pPr algn="ctr" eaLnBrk="1" latinLnBrk="1" hangingPunct="1">
              <a:lnSpc>
                <a:spcPct val="130000"/>
              </a:lnSpc>
            </a:pPr>
            <a:endParaRPr lang="ko-KR" altLang="en-US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" name="모서리가 둥근 직사각형 7"/>
          <p:cNvSpPr/>
          <p:nvPr/>
        </p:nvSpPr>
        <p:spPr bwMode="auto">
          <a:xfrm>
            <a:off x="6752406" y="836712"/>
            <a:ext cx="1368155" cy="216024"/>
          </a:xfrm>
          <a:prstGeom prst="roundRect">
            <a:avLst/>
          </a:prstGeom>
          <a:gradFill flip="none" rotWithShape="1">
            <a:gsLst>
              <a:gs pos="0">
                <a:srgbClr val="1F497D">
                  <a:lumMod val="20000"/>
                  <a:lumOff val="80000"/>
                </a:srgbClr>
              </a:gs>
              <a:gs pos="0">
                <a:srgbClr val="90BAE8"/>
              </a:gs>
              <a:gs pos="70000">
                <a:srgbClr val="1973BD">
                  <a:alpha val="82000"/>
                </a:srgbClr>
              </a:gs>
            </a:gsLst>
            <a:lin ang="2700000" scaled="1"/>
            <a:tileRect/>
          </a:gradFill>
          <a:ln w="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19050" h="6350" prst="coolSlant"/>
            <a:contourClr>
              <a:srgbClr val="969696"/>
            </a:contourClr>
          </a:sp3d>
        </p:spPr>
        <p:txBody>
          <a:bodyPr lIns="0" tIns="0" rIns="0" bIns="36000" anchor="ctr" anchorCtr="1">
            <a:sp3d/>
          </a:bodyPr>
          <a:lstStyle/>
          <a:p>
            <a:pPr marL="93663" indent="-93663" algn="ctr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kern="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항목</a:t>
            </a:r>
            <a:r>
              <a:rPr kumimoji="0" lang="en-US" altLang="ko-KR" kern="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/</a:t>
            </a:r>
            <a:r>
              <a:rPr kumimoji="0" lang="ko-KR" altLang="en-US" kern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필드 설명</a:t>
            </a:r>
            <a:endParaRPr kumimoji="0" lang="ko-KR" altLang="en-US" kern="0" dirty="0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9" name="모서리가 둥근 직사각형 8"/>
          <p:cNvSpPr/>
          <p:nvPr/>
        </p:nvSpPr>
        <p:spPr bwMode="auto">
          <a:xfrm>
            <a:off x="359689" y="836712"/>
            <a:ext cx="1368155" cy="216024"/>
          </a:xfrm>
          <a:prstGeom prst="roundRect">
            <a:avLst/>
          </a:prstGeom>
          <a:gradFill flip="none" rotWithShape="1">
            <a:gsLst>
              <a:gs pos="0">
                <a:srgbClr val="1F497D">
                  <a:lumMod val="20000"/>
                  <a:lumOff val="80000"/>
                </a:srgbClr>
              </a:gs>
              <a:gs pos="0">
                <a:srgbClr val="90BAE8"/>
              </a:gs>
              <a:gs pos="70000">
                <a:srgbClr val="1973BD">
                  <a:alpha val="82000"/>
                </a:srgbClr>
              </a:gs>
            </a:gsLst>
            <a:lin ang="2700000" scaled="1"/>
            <a:tileRect/>
          </a:gradFill>
          <a:ln w="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19050" h="6350" prst="coolSlant"/>
            <a:contourClr>
              <a:srgbClr val="969696"/>
            </a:contourClr>
          </a:sp3d>
        </p:spPr>
        <p:txBody>
          <a:bodyPr lIns="0" tIns="0" rIns="0" bIns="36000" anchor="ctr" anchorCtr="1">
            <a:sp3d/>
          </a:bodyPr>
          <a:lstStyle/>
          <a:p>
            <a:pPr marL="93663" indent="-93663" algn="ctr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kern="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화면 예시</a:t>
            </a:r>
          </a:p>
        </p:txBody>
      </p:sp>
      <p:pic>
        <p:nvPicPr>
          <p:cNvPr id="10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5851525"/>
            <a:ext cx="417512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직사각형 17"/>
          <p:cNvSpPr/>
          <p:nvPr/>
        </p:nvSpPr>
        <p:spPr bwMode="auto">
          <a:xfrm>
            <a:off x="775742" y="5805264"/>
            <a:ext cx="5929312" cy="78898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/>
          <a:p>
            <a:pPr marL="228600" indent="-228600" algn="just">
              <a:spcAft>
                <a:spcPts val="0"/>
              </a:spcAft>
              <a:buAutoNum type="arabicPeriod"/>
              <a:defRPr/>
            </a:pPr>
            <a:r>
              <a:rPr lang="en-US" altLang="ko-KR" sz="1100" kern="1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STO </a:t>
            </a:r>
            <a:r>
              <a:rPr lang="ko-KR" altLang="en-US" sz="1100" kern="1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삭제는  </a:t>
            </a:r>
            <a:r>
              <a:rPr lang="en-US" altLang="ko-KR" sz="1100" kern="1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CJ</a:t>
            </a:r>
            <a:r>
              <a:rPr lang="ko-KR" altLang="en-US" sz="1100" kern="1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로 재고 입고 예정 정보가 넘어간 이후에는  취소 할 수 없으니</a:t>
            </a:r>
            <a:endParaRPr lang="en-US" altLang="ko-KR" sz="1100" kern="100" dirty="0" smtClean="0">
              <a:solidFill>
                <a:srgbClr val="FF0000"/>
              </a:solidFill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algn="just">
              <a:spcAft>
                <a:spcPts val="0"/>
              </a:spcAft>
              <a:defRPr/>
            </a:pPr>
            <a:r>
              <a:rPr lang="en-US" altLang="ko-KR" sz="1100" kern="1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    </a:t>
            </a:r>
            <a:r>
              <a:rPr lang="ko-KR" altLang="en-US" sz="1100" kern="1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주의 하여야 함</a:t>
            </a:r>
            <a:endParaRPr lang="en-US" altLang="ko-KR" sz="1100" kern="100" dirty="0" smtClean="0">
              <a:solidFill>
                <a:srgbClr val="FF0000"/>
              </a:solidFill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algn="just">
              <a:spcAft>
                <a:spcPts val="0"/>
              </a:spcAft>
              <a:defRPr/>
            </a:pPr>
            <a:r>
              <a:rPr lang="en-US" altLang="ko-KR" sz="1100" b="0" kern="100" dirty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 </a:t>
            </a:r>
            <a:r>
              <a:rPr lang="en-US" altLang="ko-KR" sz="1100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        </a:t>
            </a:r>
            <a:endParaRPr lang="en-US" altLang="ko-KR" sz="1100" b="0" kern="100" dirty="0" smtClean="0">
              <a:latin typeface="맑은 고딕" pitchFamily="50" charset="-127"/>
              <a:ea typeface="맑은 고딕" pitchFamily="50" charset="-127"/>
              <a:cs typeface="Times New Roman"/>
            </a:endParaRPr>
          </a:p>
        </p:txBody>
      </p:sp>
      <p:sp>
        <p:nvSpPr>
          <p:cNvPr id="22" name="제목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ERP </a:t>
            </a:r>
            <a:r>
              <a:rPr lang="ko-KR" altLang="en-US" dirty="0" smtClean="0"/>
              <a:t>시스템 사용자 매뉴얼</a:t>
            </a:r>
            <a:endParaRPr lang="ko-KR" altLang="en-US" dirty="0"/>
          </a:p>
        </p:txBody>
      </p:sp>
      <p:graphicFrame>
        <p:nvGraphicFramePr>
          <p:cNvPr id="20" name="표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4070480"/>
              </p:ext>
            </p:extLst>
          </p:nvPr>
        </p:nvGraphicFramePr>
        <p:xfrm>
          <a:off x="350838" y="425431"/>
          <a:ext cx="9282112" cy="288925"/>
        </p:xfrm>
        <a:graphic>
          <a:graphicData uri="http://schemas.openxmlformats.org/drawingml/2006/table">
            <a:tbl>
              <a:tblPr/>
              <a:tblGrid>
                <a:gridCol w="796963"/>
                <a:gridCol w="5608221"/>
                <a:gridCol w="780368"/>
                <a:gridCol w="2096560"/>
              </a:tblGrid>
              <a:tr h="288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메뉴 경로</a:t>
                      </a:r>
                      <a:endParaRPr kumimoji="1" lang="en-US" altLang="ko-K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8970" marR="58970" marT="10759" marB="10759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오창</a:t>
                      </a: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반환 재고 </a:t>
                      </a: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sym typeface="Wingdings" panose="05000000000000000000" pitchFamily="2" charset="2"/>
                        </a:rPr>
                        <a:t> </a:t>
                      </a:r>
                      <a:r>
                        <a:rPr kumimoji="1" lang="ko-KR" alt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sym typeface="Wingdings" panose="05000000000000000000" pitchFamily="2" charset="2"/>
                        </a:rPr>
                        <a:t>백암</a:t>
                      </a: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sym typeface="Wingdings" panose="05000000000000000000" pitchFamily="2" charset="2"/>
                        </a:rPr>
                        <a:t> 고객정상 창고 이관 </a:t>
                      </a:r>
                      <a:endParaRPr kumimoji="1" lang="ko-KR" alt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8970" marR="58970" marT="10759" marB="10759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Tr. Code</a:t>
                      </a:r>
                    </a:p>
                  </a:txBody>
                  <a:tcPr marL="58970" marR="58970" marT="10759" marB="10759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 ZSD2M0030</a:t>
                      </a:r>
                    </a:p>
                  </a:txBody>
                  <a:tcPr marL="58970" marR="58970" marT="10759" marB="10759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10196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919758" y="1268760"/>
            <a:ext cx="47525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Ⅰ. </a:t>
            </a:r>
            <a:r>
              <a:rPr lang="ko-KR" altLang="en-US" dirty="0" smtClean="0"/>
              <a:t>반환 재고 </a:t>
            </a:r>
            <a:r>
              <a:rPr lang="en-US" altLang="ko-KR" dirty="0" smtClean="0">
                <a:sym typeface="Wingdings" panose="05000000000000000000" pitchFamily="2" charset="2"/>
              </a:rPr>
              <a:t> 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백암</a:t>
            </a:r>
            <a:r>
              <a:rPr lang="ko-KR" altLang="en-US" dirty="0" smtClean="0"/>
              <a:t> 정상 창고 이관을 위한  </a:t>
            </a:r>
            <a:r>
              <a:rPr lang="en-US" altLang="ko-KR" dirty="0" smtClean="0"/>
              <a:t>STO </a:t>
            </a:r>
            <a:r>
              <a:rPr lang="ko-KR" altLang="en-US" dirty="0" smtClean="0"/>
              <a:t>문서 생성 </a:t>
            </a:r>
            <a:endParaRPr lang="ko-KR" altLang="en-US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3"/>
          <a:srcRect l="165" t="7755" r="36022" b="47008"/>
          <a:stretch/>
        </p:blipFill>
        <p:spPr>
          <a:xfrm>
            <a:off x="350838" y="2038055"/>
            <a:ext cx="6320359" cy="2520280"/>
          </a:xfrm>
          <a:prstGeom prst="rect">
            <a:avLst/>
          </a:prstGeom>
        </p:spPr>
      </p:pic>
      <p:sp>
        <p:nvSpPr>
          <p:cNvPr id="13" name="직사각형 12"/>
          <p:cNvSpPr/>
          <p:nvPr/>
        </p:nvSpPr>
        <p:spPr>
          <a:xfrm>
            <a:off x="2719958" y="3361884"/>
            <a:ext cx="648072" cy="1187735"/>
          </a:xfrm>
          <a:prstGeom prst="rect">
            <a:avLst/>
          </a:prstGeom>
          <a:noFill/>
          <a:ln w="254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40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4695577" y="3361884"/>
            <a:ext cx="544661" cy="1187735"/>
          </a:xfrm>
          <a:prstGeom prst="rect">
            <a:avLst/>
          </a:prstGeom>
          <a:noFill/>
          <a:ln w="254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40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5522927" y="3361884"/>
            <a:ext cx="544661" cy="1187735"/>
          </a:xfrm>
          <a:prstGeom prst="rect">
            <a:avLst/>
          </a:prstGeom>
          <a:noFill/>
          <a:ln w="254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40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6" name="Oval 14"/>
          <p:cNvSpPr>
            <a:spLocks noChangeArrowheads="1"/>
          </p:cNvSpPr>
          <p:nvPr/>
        </p:nvSpPr>
        <p:spPr bwMode="auto">
          <a:xfrm>
            <a:off x="4651417" y="3238142"/>
            <a:ext cx="157629" cy="174682"/>
          </a:xfrm>
          <a:prstGeom prst="ellipse">
            <a:avLst/>
          </a:prstGeom>
          <a:solidFill>
            <a:srgbClr val="CC3300"/>
          </a:solidFill>
          <a:ln>
            <a:solidFill>
              <a:schemeClr val="bg1"/>
            </a:solidFill>
            <a:headEnd/>
            <a:tailEnd/>
          </a:ln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92075" tIns="46038" rIns="92075" bIns="46038" anchor="ctr"/>
          <a:lstStyle>
            <a:lvl1pPr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1pPr>
            <a:lvl2pPr marL="742950" indent="-28575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2pPr>
            <a:lvl3pPr marL="11430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3pPr>
            <a:lvl4pPr marL="16002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4pPr>
            <a:lvl5pPr marL="20574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11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2</a:t>
            </a:r>
            <a:endParaRPr lang="en-US" altLang="ko-KR" sz="1100" dirty="0" smtClean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7" name="Oval 14"/>
          <p:cNvSpPr>
            <a:spLocks noChangeArrowheads="1"/>
          </p:cNvSpPr>
          <p:nvPr/>
        </p:nvSpPr>
        <p:spPr bwMode="auto">
          <a:xfrm>
            <a:off x="1354538" y="2035917"/>
            <a:ext cx="157629" cy="174682"/>
          </a:xfrm>
          <a:prstGeom prst="ellipse">
            <a:avLst/>
          </a:prstGeom>
          <a:solidFill>
            <a:srgbClr val="CC3300"/>
          </a:solidFill>
          <a:ln>
            <a:solidFill>
              <a:schemeClr val="bg1"/>
            </a:solidFill>
            <a:headEnd/>
            <a:tailEnd/>
          </a:ln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92075" tIns="46038" rIns="92075" bIns="46038" anchor="ctr"/>
          <a:lstStyle>
            <a:lvl1pPr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1pPr>
            <a:lvl2pPr marL="742950" indent="-28575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2pPr>
            <a:lvl3pPr marL="11430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3pPr>
            <a:lvl4pPr marL="16002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4pPr>
            <a:lvl5pPr marL="20574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11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3</a:t>
            </a:r>
            <a:endParaRPr lang="en-US" altLang="ko-KR" sz="1100" dirty="0" smtClean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5" name="Oval 14"/>
          <p:cNvSpPr>
            <a:spLocks noChangeArrowheads="1"/>
          </p:cNvSpPr>
          <p:nvPr/>
        </p:nvSpPr>
        <p:spPr bwMode="auto">
          <a:xfrm>
            <a:off x="2623805" y="3242822"/>
            <a:ext cx="157629" cy="174682"/>
          </a:xfrm>
          <a:prstGeom prst="ellipse">
            <a:avLst/>
          </a:prstGeom>
          <a:solidFill>
            <a:srgbClr val="CC3300"/>
          </a:solidFill>
          <a:ln>
            <a:solidFill>
              <a:schemeClr val="bg1"/>
            </a:solidFill>
            <a:headEnd/>
            <a:tailEnd/>
          </a:ln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92075" tIns="46038" rIns="92075" bIns="46038" anchor="ctr"/>
          <a:lstStyle>
            <a:lvl1pPr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1pPr>
            <a:lvl2pPr marL="742950" indent="-28575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2pPr>
            <a:lvl3pPr marL="11430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3pPr>
            <a:lvl4pPr marL="16002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4pPr>
            <a:lvl5pPr marL="20574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11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1</a:t>
            </a:r>
            <a:endParaRPr lang="en-US" altLang="ko-KR" sz="1100" dirty="0" smtClean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6" name="직사각형 25"/>
          <p:cNvSpPr/>
          <p:nvPr/>
        </p:nvSpPr>
        <p:spPr>
          <a:xfrm>
            <a:off x="1495822" y="2110461"/>
            <a:ext cx="956963" cy="238419"/>
          </a:xfrm>
          <a:prstGeom prst="rect">
            <a:avLst/>
          </a:prstGeom>
          <a:noFill/>
          <a:ln w="254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40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3" name="Oval 14"/>
          <p:cNvSpPr>
            <a:spLocks noChangeArrowheads="1"/>
          </p:cNvSpPr>
          <p:nvPr/>
        </p:nvSpPr>
        <p:spPr bwMode="auto">
          <a:xfrm>
            <a:off x="5463228" y="3238142"/>
            <a:ext cx="157629" cy="174682"/>
          </a:xfrm>
          <a:prstGeom prst="ellipse">
            <a:avLst/>
          </a:prstGeom>
          <a:solidFill>
            <a:srgbClr val="CC3300"/>
          </a:solidFill>
          <a:ln>
            <a:solidFill>
              <a:schemeClr val="bg1"/>
            </a:solidFill>
            <a:headEnd/>
            <a:tailEnd/>
          </a:ln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92075" tIns="46038" rIns="92075" bIns="46038" anchor="ctr"/>
          <a:lstStyle>
            <a:lvl1pPr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1pPr>
            <a:lvl2pPr marL="742950" indent="-28575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2pPr>
            <a:lvl3pPr marL="11430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3pPr>
            <a:lvl4pPr marL="16002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4pPr>
            <a:lvl5pPr marL="20574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11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2</a:t>
            </a:r>
            <a:endParaRPr lang="en-US" altLang="ko-KR" sz="1100" dirty="0" smtClean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85644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 bwMode="auto">
          <a:xfrm>
            <a:off x="6753225" y="1125538"/>
            <a:ext cx="2879725" cy="547211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/>
          <a:p>
            <a:pPr marL="228600" indent="-228600" algn="just">
              <a:spcBef>
                <a:spcPts val="400"/>
              </a:spcBef>
              <a:spcAft>
                <a:spcPts val="0"/>
              </a:spcAft>
              <a:buAutoNum type="arabicPeriod"/>
              <a:defRPr/>
            </a:pP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STO 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진행 관리 </a:t>
            </a:r>
            <a:r>
              <a:rPr lang="en-US" altLang="ko-KR" b="0" kern="100" dirty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 </a:t>
            </a: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 Button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을 선택함</a:t>
            </a:r>
            <a:endParaRPr lang="en-US" altLang="ko-KR" b="0" kern="100" dirty="0" smtClean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marL="228600" indent="-228600" algn="just">
              <a:spcBef>
                <a:spcPts val="400"/>
              </a:spcBef>
              <a:spcAft>
                <a:spcPts val="0"/>
              </a:spcAft>
              <a:buAutoNum type="arabicPeriod"/>
              <a:defRPr/>
            </a:pP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marL="228600" indent="-228600" algn="just">
              <a:spcBef>
                <a:spcPts val="400"/>
              </a:spcBef>
              <a:spcAft>
                <a:spcPts val="0"/>
              </a:spcAft>
              <a:buAutoNum type="arabicPeriod"/>
              <a:defRPr/>
            </a:pP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창고 위치는 </a:t>
            </a: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FROM (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출고창고 </a:t>
            </a: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) </a:t>
            </a: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b="0" kern="100" dirty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 </a:t>
            </a: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   </a:t>
            </a:r>
            <a:r>
              <a:rPr lang="ko-KR" altLang="en-US" b="0" kern="100" dirty="0" err="1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오창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 반환창고</a:t>
            </a:r>
            <a:endParaRPr lang="en-US" altLang="ko-KR" b="0" kern="100" dirty="0" smtClean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    TO ( 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입고 창고 </a:t>
            </a: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)  </a:t>
            </a:r>
            <a:r>
              <a:rPr lang="ko-KR" altLang="en-US" b="0" kern="100" dirty="0" err="1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백암정상창고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 </a:t>
            </a:r>
            <a:endParaRPr lang="en-US" altLang="ko-KR" b="0" kern="100" dirty="0" smtClean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을 입력한다 </a:t>
            </a:r>
            <a:endParaRPr lang="en-US" altLang="ko-KR" b="0" kern="100" dirty="0" smtClean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시스템에서 자동적으로 </a:t>
            </a: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Display 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되지만</a:t>
            </a:r>
            <a:endParaRPr lang="en-US" altLang="ko-KR" b="0" kern="100" dirty="0" smtClean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수정할 수 있다</a:t>
            </a:r>
            <a:endParaRPr lang="en-US" altLang="ko-KR" b="0" kern="100" dirty="0" smtClean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endParaRPr lang="en-US" altLang="ko-KR" b="0" kern="100" dirty="0" smtClean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3. 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납품요청일  </a:t>
            </a: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: </a:t>
            </a:r>
            <a:r>
              <a:rPr lang="ko-KR" altLang="en-US" b="0" kern="100" dirty="0" err="1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백암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 기준 입고일자를 </a:t>
            </a:r>
            <a:endParaRPr lang="en-US" altLang="ko-KR" b="0" kern="100" dirty="0" smtClean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b="0" kern="100" dirty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 </a:t>
            </a: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                    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의미한다 </a:t>
            </a: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(STO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생성시 입력된 날짜임</a:t>
            </a: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)</a:t>
            </a: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※  </a:t>
            </a:r>
            <a:r>
              <a:rPr lang="ko-KR" altLang="en-US" b="0" kern="100" dirty="0" err="1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필요시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 문서 </a:t>
            </a:r>
            <a:r>
              <a:rPr lang="ko-KR" altLang="en-US" b="0" kern="100" dirty="0" err="1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생성일을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 기준으로 </a:t>
            </a:r>
            <a:endParaRPr lang="en-US" altLang="ko-KR" b="0" kern="100" dirty="0" smtClean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b="0" kern="100" dirty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 </a:t>
            </a: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   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입력할 수 있다 </a:t>
            </a:r>
            <a:endParaRPr lang="en-US" altLang="ko-KR" b="0" kern="100" dirty="0" smtClean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marL="228600" indent="-228600" algn="just">
              <a:spcBef>
                <a:spcPts val="400"/>
              </a:spcBef>
              <a:spcAft>
                <a:spcPts val="0"/>
              </a:spcAft>
              <a:buAutoNum type="arabicPeriod" startAt="4"/>
              <a:defRPr/>
            </a:pP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입고 예정정보 전송 </a:t>
            </a: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( SAP  CJ )   </a:t>
            </a: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    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의 기능을 선택함</a:t>
            </a:r>
            <a:endParaRPr lang="en-US" altLang="ko-KR" b="0" kern="100" dirty="0" smtClean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  </a:t>
            </a: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endParaRPr lang="ko-KR" altLang="ko-KR" b="0" kern="100" dirty="0">
              <a:latin typeface="맑은 고딕" pitchFamily="50" charset="-127"/>
              <a:ea typeface="맑은 고딕" pitchFamily="50" charset="-127"/>
              <a:cs typeface="Times New Roman"/>
            </a:endParaRPr>
          </a:p>
        </p:txBody>
      </p:sp>
      <p:sp>
        <p:nvSpPr>
          <p:cNvPr id="7" name="직사각형 2"/>
          <p:cNvSpPr>
            <a:spLocks noChangeArrowheads="1"/>
          </p:cNvSpPr>
          <p:nvPr/>
        </p:nvSpPr>
        <p:spPr bwMode="auto">
          <a:xfrm>
            <a:off x="344488" y="1125538"/>
            <a:ext cx="6361112" cy="4606925"/>
          </a:xfrm>
          <a:prstGeom prst="rect">
            <a:avLst/>
          </a:prstGeom>
          <a:noFill/>
          <a:ln w="9525" algn="ctr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1pPr>
            <a:lvl2pPr marL="742950" indent="-285750"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2pPr>
            <a:lvl3pPr marL="1143000" indent="-228600"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3pPr>
            <a:lvl4pPr marL="1600200" indent="-228600"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4pPr>
            <a:lvl5pPr marL="2057400" indent="-228600"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9pPr>
          </a:lstStyle>
          <a:p>
            <a:pPr algn="ctr" eaLnBrk="1" latinLnBrk="1" hangingPunct="1">
              <a:lnSpc>
                <a:spcPct val="130000"/>
              </a:lnSpc>
            </a:pPr>
            <a:endParaRPr lang="ko-KR" altLang="en-US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" name="모서리가 둥근 직사각형 7"/>
          <p:cNvSpPr/>
          <p:nvPr/>
        </p:nvSpPr>
        <p:spPr bwMode="auto">
          <a:xfrm>
            <a:off x="6752406" y="836712"/>
            <a:ext cx="1368155" cy="216024"/>
          </a:xfrm>
          <a:prstGeom prst="roundRect">
            <a:avLst/>
          </a:prstGeom>
          <a:gradFill flip="none" rotWithShape="1">
            <a:gsLst>
              <a:gs pos="0">
                <a:srgbClr val="1F497D">
                  <a:lumMod val="20000"/>
                  <a:lumOff val="80000"/>
                </a:srgbClr>
              </a:gs>
              <a:gs pos="0">
                <a:srgbClr val="90BAE8"/>
              </a:gs>
              <a:gs pos="70000">
                <a:srgbClr val="1973BD">
                  <a:alpha val="82000"/>
                </a:srgbClr>
              </a:gs>
            </a:gsLst>
            <a:lin ang="2700000" scaled="1"/>
            <a:tileRect/>
          </a:gradFill>
          <a:ln w="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19050" h="6350" prst="coolSlant"/>
            <a:contourClr>
              <a:srgbClr val="969696"/>
            </a:contourClr>
          </a:sp3d>
        </p:spPr>
        <p:txBody>
          <a:bodyPr lIns="0" tIns="0" rIns="0" bIns="36000" anchor="ctr" anchorCtr="1">
            <a:sp3d/>
          </a:bodyPr>
          <a:lstStyle/>
          <a:p>
            <a:pPr marL="93663" indent="-93663" algn="ctr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kern="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항목</a:t>
            </a:r>
            <a:r>
              <a:rPr kumimoji="0" lang="en-US" altLang="ko-KR" kern="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/</a:t>
            </a:r>
            <a:r>
              <a:rPr kumimoji="0" lang="ko-KR" altLang="en-US" kern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필드 설명</a:t>
            </a:r>
            <a:endParaRPr kumimoji="0" lang="ko-KR" altLang="en-US" kern="0" dirty="0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9" name="모서리가 둥근 직사각형 8"/>
          <p:cNvSpPr/>
          <p:nvPr/>
        </p:nvSpPr>
        <p:spPr bwMode="auto">
          <a:xfrm>
            <a:off x="359689" y="836712"/>
            <a:ext cx="1368155" cy="216024"/>
          </a:xfrm>
          <a:prstGeom prst="roundRect">
            <a:avLst/>
          </a:prstGeom>
          <a:gradFill flip="none" rotWithShape="1">
            <a:gsLst>
              <a:gs pos="0">
                <a:srgbClr val="1F497D">
                  <a:lumMod val="20000"/>
                  <a:lumOff val="80000"/>
                </a:srgbClr>
              </a:gs>
              <a:gs pos="0">
                <a:srgbClr val="90BAE8"/>
              </a:gs>
              <a:gs pos="70000">
                <a:srgbClr val="1973BD">
                  <a:alpha val="82000"/>
                </a:srgbClr>
              </a:gs>
            </a:gsLst>
            <a:lin ang="2700000" scaled="1"/>
            <a:tileRect/>
          </a:gradFill>
          <a:ln w="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19050" h="6350" prst="coolSlant"/>
            <a:contourClr>
              <a:srgbClr val="969696"/>
            </a:contourClr>
          </a:sp3d>
        </p:spPr>
        <p:txBody>
          <a:bodyPr lIns="0" tIns="0" rIns="0" bIns="36000" anchor="ctr" anchorCtr="1">
            <a:sp3d/>
          </a:bodyPr>
          <a:lstStyle/>
          <a:p>
            <a:pPr marL="93663" indent="-93663" algn="ctr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kern="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화면 예시</a:t>
            </a:r>
          </a:p>
        </p:txBody>
      </p:sp>
      <p:pic>
        <p:nvPicPr>
          <p:cNvPr id="10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5851525"/>
            <a:ext cx="417512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직사각형 17"/>
          <p:cNvSpPr/>
          <p:nvPr/>
        </p:nvSpPr>
        <p:spPr bwMode="auto">
          <a:xfrm>
            <a:off x="775742" y="5805264"/>
            <a:ext cx="5929312" cy="78898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/>
          <a:p>
            <a:pPr marL="228600" indent="-228600" algn="just">
              <a:spcAft>
                <a:spcPts val="0"/>
              </a:spcAft>
              <a:buAutoNum type="arabicPeriod"/>
              <a:defRPr/>
            </a:pPr>
            <a:r>
              <a:rPr lang="ko-KR" altLang="en-US" sz="1100" kern="1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문서생성일 과 납품예정일 중 하나는 반드시 입력해야 된다</a:t>
            </a:r>
            <a:r>
              <a:rPr lang="en-US" altLang="ko-KR" sz="1100" kern="1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.</a:t>
            </a:r>
          </a:p>
          <a:p>
            <a:pPr algn="just">
              <a:spcAft>
                <a:spcPts val="0"/>
              </a:spcAft>
              <a:defRPr/>
            </a:pPr>
            <a:endParaRPr lang="en-US" altLang="ko-KR" sz="1100" kern="100" dirty="0">
              <a:solidFill>
                <a:srgbClr val="FF0000"/>
              </a:solidFill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marL="228600" indent="-228600" algn="just">
              <a:spcAft>
                <a:spcPts val="0"/>
              </a:spcAft>
              <a:buAutoNum type="arabicPeriod" startAt="2"/>
              <a:defRPr/>
            </a:pPr>
            <a:r>
              <a:rPr lang="ko-KR" altLang="en-US" sz="1100" kern="1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수작업으로 납품 </a:t>
            </a:r>
            <a:r>
              <a:rPr lang="ko-KR" altLang="en-US" sz="1100" kern="100" dirty="0" err="1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요청일을</a:t>
            </a:r>
            <a:r>
              <a:rPr lang="ko-KR" altLang="en-US" sz="1100" kern="1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 입력</a:t>
            </a:r>
            <a:r>
              <a:rPr lang="en-US" altLang="ko-KR" sz="1100" kern="1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, </a:t>
            </a:r>
            <a:r>
              <a:rPr lang="ko-KR" altLang="en-US" sz="1100" kern="1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변경하지 않았다면</a:t>
            </a:r>
            <a:r>
              <a:rPr lang="en-US" altLang="ko-KR" sz="1100" kern="100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 </a:t>
            </a:r>
            <a:r>
              <a:rPr lang="en-US" altLang="ko-KR" sz="1100" kern="1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  </a:t>
            </a:r>
            <a:r>
              <a:rPr lang="ko-KR" altLang="en-US" sz="1100" kern="1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문서생성일 기준 </a:t>
            </a:r>
            <a:r>
              <a:rPr lang="en-US" altLang="ko-KR" sz="1100" kern="1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D+1</a:t>
            </a:r>
            <a:r>
              <a:rPr lang="ko-KR" altLang="en-US" sz="1100" kern="1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일로 </a:t>
            </a:r>
            <a:endParaRPr lang="en-US" altLang="ko-KR" sz="1100" kern="100" dirty="0" smtClean="0">
              <a:solidFill>
                <a:srgbClr val="FF0000"/>
              </a:solidFill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algn="just">
              <a:spcAft>
                <a:spcPts val="0"/>
              </a:spcAft>
              <a:defRPr/>
            </a:pPr>
            <a:r>
              <a:rPr lang="en-US" altLang="ko-KR" sz="1100" kern="1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     </a:t>
            </a:r>
            <a:r>
              <a:rPr lang="ko-KR" altLang="en-US" sz="1100" kern="1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자동 결정되어 있음을 유의할 필요</a:t>
            </a:r>
            <a:endParaRPr lang="en-US" altLang="ko-KR" sz="1100" kern="100" dirty="0" smtClean="0">
              <a:solidFill>
                <a:srgbClr val="FF0000"/>
              </a:solidFill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algn="just">
              <a:spcAft>
                <a:spcPts val="0"/>
              </a:spcAft>
              <a:defRPr/>
            </a:pPr>
            <a:r>
              <a:rPr lang="en-US" altLang="ko-KR" sz="1100" b="0" kern="100" dirty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 </a:t>
            </a:r>
            <a:r>
              <a:rPr lang="en-US" altLang="ko-KR" sz="1100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        </a:t>
            </a:r>
            <a:endParaRPr lang="en-US" altLang="ko-KR" sz="1100" b="0" kern="100" dirty="0" smtClean="0">
              <a:latin typeface="맑은 고딕" pitchFamily="50" charset="-127"/>
              <a:ea typeface="맑은 고딕" pitchFamily="50" charset="-127"/>
              <a:cs typeface="Times New Roman"/>
            </a:endParaRPr>
          </a:p>
        </p:txBody>
      </p:sp>
      <p:sp>
        <p:nvSpPr>
          <p:cNvPr id="22" name="제목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ERP </a:t>
            </a:r>
            <a:r>
              <a:rPr lang="ko-KR" altLang="en-US" dirty="0" smtClean="0"/>
              <a:t>시스템 사용자 매뉴얼</a:t>
            </a:r>
            <a:endParaRPr lang="ko-KR" altLang="en-US" dirty="0"/>
          </a:p>
        </p:txBody>
      </p:sp>
      <p:graphicFrame>
        <p:nvGraphicFramePr>
          <p:cNvPr id="20" name="표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279364"/>
              </p:ext>
            </p:extLst>
          </p:nvPr>
        </p:nvGraphicFramePr>
        <p:xfrm>
          <a:off x="350838" y="425431"/>
          <a:ext cx="9282112" cy="288925"/>
        </p:xfrm>
        <a:graphic>
          <a:graphicData uri="http://schemas.openxmlformats.org/drawingml/2006/table">
            <a:tbl>
              <a:tblPr/>
              <a:tblGrid>
                <a:gridCol w="796963"/>
                <a:gridCol w="5608221"/>
                <a:gridCol w="780368"/>
                <a:gridCol w="2096560"/>
              </a:tblGrid>
              <a:tr h="288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메뉴 경로</a:t>
                      </a:r>
                      <a:endParaRPr kumimoji="1" lang="en-US" altLang="ko-K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8970" marR="58970" marT="10759" marB="10759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오창</a:t>
                      </a: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반환 재고 </a:t>
                      </a: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sym typeface="Wingdings" panose="05000000000000000000" pitchFamily="2" charset="2"/>
                        </a:rPr>
                        <a:t> </a:t>
                      </a:r>
                      <a:r>
                        <a:rPr kumimoji="1" lang="ko-KR" alt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sym typeface="Wingdings" panose="05000000000000000000" pitchFamily="2" charset="2"/>
                        </a:rPr>
                        <a:t>백암</a:t>
                      </a: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sym typeface="Wingdings" panose="05000000000000000000" pitchFamily="2" charset="2"/>
                        </a:rPr>
                        <a:t> 고객정상 창고 이관 </a:t>
                      </a:r>
                      <a:endParaRPr kumimoji="1" lang="ko-KR" alt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8970" marR="58970" marT="10759" marB="10759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Tr. Code</a:t>
                      </a:r>
                    </a:p>
                  </a:txBody>
                  <a:tcPr marL="58970" marR="58970" marT="10759" marB="10759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 ZSD2M0030</a:t>
                      </a:r>
                    </a:p>
                  </a:txBody>
                  <a:tcPr marL="58970" marR="58970" marT="10759" marB="10759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10196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919758" y="1268760"/>
            <a:ext cx="47525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Ⅱ. </a:t>
            </a:r>
            <a:r>
              <a:rPr lang="ko-KR" altLang="en-US" dirty="0" smtClean="0"/>
              <a:t>반환 재고 </a:t>
            </a:r>
            <a:r>
              <a:rPr lang="en-US" altLang="ko-KR" dirty="0" smtClean="0">
                <a:sym typeface="Wingdings" panose="05000000000000000000" pitchFamily="2" charset="2"/>
              </a:rPr>
              <a:t> 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백암</a:t>
            </a:r>
            <a:r>
              <a:rPr lang="ko-KR" altLang="en-US" dirty="0" smtClean="0"/>
              <a:t> 정상 창고 이관 정보의 </a:t>
            </a:r>
            <a:r>
              <a:rPr lang="en-US" altLang="ko-KR" dirty="0" smtClean="0"/>
              <a:t>CJ </a:t>
            </a:r>
            <a:r>
              <a:rPr lang="ko-KR" altLang="en-US" dirty="0" smtClean="0"/>
              <a:t>물류 전송 </a:t>
            </a:r>
            <a:endParaRPr lang="ko-KR" altLang="en-US" dirty="0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3"/>
          <a:srcRect l="-165" t="6055" r="60744" b="48707"/>
          <a:stretch/>
        </p:blipFill>
        <p:spPr>
          <a:xfrm>
            <a:off x="543743" y="1772816"/>
            <a:ext cx="5560591" cy="2880320"/>
          </a:xfrm>
          <a:prstGeom prst="rect">
            <a:avLst/>
          </a:prstGeom>
        </p:spPr>
      </p:pic>
      <p:sp>
        <p:nvSpPr>
          <p:cNvPr id="23" name="직사각형 22"/>
          <p:cNvSpPr/>
          <p:nvPr/>
        </p:nvSpPr>
        <p:spPr>
          <a:xfrm>
            <a:off x="4160118" y="2326485"/>
            <a:ext cx="956963" cy="238419"/>
          </a:xfrm>
          <a:prstGeom prst="rect">
            <a:avLst/>
          </a:prstGeom>
          <a:noFill/>
          <a:ln w="254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40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8" name="직사각형 27"/>
          <p:cNvSpPr/>
          <p:nvPr/>
        </p:nvSpPr>
        <p:spPr>
          <a:xfrm>
            <a:off x="1855862" y="2902181"/>
            <a:ext cx="956963" cy="238419"/>
          </a:xfrm>
          <a:prstGeom prst="rect">
            <a:avLst/>
          </a:prstGeom>
          <a:noFill/>
          <a:ln w="254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40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9" name="직사각형 28"/>
          <p:cNvSpPr/>
          <p:nvPr/>
        </p:nvSpPr>
        <p:spPr>
          <a:xfrm>
            <a:off x="2568081" y="3448895"/>
            <a:ext cx="956963" cy="238419"/>
          </a:xfrm>
          <a:prstGeom prst="rect">
            <a:avLst/>
          </a:prstGeom>
          <a:noFill/>
          <a:ln w="254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40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0" name="직사각형 29"/>
          <p:cNvSpPr/>
          <p:nvPr/>
        </p:nvSpPr>
        <p:spPr>
          <a:xfrm>
            <a:off x="1249362" y="4331908"/>
            <a:ext cx="1686620" cy="238419"/>
          </a:xfrm>
          <a:prstGeom prst="rect">
            <a:avLst/>
          </a:prstGeom>
          <a:noFill/>
          <a:ln w="254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40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1" name="직사각형 30"/>
          <p:cNvSpPr/>
          <p:nvPr/>
        </p:nvSpPr>
        <p:spPr>
          <a:xfrm>
            <a:off x="703734" y="2000353"/>
            <a:ext cx="956963" cy="238419"/>
          </a:xfrm>
          <a:prstGeom prst="rect">
            <a:avLst/>
          </a:prstGeom>
          <a:noFill/>
          <a:ln w="254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40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2" name="Oval 14"/>
          <p:cNvSpPr>
            <a:spLocks noChangeArrowheads="1"/>
          </p:cNvSpPr>
          <p:nvPr/>
        </p:nvSpPr>
        <p:spPr bwMode="auto">
          <a:xfrm>
            <a:off x="1410201" y="2030182"/>
            <a:ext cx="157629" cy="174682"/>
          </a:xfrm>
          <a:prstGeom prst="ellipse">
            <a:avLst/>
          </a:prstGeom>
          <a:solidFill>
            <a:srgbClr val="CC3300"/>
          </a:solidFill>
          <a:ln>
            <a:solidFill>
              <a:schemeClr val="bg1"/>
            </a:solidFill>
            <a:headEnd/>
            <a:tailEnd/>
          </a:ln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92075" tIns="46038" rIns="92075" bIns="46038" anchor="ctr"/>
          <a:lstStyle>
            <a:lvl1pPr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1pPr>
            <a:lvl2pPr marL="742950" indent="-28575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2pPr>
            <a:lvl3pPr marL="11430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3pPr>
            <a:lvl4pPr marL="16002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4pPr>
            <a:lvl5pPr marL="20574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11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5</a:t>
            </a:r>
            <a:endParaRPr lang="en-US" altLang="ko-KR" sz="1100" dirty="0" smtClean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3" name="Oval 14"/>
          <p:cNvSpPr>
            <a:spLocks noChangeArrowheads="1"/>
          </p:cNvSpPr>
          <p:nvPr/>
        </p:nvSpPr>
        <p:spPr bwMode="auto">
          <a:xfrm>
            <a:off x="5158707" y="2390222"/>
            <a:ext cx="157629" cy="174682"/>
          </a:xfrm>
          <a:prstGeom prst="ellipse">
            <a:avLst/>
          </a:prstGeom>
          <a:solidFill>
            <a:srgbClr val="CC3300"/>
          </a:solidFill>
          <a:ln>
            <a:solidFill>
              <a:schemeClr val="bg1"/>
            </a:solidFill>
            <a:headEnd/>
            <a:tailEnd/>
          </a:ln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92075" tIns="46038" rIns="92075" bIns="46038" anchor="ctr"/>
          <a:lstStyle>
            <a:lvl1pPr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1pPr>
            <a:lvl2pPr marL="742950" indent="-28575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2pPr>
            <a:lvl3pPr marL="11430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3pPr>
            <a:lvl4pPr marL="16002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4pPr>
            <a:lvl5pPr marL="20574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11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1</a:t>
            </a:r>
            <a:endParaRPr lang="en-US" altLang="ko-KR" sz="1100" dirty="0" smtClean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4" name="Oval 14"/>
          <p:cNvSpPr>
            <a:spLocks noChangeArrowheads="1"/>
          </p:cNvSpPr>
          <p:nvPr/>
        </p:nvSpPr>
        <p:spPr bwMode="auto">
          <a:xfrm>
            <a:off x="2988350" y="2952759"/>
            <a:ext cx="157629" cy="174682"/>
          </a:xfrm>
          <a:prstGeom prst="ellipse">
            <a:avLst/>
          </a:prstGeom>
          <a:solidFill>
            <a:srgbClr val="CC3300"/>
          </a:solidFill>
          <a:ln>
            <a:solidFill>
              <a:schemeClr val="bg1"/>
            </a:solidFill>
            <a:headEnd/>
            <a:tailEnd/>
          </a:ln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92075" tIns="46038" rIns="92075" bIns="46038" anchor="ctr"/>
          <a:lstStyle>
            <a:lvl1pPr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1pPr>
            <a:lvl2pPr marL="742950" indent="-28575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2pPr>
            <a:lvl3pPr marL="11430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3pPr>
            <a:lvl4pPr marL="16002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4pPr>
            <a:lvl5pPr marL="20574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11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2</a:t>
            </a:r>
            <a:endParaRPr lang="en-US" altLang="ko-KR" sz="1100" dirty="0" smtClean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5" name="Oval 14"/>
          <p:cNvSpPr>
            <a:spLocks noChangeArrowheads="1"/>
          </p:cNvSpPr>
          <p:nvPr/>
        </p:nvSpPr>
        <p:spPr bwMode="auto">
          <a:xfrm>
            <a:off x="3589233" y="3448895"/>
            <a:ext cx="157629" cy="174682"/>
          </a:xfrm>
          <a:prstGeom prst="ellipse">
            <a:avLst/>
          </a:prstGeom>
          <a:solidFill>
            <a:srgbClr val="CC3300"/>
          </a:solidFill>
          <a:ln>
            <a:solidFill>
              <a:schemeClr val="bg1"/>
            </a:solidFill>
            <a:headEnd/>
            <a:tailEnd/>
          </a:ln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92075" tIns="46038" rIns="92075" bIns="46038" anchor="ctr"/>
          <a:lstStyle>
            <a:lvl1pPr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1pPr>
            <a:lvl2pPr marL="742950" indent="-28575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2pPr>
            <a:lvl3pPr marL="11430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3pPr>
            <a:lvl4pPr marL="16002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4pPr>
            <a:lvl5pPr marL="20574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11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3</a:t>
            </a:r>
            <a:endParaRPr lang="en-US" altLang="ko-KR" sz="1100" dirty="0" smtClean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6" name="Oval 14"/>
          <p:cNvSpPr>
            <a:spLocks noChangeArrowheads="1"/>
          </p:cNvSpPr>
          <p:nvPr/>
        </p:nvSpPr>
        <p:spPr bwMode="auto">
          <a:xfrm>
            <a:off x="2935982" y="4375757"/>
            <a:ext cx="157629" cy="174682"/>
          </a:xfrm>
          <a:prstGeom prst="ellipse">
            <a:avLst/>
          </a:prstGeom>
          <a:solidFill>
            <a:srgbClr val="CC3300"/>
          </a:solidFill>
          <a:ln>
            <a:solidFill>
              <a:schemeClr val="bg1"/>
            </a:solidFill>
            <a:headEnd/>
            <a:tailEnd/>
          </a:ln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92075" tIns="46038" rIns="92075" bIns="46038" anchor="ctr"/>
          <a:lstStyle>
            <a:lvl1pPr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1pPr>
            <a:lvl2pPr marL="742950" indent="-28575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2pPr>
            <a:lvl3pPr marL="11430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3pPr>
            <a:lvl4pPr marL="16002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4pPr>
            <a:lvl5pPr marL="20574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11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4</a:t>
            </a:r>
            <a:endParaRPr lang="en-US" altLang="ko-KR" sz="1100" dirty="0" smtClean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88285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 bwMode="auto">
          <a:xfrm>
            <a:off x="6753225" y="1125538"/>
            <a:ext cx="2879725" cy="547211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/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marL="228600" indent="-228600" algn="just">
              <a:spcBef>
                <a:spcPts val="400"/>
              </a:spcBef>
              <a:spcAft>
                <a:spcPts val="0"/>
              </a:spcAft>
              <a:buAutoNum type="arabicPeriod"/>
              <a:defRPr/>
            </a:pP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CJ TCS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로 전송하고자 하는 내역을</a:t>
            </a:r>
            <a:endParaRPr lang="en-US" altLang="ko-KR" b="0" kern="100" dirty="0" smtClean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b="0" kern="100" dirty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 </a:t>
            </a: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   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전체 선택 할 수 있는 기능</a:t>
            </a:r>
            <a:endParaRPr lang="en-US" altLang="ko-KR" b="0" kern="100" dirty="0" smtClean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marL="228600" indent="-228600" algn="just">
              <a:spcBef>
                <a:spcPts val="400"/>
              </a:spcBef>
              <a:spcAft>
                <a:spcPts val="0"/>
              </a:spcAft>
              <a:buAutoNum type="arabicPeriod" startAt="2"/>
              <a:defRPr/>
            </a:pP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수작업으로 필요한 부분만 선택할 </a:t>
            </a:r>
            <a:endParaRPr lang="en-US" altLang="ko-KR" b="0" kern="100" dirty="0" smtClean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    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수 있음</a:t>
            </a:r>
            <a:endParaRPr lang="en-US" altLang="ko-KR" b="0" kern="100" dirty="0" smtClean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3. 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재고 </a:t>
            </a: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STO 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생성 취소</a:t>
            </a:r>
            <a:endParaRPr lang="en-US" altLang="ko-KR" b="0" kern="100" dirty="0" smtClean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b="0" kern="100" dirty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 </a:t>
            </a: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  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전송이 불필요 하거나</a:t>
            </a: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, 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오류가 생긴</a:t>
            </a:r>
            <a:endParaRPr lang="en-US" altLang="ko-KR" b="0" kern="100" dirty="0" smtClean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b="0" kern="100" dirty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 </a:t>
            </a: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  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부분은  전송 前  삭제할 수 있다</a:t>
            </a:r>
            <a:endParaRPr lang="en-US" altLang="ko-KR" b="0" kern="100" dirty="0" smtClean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4. 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입고 예정 정보 수작업  </a:t>
            </a: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CJ 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전송</a:t>
            </a: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 </a:t>
            </a: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b="0" kern="100" dirty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 </a:t>
            </a: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   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해당 </a:t>
            </a: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Button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을 실행하면 </a:t>
            </a:r>
            <a:endParaRPr lang="en-US" altLang="ko-KR" b="0" kern="100" dirty="0" smtClean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b="0" kern="100" dirty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 </a:t>
            </a: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      </a:t>
            </a:r>
            <a:r>
              <a:rPr lang="ko-KR" altLang="en-US" b="0" kern="100" dirty="0" err="1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오창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  </a:t>
            </a: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 </a:t>
            </a:r>
            <a:r>
              <a:rPr lang="ko-KR" altLang="en-US" b="0" kern="100" dirty="0" err="1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백암으로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 입고 될 </a:t>
            </a:r>
            <a:endParaRPr lang="en-US" altLang="ko-KR" b="0" kern="100" dirty="0" smtClean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b="0" kern="100" dirty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 </a:t>
            </a: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     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예정정보가 자동 전송된다</a:t>
            </a:r>
            <a:endParaRPr lang="en-US" altLang="ko-KR" b="0" kern="100" dirty="0" smtClean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endParaRPr lang="en-US" altLang="ko-KR" b="0" kern="100" dirty="0" smtClean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※  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예시 된 부분은 전송 후  성공</a:t>
            </a: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/ 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실패</a:t>
            </a:r>
            <a:endParaRPr lang="en-US" altLang="ko-KR" b="0" kern="100" dirty="0" smtClean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b="0" kern="100" dirty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 </a:t>
            </a: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   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여부가 자동으로 팝업 표시된다</a:t>
            </a: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.</a:t>
            </a:r>
          </a:p>
        </p:txBody>
      </p:sp>
      <p:sp>
        <p:nvSpPr>
          <p:cNvPr id="7" name="직사각형 2"/>
          <p:cNvSpPr>
            <a:spLocks noChangeArrowheads="1"/>
          </p:cNvSpPr>
          <p:nvPr/>
        </p:nvSpPr>
        <p:spPr bwMode="auto">
          <a:xfrm>
            <a:off x="344488" y="1125538"/>
            <a:ext cx="6361112" cy="4606925"/>
          </a:xfrm>
          <a:prstGeom prst="rect">
            <a:avLst/>
          </a:prstGeom>
          <a:noFill/>
          <a:ln w="9525" algn="ctr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1pPr>
            <a:lvl2pPr marL="742950" indent="-285750"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2pPr>
            <a:lvl3pPr marL="1143000" indent="-228600"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3pPr>
            <a:lvl4pPr marL="1600200" indent="-228600"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4pPr>
            <a:lvl5pPr marL="2057400" indent="-228600"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9pPr>
          </a:lstStyle>
          <a:p>
            <a:pPr algn="ctr" eaLnBrk="1" latinLnBrk="1" hangingPunct="1">
              <a:lnSpc>
                <a:spcPct val="130000"/>
              </a:lnSpc>
            </a:pPr>
            <a:endParaRPr lang="ko-KR" altLang="en-US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" name="모서리가 둥근 직사각형 7"/>
          <p:cNvSpPr/>
          <p:nvPr/>
        </p:nvSpPr>
        <p:spPr bwMode="auto">
          <a:xfrm>
            <a:off x="6752406" y="836712"/>
            <a:ext cx="1368155" cy="216024"/>
          </a:xfrm>
          <a:prstGeom prst="roundRect">
            <a:avLst/>
          </a:prstGeom>
          <a:gradFill flip="none" rotWithShape="1">
            <a:gsLst>
              <a:gs pos="0">
                <a:srgbClr val="1F497D">
                  <a:lumMod val="20000"/>
                  <a:lumOff val="80000"/>
                </a:srgbClr>
              </a:gs>
              <a:gs pos="0">
                <a:srgbClr val="90BAE8"/>
              </a:gs>
              <a:gs pos="70000">
                <a:srgbClr val="1973BD">
                  <a:alpha val="82000"/>
                </a:srgbClr>
              </a:gs>
            </a:gsLst>
            <a:lin ang="2700000" scaled="1"/>
            <a:tileRect/>
          </a:gradFill>
          <a:ln w="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19050" h="6350" prst="coolSlant"/>
            <a:contourClr>
              <a:srgbClr val="969696"/>
            </a:contourClr>
          </a:sp3d>
        </p:spPr>
        <p:txBody>
          <a:bodyPr lIns="0" tIns="0" rIns="0" bIns="36000" anchor="ctr" anchorCtr="1">
            <a:sp3d/>
          </a:bodyPr>
          <a:lstStyle/>
          <a:p>
            <a:pPr marL="93663" indent="-93663" algn="ctr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kern="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항목</a:t>
            </a:r>
            <a:r>
              <a:rPr kumimoji="0" lang="en-US" altLang="ko-KR" kern="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/</a:t>
            </a:r>
            <a:r>
              <a:rPr kumimoji="0" lang="ko-KR" altLang="en-US" kern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필드 설명</a:t>
            </a:r>
            <a:endParaRPr kumimoji="0" lang="ko-KR" altLang="en-US" kern="0" dirty="0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9" name="모서리가 둥근 직사각형 8"/>
          <p:cNvSpPr/>
          <p:nvPr/>
        </p:nvSpPr>
        <p:spPr bwMode="auto">
          <a:xfrm>
            <a:off x="359689" y="836712"/>
            <a:ext cx="1368155" cy="216024"/>
          </a:xfrm>
          <a:prstGeom prst="roundRect">
            <a:avLst/>
          </a:prstGeom>
          <a:gradFill flip="none" rotWithShape="1">
            <a:gsLst>
              <a:gs pos="0">
                <a:srgbClr val="1F497D">
                  <a:lumMod val="20000"/>
                  <a:lumOff val="80000"/>
                </a:srgbClr>
              </a:gs>
              <a:gs pos="0">
                <a:srgbClr val="90BAE8"/>
              </a:gs>
              <a:gs pos="70000">
                <a:srgbClr val="1973BD">
                  <a:alpha val="82000"/>
                </a:srgbClr>
              </a:gs>
            </a:gsLst>
            <a:lin ang="2700000" scaled="1"/>
            <a:tileRect/>
          </a:gradFill>
          <a:ln w="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19050" h="6350" prst="coolSlant"/>
            <a:contourClr>
              <a:srgbClr val="969696"/>
            </a:contourClr>
          </a:sp3d>
        </p:spPr>
        <p:txBody>
          <a:bodyPr lIns="0" tIns="0" rIns="0" bIns="36000" anchor="ctr" anchorCtr="1">
            <a:sp3d/>
          </a:bodyPr>
          <a:lstStyle/>
          <a:p>
            <a:pPr marL="93663" indent="-93663" algn="ctr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kern="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화면 예시</a:t>
            </a:r>
          </a:p>
        </p:txBody>
      </p:sp>
      <p:sp>
        <p:nvSpPr>
          <p:cNvPr id="18" name="직사각형 17"/>
          <p:cNvSpPr/>
          <p:nvPr/>
        </p:nvSpPr>
        <p:spPr bwMode="auto">
          <a:xfrm>
            <a:off x="775742" y="5805264"/>
            <a:ext cx="5929312" cy="78898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/>
          <a:p>
            <a:pPr algn="just">
              <a:spcAft>
                <a:spcPts val="0"/>
              </a:spcAft>
              <a:defRPr/>
            </a:pPr>
            <a:r>
              <a:rPr lang="en-US" altLang="ko-KR" sz="1100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1. </a:t>
            </a:r>
            <a:r>
              <a:rPr lang="ko-KR" altLang="en-US" sz="1100" b="0" kern="100" dirty="0" err="1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오창</a:t>
            </a:r>
            <a:r>
              <a:rPr lang="ko-KR" altLang="en-US" sz="1100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  </a:t>
            </a:r>
            <a:r>
              <a:rPr lang="en-US" altLang="ko-KR" sz="1100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 </a:t>
            </a:r>
            <a:r>
              <a:rPr lang="ko-KR" altLang="en-US" sz="1100" b="0" kern="100" dirty="0" err="1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백암</a:t>
            </a:r>
            <a:r>
              <a:rPr lang="ko-KR" altLang="en-US" sz="1100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 창고로 입고 예정 정보를 전송 완료 했다면</a:t>
            </a:r>
            <a:r>
              <a:rPr lang="en-US" altLang="ko-KR" sz="1100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, STO</a:t>
            </a:r>
            <a:r>
              <a:rPr lang="ko-KR" altLang="en-US" sz="1100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문건은 취소 할 수 없다</a:t>
            </a:r>
            <a:endParaRPr lang="en-US" altLang="ko-KR" sz="1100" kern="100" dirty="0" smtClean="0">
              <a:solidFill>
                <a:srgbClr val="FF0000"/>
              </a:solidFill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</p:txBody>
      </p:sp>
      <p:sp>
        <p:nvSpPr>
          <p:cNvPr id="22" name="제목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ERP </a:t>
            </a:r>
            <a:r>
              <a:rPr lang="ko-KR" altLang="en-US" dirty="0" smtClean="0"/>
              <a:t>시스템 사용자 매뉴얼</a:t>
            </a:r>
            <a:endParaRPr lang="ko-KR" altLang="en-US" dirty="0"/>
          </a:p>
        </p:txBody>
      </p:sp>
      <p:graphicFrame>
        <p:nvGraphicFramePr>
          <p:cNvPr id="21" name="표 20"/>
          <p:cNvGraphicFramePr>
            <a:graphicFrameLocks noGrp="1"/>
          </p:cNvGraphicFramePr>
          <p:nvPr>
            <p:extLst/>
          </p:nvPr>
        </p:nvGraphicFramePr>
        <p:xfrm>
          <a:off x="350838" y="425431"/>
          <a:ext cx="9282112" cy="288925"/>
        </p:xfrm>
        <a:graphic>
          <a:graphicData uri="http://schemas.openxmlformats.org/drawingml/2006/table">
            <a:tbl>
              <a:tblPr/>
              <a:tblGrid>
                <a:gridCol w="796963"/>
                <a:gridCol w="5608221"/>
                <a:gridCol w="780368"/>
                <a:gridCol w="2096560"/>
              </a:tblGrid>
              <a:tr h="288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메뉴 경로</a:t>
                      </a:r>
                      <a:endParaRPr kumimoji="1" lang="en-US" altLang="ko-K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8970" marR="58970" marT="10759" marB="10759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오창</a:t>
                      </a: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반환 재고 </a:t>
                      </a: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sym typeface="Wingdings" panose="05000000000000000000" pitchFamily="2" charset="2"/>
                        </a:rPr>
                        <a:t> </a:t>
                      </a:r>
                      <a:r>
                        <a:rPr kumimoji="1" lang="ko-KR" alt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sym typeface="Wingdings" panose="05000000000000000000" pitchFamily="2" charset="2"/>
                        </a:rPr>
                        <a:t>백암</a:t>
                      </a: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sym typeface="Wingdings" panose="05000000000000000000" pitchFamily="2" charset="2"/>
                        </a:rPr>
                        <a:t> 고객정상 창고 이관 </a:t>
                      </a:r>
                      <a:endParaRPr kumimoji="1" lang="ko-KR" alt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8970" marR="58970" marT="10759" marB="10759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Tr. Code</a:t>
                      </a:r>
                    </a:p>
                  </a:txBody>
                  <a:tcPr marL="58970" marR="58970" marT="10759" marB="10759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 ZSD2M0030</a:t>
                      </a:r>
                    </a:p>
                  </a:txBody>
                  <a:tcPr marL="58970" marR="58970" marT="10759" marB="10759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10196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919758" y="1268760"/>
            <a:ext cx="47525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Ⅱ. </a:t>
            </a:r>
            <a:r>
              <a:rPr lang="ko-KR" altLang="en-US" dirty="0" smtClean="0"/>
              <a:t>반환 재고 </a:t>
            </a:r>
            <a:r>
              <a:rPr lang="en-US" altLang="ko-KR" dirty="0" smtClean="0">
                <a:sym typeface="Wingdings" panose="05000000000000000000" pitchFamily="2" charset="2"/>
              </a:rPr>
              <a:t> 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백암</a:t>
            </a:r>
            <a:r>
              <a:rPr lang="ko-KR" altLang="en-US" dirty="0" smtClean="0"/>
              <a:t> 정상 창고 이관 정보의 </a:t>
            </a:r>
            <a:r>
              <a:rPr lang="en-US" altLang="ko-KR" dirty="0" smtClean="0"/>
              <a:t>CJ </a:t>
            </a:r>
            <a:r>
              <a:rPr lang="ko-KR" altLang="en-US" dirty="0" smtClean="0"/>
              <a:t>물류 전송 </a:t>
            </a:r>
            <a:endParaRPr lang="ko-KR" altLang="en-US" dirty="0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/>
          <a:srcRect t="6055" r="20192" b="43537"/>
          <a:stretch/>
        </p:blipFill>
        <p:spPr>
          <a:xfrm>
            <a:off x="488504" y="1774518"/>
            <a:ext cx="6119886" cy="2808312"/>
          </a:xfrm>
          <a:prstGeom prst="rect">
            <a:avLst/>
          </a:prstGeom>
        </p:spPr>
      </p:pic>
      <p:sp>
        <p:nvSpPr>
          <p:cNvPr id="12" name="직사각형 11"/>
          <p:cNvSpPr/>
          <p:nvPr/>
        </p:nvSpPr>
        <p:spPr>
          <a:xfrm>
            <a:off x="1120581" y="2000354"/>
            <a:ext cx="736078" cy="194385"/>
          </a:xfrm>
          <a:prstGeom prst="rect">
            <a:avLst/>
          </a:prstGeom>
          <a:noFill/>
          <a:ln w="254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40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544517" y="3284984"/>
            <a:ext cx="216024" cy="1152128"/>
          </a:xfrm>
          <a:prstGeom prst="rect">
            <a:avLst/>
          </a:prstGeom>
          <a:noFill/>
          <a:ln w="254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40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6" name="Oval 14"/>
          <p:cNvSpPr>
            <a:spLocks noChangeArrowheads="1"/>
          </p:cNvSpPr>
          <p:nvPr/>
        </p:nvSpPr>
        <p:spPr bwMode="auto">
          <a:xfrm>
            <a:off x="602912" y="3094338"/>
            <a:ext cx="157629" cy="174682"/>
          </a:xfrm>
          <a:prstGeom prst="ellipse">
            <a:avLst/>
          </a:prstGeom>
          <a:solidFill>
            <a:srgbClr val="CC3300"/>
          </a:solidFill>
          <a:ln>
            <a:solidFill>
              <a:schemeClr val="bg1"/>
            </a:solidFill>
            <a:headEnd/>
            <a:tailEnd/>
          </a:ln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92075" tIns="46038" rIns="92075" bIns="46038" anchor="ctr"/>
          <a:lstStyle>
            <a:lvl1pPr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1pPr>
            <a:lvl2pPr marL="742950" indent="-28575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2pPr>
            <a:lvl3pPr marL="11430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3pPr>
            <a:lvl4pPr marL="16002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4pPr>
            <a:lvl5pPr marL="20574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11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2</a:t>
            </a:r>
            <a:endParaRPr lang="en-US" altLang="ko-KR" sz="1100" dirty="0" smtClean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7" name="Oval 14"/>
          <p:cNvSpPr>
            <a:spLocks noChangeArrowheads="1"/>
          </p:cNvSpPr>
          <p:nvPr/>
        </p:nvSpPr>
        <p:spPr bwMode="auto">
          <a:xfrm>
            <a:off x="1687095" y="1800508"/>
            <a:ext cx="157629" cy="174682"/>
          </a:xfrm>
          <a:prstGeom prst="ellipse">
            <a:avLst/>
          </a:prstGeom>
          <a:solidFill>
            <a:srgbClr val="CC3300"/>
          </a:solidFill>
          <a:ln>
            <a:solidFill>
              <a:schemeClr val="bg1"/>
            </a:solidFill>
            <a:headEnd/>
            <a:tailEnd/>
          </a:ln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92075" tIns="46038" rIns="92075" bIns="46038" anchor="ctr"/>
          <a:lstStyle>
            <a:lvl1pPr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1pPr>
            <a:lvl2pPr marL="742950" indent="-28575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2pPr>
            <a:lvl3pPr marL="11430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3pPr>
            <a:lvl4pPr marL="16002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4pPr>
            <a:lvl5pPr marL="20574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11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4</a:t>
            </a:r>
            <a:endParaRPr lang="en-US" altLang="ko-KR" sz="1100" dirty="0" smtClean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8" name="직사각형 27"/>
          <p:cNvSpPr/>
          <p:nvPr/>
        </p:nvSpPr>
        <p:spPr>
          <a:xfrm>
            <a:off x="544517" y="1958092"/>
            <a:ext cx="427920" cy="219560"/>
          </a:xfrm>
          <a:prstGeom prst="rect">
            <a:avLst/>
          </a:prstGeom>
          <a:noFill/>
          <a:ln w="254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40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9" name="Oval 14"/>
          <p:cNvSpPr>
            <a:spLocks noChangeArrowheads="1"/>
          </p:cNvSpPr>
          <p:nvPr/>
        </p:nvSpPr>
        <p:spPr bwMode="auto">
          <a:xfrm>
            <a:off x="682635" y="1756372"/>
            <a:ext cx="157629" cy="174682"/>
          </a:xfrm>
          <a:prstGeom prst="ellipse">
            <a:avLst/>
          </a:prstGeom>
          <a:solidFill>
            <a:srgbClr val="CC3300"/>
          </a:solidFill>
          <a:ln>
            <a:solidFill>
              <a:schemeClr val="bg1"/>
            </a:solidFill>
            <a:headEnd/>
            <a:tailEnd/>
          </a:ln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92075" tIns="46038" rIns="92075" bIns="46038" anchor="ctr"/>
          <a:lstStyle>
            <a:lvl1pPr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1pPr>
            <a:lvl2pPr marL="742950" indent="-28575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2pPr>
            <a:lvl3pPr marL="11430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3pPr>
            <a:lvl4pPr marL="16002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4pPr>
            <a:lvl5pPr marL="20574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11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3</a:t>
            </a:r>
            <a:endParaRPr lang="en-US" altLang="ko-KR" sz="1100" dirty="0" smtClean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0" name="직사각형 29"/>
          <p:cNvSpPr/>
          <p:nvPr/>
        </p:nvSpPr>
        <p:spPr>
          <a:xfrm>
            <a:off x="2215902" y="3049460"/>
            <a:ext cx="427920" cy="219560"/>
          </a:xfrm>
          <a:prstGeom prst="rect">
            <a:avLst/>
          </a:prstGeom>
          <a:noFill/>
          <a:ln w="254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40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1" name="Oval 14"/>
          <p:cNvSpPr>
            <a:spLocks noChangeArrowheads="1"/>
          </p:cNvSpPr>
          <p:nvPr/>
        </p:nvSpPr>
        <p:spPr bwMode="auto">
          <a:xfrm>
            <a:off x="2429862" y="2847740"/>
            <a:ext cx="157629" cy="174682"/>
          </a:xfrm>
          <a:prstGeom prst="ellipse">
            <a:avLst/>
          </a:prstGeom>
          <a:solidFill>
            <a:srgbClr val="CC3300"/>
          </a:solidFill>
          <a:ln>
            <a:solidFill>
              <a:schemeClr val="bg1"/>
            </a:solidFill>
            <a:headEnd/>
            <a:tailEnd/>
          </a:ln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92075" tIns="46038" rIns="92075" bIns="46038" anchor="ctr"/>
          <a:lstStyle>
            <a:lvl1pPr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1pPr>
            <a:lvl2pPr marL="742950" indent="-28575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2pPr>
            <a:lvl3pPr marL="11430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3pPr>
            <a:lvl4pPr marL="16002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4pPr>
            <a:lvl5pPr marL="20574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11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1</a:t>
            </a:r>
            <a:endParaRPr lang="en-US" altLang="ko-KR" sz="1100" dirty="0" smtClean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32" name="그림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5851525"/>
            <a:ext cx="417512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18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 bwMode="auto">
          <a:xfrm>
            <a:off x="6753225" y="1125538"/>
            <a:ext cx="2879725" cy="547211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/>
          <a:p>
            <a:pPr marL="228600" indent="-228600" algn="just">
              <a:spcBef>
                <a:spcPts val="400"/>
              </a:spcBef>
              <a:spcAft>
                <a:spcPts val="0"/>
              </a:spcAft>
              <a:buAutoNum type="arabicPeriod"/>
              <a:defRPr/>
            </a:pP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입고 예정정보 전송이  성공적으로</a:t>
            </a:r>
            <a:endParaRPr lang="en-US" altLang="ko-KR" b="0" kern="100" dirty="0" smtClean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    </a:t>
            </a:r>
            <a:r>
              <a:rPr lang="ko-KR" altLang="en-US" b="0" kern="100" dirty="0" err="1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된면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  상태 표지자가  </a:t>
            </a: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“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녹색</a:t>
            </a: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” 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으로</a:t>
            </a:r>
            <a:endParaRPr lang="en-US" altLang="ko-KR" b="0" kern="100" dirty="0" smtClean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b="0" kern="100" dirty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 </a:t>
            </a: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   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변경된다</a:t>
            </a: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.</a:t>
            </a: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marL="228600" indent="-228600" algn="just">
              <a:spcBef>
                <a:spcPts val="400"/>
              </a:spcBef>
              <a:spcAft>
                <a:spcPts val="0"/>
              </a:spcAft>
              <a:buAutoNum type="arabicPeriod" startAt="2"/>
              <a:defRPr/>
            </a:pP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입고 예정정보가  </a:t>
            </a: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“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녹색</a:t>
            </a: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“ 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인 상태</a:t>
            </a:r>
            <a:endParaRPr lang="en-US" altLang="ko-KR" b="0" kern="100" dirty="0" smtClean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b="0" kern="100" dirty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 </a:t>
            </a: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    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에서는    </a:t>
            </a: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STO 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문서 기능 </a:t>
            </a: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( 2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번 </a:t>
            </a: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) </a:t>
            </a: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b="0" kern="100" dirty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 </a:t>
            </a: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    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을 실행해도 취소가 되지 않는다</a:t>
            </a: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.</a:t>
            </a: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</p:txBody>
      </p:sp>
      <p:sp>
        <p:nvSpPr>
          <p:cNvPr id="7" name="직사각형 2"/>
          <p:cNvSpPr>
            <a:spLocks noChangeArrowheads="1"/>
          </p:cNvSpPr>
          <p:nvPr/>
        </p:nvSpPr>
        <p:spPr bwMode="auto">
          <a:xfrm>
            <a:off x="344488" y="1125538"/>
            <a:ext cx="6361112" cy="4606925"/>
          </a:xfrm>
          <a:prstGeom prst="rect">
            <a:avLst/>
          </a:prstGeom>
          <a:noFill/>
          <a:ln w="9525" algn="ctr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1pPr>
            <a:lvl2pPr marL="742950" indent="-285750"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2pPr>
            <a:lvl3pPr marL="1143000" indent="-228600"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3pPr>
            <a:lvl4pPr marL="1600200" indent="-228600"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4pPr>
            <a:lvl5pPr marL="2057400" indent="-228600"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9pPr>
          </a:lstStyle>
          <a:p>
            <a:pPr algn="ctr" eaLnBrk="1" latinLnBrk="1" hangingPunct="1">
              <a:lnSpc>
                <a:spcPct val="130000"/>
              </a:lnSpc>
            </a:pPr>
            <a:endParaRPr lang="ko-KR" altLang="en-US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" name="모서리가 둥근 직사각형 7"/>
          <p:cNvSpPr/>
          <p:nvPr/>
        </p:nvSpPr>
        <p:spPr bwMode="auto">
          <a:xfrm>
            <a:off x="6752406" y="836712"/>
            <a:ext cx="1368155" cy="216024"/>
          </a:xfrm>
          <a:prstGeom prst="roundRect">
            <a:avLst/>
          </a:prstGeom>
          <a:gradFill flip="none" rotWithShape="1">
            <a:gsLst>
              <a:gs pos="0">
                <a:srgbClr val="1F497D">
                  <a:lumMod val="20000"/>
                  <a:lumOff val="80000"/>
                </a:srgbClr>
              </a:gs>
              <a:gs pos="0">
                <a:srgbClr val="90BAE8"/>
              </a:gs>
              <a:gs pos="70000">
                <a:srgbClr val="1973BD">
                  <a:alpha val="82000"/>
                </a:srgbClr>
              </a:gs>
            </a:gsLst>
            <a:lin ang="2700000" scaled="1"/>
            <a:tileRect/>
          </a:gradFill>
          <a:ln w="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19050" h="6350" prst="coolSlant"/>
            <a:contourClr>
              <a:srgbClr val="969696"/>
            </a:contourClr>
          </a:sp3d>
        </p:spPr>
        <p:txBody>
          <a:bodyPr lIns="0" tIns="0" rIns="0" bIns="36000" anchor="ctr" anchorCtr="1">
            <a:sp3d/>
          </a:bodyPr>
          <a:lstStyle/>
          <a:p>
            <a:pPr marL="93663" indent="-93663" algn="ctr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kern="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항목</a:t>
            </a:r>
            <a:r>
              <a:rPr kumimoji="0" lang="en-US" altLang="ko-KR" kern="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/</a:t>
            </a:r>
            <a:r>
              <a:rPr kumimoji="0" lang="ko-KR" altLang="en-US" kern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필드 설명</a:t>
            </a:r>
            <a:endParaRPr kumimoji="0" lang="ko-KR" altLang="en-US" kern="0" dirty="0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9" name="모서리가 둥근 직사각형 8"/>
          <p:cNvSpPr/>
          <p:nvPr/>
        </p:nvSpPr>
        <p:spPr bwMode="auto">
          <a:xfrm>
            <a:off x="359689" y="836712"/>
            <a:ext cx="1368155" cy="216024"/>
          </a:xfrm>
          <a:prstGeom prst="roundRect">
            <a:avLst/>
          </a:prstGeom>
          <a:gradFill flip="none" rotWithShape="1">
            <a:gsLst>
              <a:gs pos="0">
                <a:srgbClr val="1F497D">
                  <a:lumMod val="20000"/>
                  <a:lumOff val="80000"/>
                </a:srgbClr>
              </a:gs>
              <a:gs pos="0">
                <a:srgbClr val="90BAE8"/>
              </a:gs>
              <a:gs pos="70000">
                <a:srgbClr val="1973BD">
                  <a:alpha val="82000"/>
                </a:srgbClr>
              </a:gs>
            </a:gsLst>
            <a:lin ang="2700000" scaled="1"/>
            <a:tileRect/>
          </a:gradFill>
          <a:ln w="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19050" h="6350" prst="coolSlant"/>
            <a:contourClr>
              <a:srgbClr val="969696"/>
            </a:contourClr>
          </a:sp3d>
        </p:spPr>
        <p:txBody>
          <a:bodyPr lIns="0" tIns="0" rIns="0" bIns="36000" anchor="ctr" anchorCtr="1">
            <a:sp3d/>
          </a:bodyPr>
          <a:lstStyle/>
          <a:p>
            <a:pPr marL="93663" indent="-93663" algn="ctr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kern="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화면 예시</a:t>
            </a:r>
          </a:p>
        </p:txBody>
      </p:sp>
      <p:sp>
        <p:nvSpPr>
          <p:cNvPr id="18" name="직사각형 17"/>
          <p:cNvSpPr/>
          <p:nvPr/>
        </p:nvSpPr>
        <p:spPr bwMode="auto">
          <a:xfrm>
            <a:off x="775742" y="5805264"/>
            <a:ext cx="5929312" cy="78898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/>
          <a:p>
            <a:pPr algn="just">
              <a:spcAft>
                <a:spcPts val="0"/>
              </a:spcAft>
              <a:defRPr/>
            </a:pPr>
            <a:endParaRPr lang="en-US" altLang="ko-KR" sz="1100" kern="100" dirty="0" smtClean="0">
              <a:solidFill>
                <a:srgbClr val="FF0000"/>
              </a:solidFill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algn="just">
              <a:spcAft>
                <a:spcPts val="0"/>
              </a:spcAft>
              <a:defRPr/>
            </a:pPr>
            <a:r>
              <a:rPr lang="en-US" altLang="ko-KR" sz="1100" b="0" kern="100" dirty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 </a:t>
            </a:r>
            <a:r>
              <a:rPr lang="en-US" altLang="ko-KR" sz="1100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        </a:t>
            </a:r>
            <a:endParaRPr lang="en-US" altLang="ko-KR" sz="1100" b="0" kern="100" dirty="0" smtClean="0">
              <a:latin typeface="맑은 고딕" pitchFamily="50" charset="-127"/>
              <a:ea typeface="맑은 고딕" pitchFamily="50" charset="-127"/>
              <a:cs typeface="Times New Roman"/>
            </a:endParaRPr>
          </a:p>
        </p:txBody>
      </p:sp>
      <p:sp>
        <p:nvSpPr>
          <p:cNvPr id="22" name="제목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ERP </a:t>
            </a:r>
            <a:r>
              <a:rPr lang="ko-KR" altLang="en-US" dirty="0" smtClean="0"/>
              <a:t>시스템 사용자 매뉴얼</a:t>
            </a:r>
            <a:endParaRPr lang="ko-KR" altLang="en-US" dirty="0"/>
          </a:p>
        </p:txBody>
      </p:sp>
      <p:graphicFrame>
        <p:nvGraphicFramePr>
          <p:cNvPr id="21" name="표 20"/>
          <p:cNvGraphicFramePr>
            <a:graphicFrameLocks noGrp="1"/>
          </p:cNvGraphicFramePr>
          <p:nvPr>
            <p:extLst/>
          </p:nvPr>
        </p:nvGraphicFramePr>
        <p:xfrm>
          <a:off x="350838" y="425431"/>
          <a:ext cx="9282112" cy="288925"/>
        </p:xfrm>
        <a:graphic>
          <a:graphicData uri="http://schemas.openxmlformats.org/drawingml/2006/table">
            <a:tbl>
              <a:tblPr/>
              <a:tblGrid>
                <a:gridCol w="796963"/>
                <a:gridCol w="5608221"/>
                <a:gridCol w="780368"/>
                <a:gridCol w="2096560"/>
              </a:tblGrid>
              <a:tr h="288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메뉴 경로</a:t>
                      </a:r>
                      <a:endParaRPr kumimoji="1" lang="en-US" altLang="ko-K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8970" marR="58970" marT="10759" marB="10759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오창</a:t>
                      </a: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반환 재고 </a:t>
                      </a: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sym typeface="Wingdings" panose="05000000000000000000" pitchFamily="2" charset="2"/>
                        </a:rPr>
                        <a:t> </a:t>
                      </a:r>
                      <a:r>
                        <a:rPr kumimoji="1" lang="ko-KR" alt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sym typeface="Wingdings" panose="05000000000000000000" pitchFamily="2" charset="2"/>
                        </a:rPr>
                        <a:t>백암</a:t>
                      </a: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sym typeface="Wingdings" panose="05000000000000000000" pitchFamily="2" charset="2"/>
                        </a:rPr>
                        <a:t> 고객정상 창고 이관 </a:t>
                      </a:r>
                      <a:endParaRPr kumimoji="1" lang="ko-KR" alt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8970" marR="58970" marT="10759" marB="10759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Tr. Code</a:t>
                      </a:r>
                    </a:p>
                  </a:txBody>
                  <a:tcPr marL="58970" marR="58970" marT="10759" marB="10759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 ZSD2M0030</a:t>
                      </a:r>
                    </a:p>
                  </a:txBody>
                  <a:tcPr marL="58970" marR="58970" marT="10759" marB="10759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10196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919758" y="1268760"/>
            <a:ext cx="47525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Ⅱ. </a:t>
            </a:r>
            <a:r>
              <a:rPr lang="ko-KR" altLang="en-US" dirty="0" smtClean="0"/>
              <a:t>반환 재고 </a:t>
            </a:r>
            <a:r>
              <a:rPr lang="en-US" altLang="ko-KR" dirty="0" smtClean="0">
                <a:sym typeface="Wingdings" panose="05000000000000000000" pitchFamily="2" charset="2"/>
              </a:rPr>
              <a:t> 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백암</a:t>
            </a:r>
            <a:r>
              <a:rPr lang="ko-KR" altLang="en-US" dirty="0" smtClean="0"/>
              <a:t> 정상 창고 이관 정보의 </a:t>
            </a:r>
            <a:r>
              <a:rPr lang="en-US" altLang="ko-KR" dirty="0" smtClean="0"/>
              <a:t>CJ </a:t>
            </a:r>
            <a:r>
              <a:rPr lang="ko-KR" altLang="en-US" dirty="0" smtClean="0"/>
              <a:t>물류 전송 </a:t>
            </a:r>
            <a:endParaRPr lang="ko-KR" altLang="en-US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2"/>
          <a:srcRect t="7347" r="20192" b="43538"/>
          <a:stretch/>
        </p:blipFill>
        <p:spPr>
          <a:xfrm>
            <a:off x="428700" y="1864447"/>
            <a:ext cx="6192688" cy="2736304"/>
          </a:xfrm>
          <a:prstGeom prst="rect">
            <a:avLst/>
          </a:prstGeom>
        </p:spPr>
      </p:pic>
      <p:sp>
        <p:nvSpPr>
          <p:cNvPr id="12" name="직사각형 11"/>
          <p:cNvSpPr/>
          <p:nvPr/>
        </p:nvSpPr>
        <p:spPr>
          <a:xfrm>
            <a:off x="775742" y="3284984"/>
            <a:ext cx="216024" cy="1152128"/>
          </a:xfrm>
          <a:prstGeom prst="rect">
            <a:avLst/>
          </a:prstGeom>
          <a:noFill/>
          <a:ln w="254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40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528152" y="1988840"/>
            <a:ext cx="679638" cy="216024"/>
          </a:xfrm>
          <a:prstGeom prst="rect">
            <a:avLst/>
          </a:prstGeom>
          <a:noFill/>
          <a:ln w="254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40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4" name="Oval 14"/>
          <p:cNvSpPr>
            <a:spLocks noChangeArrowheads="1"/>
          </p:cNvSpPr>
          <p:nvPr/>
        </p:nvSpPr>
        <p:spPr bwMode="auto">
          <a:xfrm>
            <a:off x="775742" y="3110302"/>
            <a:ext cx="157629" cy="174682"/>
          </a:xfrm>
          <a:prstGeom prst="ellipse">
            <a:avLst/>
          </a:prstGeom>
          <a:solidFill>
            <a:srgbClr val="CC3300"/>
          </a:solidFill>
          <a:ln>
            <a:solidFill>
              <a:schemeClr val="bg1"/>
            </a:solidFill>
            <a:headEnd/>
            <a:tailEnd/>
          </a:ln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92075" tIns="46038" rIns="92075" bIns="46038" anchor="ctr"/>
          <a:lstStyle>
            <a:lvl1pPr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1pPr>
            <a:lvl2pPr marL="742950" indent="-28575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2pPr>
            <a:lvl3pPr marL="11430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3pPr>
            <a:lvl4pPr marL="16002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4pPr>
            <a:lvl5pPr marL="20574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11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1</a:t>
            </a:r>
            <a:endParaRPr lang="en-US" altLang="ko-KR" sz="1100" dirty="0" smtClean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5" name="Oval 14"/>
          <p:cNvSpPr>
            <a:spLocks noChangeArrowheads="1"/>
          </p:cNvSpPr>
          <p:nvPr/>
        </p:nvSpPr>
        <p:spPr bwMode="auto">
          <a:xfrm>
            <a:off x="1097786" y="1998478"/>
            <a:ext cx="157629" cy="174682"/>
          </a:xfrm>
          <a:prstGeom prst="ellipse">
            <a:avLst/>
          </a:prstGeom>
          <a:solidFill>
            <a:srgbClr val="CC3300"/>
          </a:solidFill>
          <a:ln>
            <a:solidFill>
              <a:schemeClr val="bg1"/>
            </a:solidFill>
            <a:headEnd/>
            <a:tailEnd/>
          </a:ln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92075" tIns="46038" rIns="92075" bIns="46038" anchor="ctr"/>
          <a:lstStyle>
            <a:lvl1pPr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1pPr>
            <a:lvl2pPr marL="742950" indent="-28575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2pPr>
            <a:lvl3pPr marL="11430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3pPr>
            <a:lvl4pPr marL="16002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4pPr>
            <a:lvl5pPr marL="20574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11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2</a:t>
            </a:r>
            <a:endParaRPr lang="en-US" altLang="ko-KR" sz="1100" dirty="0" smtClean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16" name="그림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5851525"/>
            <a:ext cx="417512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0208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 bwMode="auto">
          <a:xfrm>
            <a:off x="6753225" y="1125538"/>
            <a:ext cx="2879725" cy="547211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/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endParaRPr lang="en-US" altLang="ko-KR" b="0" kern="100" dirty="0" smtClean="0"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marL="228600" indent="-228600" algn="just">
              <a:spcBef>
                <a:spcPts val="400"/>
              </a:spcBef>
              <a:spcAft>
                <a:spcPts val="0"/>
              </a:spcAft>
              <a:buAutoNum type="arabicPeriod"/>
              <a:defRPr/>
            </a:pP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STO 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진행 관리 </a:t>
            </a:r>
            <a:r>
              <a:rPr lang="en-US" altLang="ko-KR" b="0" kern="100" dirty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 </a:t>
            </a: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Button 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선택</a:t>
            </a:r>
            <a:endParaRPr lang="en-US" altLang="ko-KR" b="0" kern="100" dirty="0" smtClean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marL="228600" indent="-228600" algn="just">
              <a:spcBef>
                <a:spcPts val="400"/>
              </a:spcBef>
              <a:spcAft>
                <a:spcPts val="0"/>
              </a:spcAft>
              <a:buAutoNum type="arabicPeriod"/>
              <a:defRPr/>
            </a:pP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marL="228600" indent="-228600" algn="just">
              <a:spcBef>
                <a:spcPts val="400"/>
              </a:spcBef>
              <a:spcAft>
                <a:spcPts val="0"/>
              </a:spcAft>
              <a:buAutoNum type="arabicPeriod"/>
              <a:defRPr/>
            </a:pP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출고저장위치 </a:t>
            </a: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( 7000 ) , </a:t>
            </a: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    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입고자장위치 </a:t>
            </a: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( 4500) 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선택</a:t>
            </a:r>
            <a:endParaRPr lang="en-US" altLang="ko-KR" b="0" kern="100" dirty="0" smtClean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3. 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입출고 전기 일자 선택</a:t>
            </a:r>
            <a:endParaRPr lang="en-US" altLang="ko-KR" b="0" kern="100" dirty="0" smtClean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    CJ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에서 실제 처리한 날짜를 입력</a:t>
            </a:r>
            <a:endParaRPr lang="en-US" altLang="ko-KR" b="0" kern="100" dirty="0" smtClean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b="0" kern="100" dirty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 </a:t>
            </a: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   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통상 납품요청일과  입출고처리 </a:t>
            </a:r>
            <a:endParaRPr lang="en-US" altLang="ko-KR" b="0" kern="100" dirty="0" smtClean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b="0" kern="100" dirty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 </a:t>
            </a: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     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일자는 같다</a:t>
            </a: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.</a:t>
            </a: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4. 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입출고 현황 수신 </a:t>
            </a: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( CJ   SAP ) </a:t>
            </a: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b="0" kern="100" dirty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 </a:t>
            </a: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  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을 선택 </a:t>
            </a:r>
            <a:endParaRPr lang="en-US" altLang="ko-KR" b="0" kern="100" dirty="0" smtClean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b="0" kern="100" dirty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 </a:t>
            </a: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  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해당 기능을 선택하면</a:t>
            </a: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, CJ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가 처리</a:t>
            </a:r>
            <a:endParaRPr lang="en-US" altLang="ko-KR" b="0" kern="100" dirty="0" smtClean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b="0" kern="100" dirty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 </a:t>
            </a: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    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한 정보를 자동으로 </a:t>
            </a: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CJ DATA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에서</a:t>
            </a:r>
            <a:endParaRPr lang="en-US" altLang="ko-KR" b="0" kern="100" dirty="0" smtClean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b="0" kern="100" dirty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 </a:t>
            </a: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    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끌어 올 수 있다</a:t>
            </a:r>
            <a:endParaRPr lang="en-US" altLang="ko-KR" b="0" kern="100" dirty="0" smtClean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5. 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실행 </a:t>
            </a: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Button</a:t>
            </a: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marL="228600" indent="-228600" algn="just">
              <a:spcBef>
                <a:spcPts val="400"/>
              </a:spcBef>
              <a:spcAft>
                <a:spcPts val="0"/>
              </a:spcAft>
              <a:buAutoNum type="arabicPeriod"/>
              <a:defRPr/>
            </a:pPr>
            <a:endParaRPr lang="en-US" altLang="ko-KR" b="0" kern="100" dirty="0" smtClean="0"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b="0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 </a:t>
            </a: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   </a:t>
            </a: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 </a:t>
            </a:r>
            <a:r>
              <a:rPr lang="en-US" altLang="ko-KR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       </a:t>
            </a: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 </a:t>
            </a: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endParaRPr lang="ko-KR" altLang="ko-KR" b="0" kern="100" dirty="0">
              <a:latin typeface="맑은 고딕" pitchFamily="50" charset="-127"/>
              <a:ea typeface="맑은 고딕" pitchFamily="50" charset="-127"/>
              <a:cs typeface="Times New Roman"/>
            </a:endParaRPr>
          </a:p>
        </p:txBody>
      </p:sp>
      <p:sp>
        <p:nvSpPr>
          <p:cNvPr id="7" name="직사각형 2"/>
          <p:cNvSpPr>
            <a:spLocks noChangeArrowheads="1"/>
          </p:cNvSpPr>
          <p:nvPr/>
        </p:nvSpPr>
        <p:spPr bwMode="auto">
          <a:xfrm>
            <a:off x="344488" y="1125538"/>
            <a:ext cx="6361112" cy="4606925"/>
          </a:xfrm>
          <a:prstGeom prst="rect">
            <a:avLst/>
          </a:prstGeom>
          <a:noFill/>
          <a:ln w="9525" algn="ctr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1pPr>
            <a:lvl2pPr marL="742950" indent="-285750"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2pPr>
            <a:lvl3pPr marL="1143000" indent="-228600"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3pPr>
            <a:lvl4pPr marL="1600200" indent="-228600"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4pPr>
            <a:lvl5pPr marL="2057400" indent="-228600"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9pPr>
          </a:lstStyle>
          <a:p>
            <a:pPr algn="ctr" eaLnBrk="1" latinLnBrk="1" hangingPunct="1">
              <a:lnSpc>
                <a:spcPct val="130000"/>
              </a:lnSpc>
            </a:pPr>
            <a:endParaRPr lang="ko-KR" altLang="en-US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" name="모서리가 둥근 직사각형 7"/>
          <p:cNvSpPr/>
          <p:nvPr/>
        </p:nvSpPr>
        <p:spPr bwMode="auto">
          <a:xfrm>
            <a:off x="6752406" y="836712"/>
            <a:ext cx="1368155" cy="216024"/>
          </a:xfrm>
          <a:prstGeom prst="roundRect">
            <a:avLst/>
          </a:prstGeom>
          <a:gradFill flip="none" rotWithShape="1">
            <a:gsLst>
              <a:gs pos="0">
                <a:srgbClr val="1F497D">
                  <a:lumMod val="20000"/>
                  <a:lumOff val="80000"/>
                </a:srgbClr>
              </a:gs>
              <a:gs pos="0">
                <a:srgbClr val="90BAE8"/>
              </a:gs>
              <a:gs pos="70000">
                <a:srgbClr val="1973BD">
                  <a:alpha val="82000"/>
                </a:srgbClr>
              </a:gs>
            </a:gsLst>
            <a:lin ang="2700000" scaled="1"/>
            <a:tileRect/>
          </a:gradFill>
          <a:ln w="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19050" h="6350" prst="coolSlant"/>
            <a:contourClr>
              <a:srgbClr val="969696"/>
            </a:contourClr>
          </a:sp3d>
        </p:spPr>
        <p:txBody>
          <a:bodyPr lIns="0" tIns="0" rIns="0" bIns="36000" anchor="ctr" anchorCtr="1">
            <a:sp3d/>
          </a:bodyPr>
          <a:lstStyle/>
          <a:p>
            <a:pPr marL="93663" indent="-93663" algn="ctr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kern="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항목</a:t>
            </a:r>
            <a:r>
              <a:rPr kumimoji="0" lang="en-US" altLang="ko-KR" kern="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/</a:t>
            </a:r>
            <a:r>
              <a:rPr kumimoji="0" lang="ko-KR" altLang="en-US" kern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필드 설명</a:t>
            </a:r>
            <a:endParaRPr kumimoji="0" lang="ko-KR" altLang="en-US" kern="0" dirty="0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9" name="모서리가 둥근 직사각형 8"/>
          <p:cNvSpPr/>
          <p:nvPr/>
        </p:nvSpPr>
        <p:spPr bwMode="auto">
          <a:xfrm>
            <a:off x="359689" y="836712"/>
            <a:ext cx="1368155" cy="216024"/>
          </a:xfrm>
          <a:prstGeom prst="roundRect">
            <a:avLst/>
          </a:prstGeom>
          <a:gradFill flip="none" rotWithShape="1">
            <a:gsLst>
              <a:gs pos="0">
                <a:srgbClr val="1F497D">
                  <a:lumMod val="20000"/>
                  <a:lumOff val="80000"/>
                </a:srgbClr>
              </a:gs>
              <a:gs pos="0">
                <a:srgbClr val="90BAE8"/>
              </a:gs>
              <a:gs pos="70000">
                <a:srgbClr val="1973BD">
                  <a:alpha val="82000"/>
                </a:srgbClr>
              </a:gs>
            </a:gsLst>
            <a:lin ang="2700000" scaled="1"/>
            <a:tileRect/>
          </a:gradFill>
          <a:ln w="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19050" h="6350" prst="coolSlant"/>
            <a:contourClr>
              <a:srgbClr val="969696"/>
            </a:contourClr>
          </a:sp3d>
        </p:spPr>
        <p:txBody>
          <a:bodyPr lIns="0" tIns="0" rIns="0" bIns="36000" anchor="ctr" anchorCtr="1">
            <a:sp3d/>
          </a:bodyPr>
          <a:lstStyle/>
          <a:p>
            <a:pPr marL="93663" indent="-93663" algn="ctr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kern="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화면 예시</a:t>
            </a:r>
          </a:p>
        </p:txBody>
      </p:sp>
      <p:pic>
        <p:nvPicPr>
          <p:cNvPr id="10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5851525"/>
            <a:ext cx="417512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직사각형 17"/>
          <p:cNvSpPr/>
          <p:nvPr/>
        </p:nvSpPr>
        <p:spPr bwMode="auto">
          <a:xfrm>
            <a:off x="775742" y="5805264"/>
            <a:ext cx="5929312" cy="78898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/>
          <a:p>
            <a:pPr algn="just">
              <a:spcAft>
                <a:spcPts val="0"/>
              </a:spcAft>
              <a:defRPr/>
            </a:pPr>
            <a:r>
              <a:rPr lang="en-US" altLang="ko-KR" sz="1100" kern="1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1, </a:t>
            </a:r>
            <a:r>
              <a:rPr lang="ko-KR" altLang="en-US" sz="1100" kern="1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입고 예정정보 수신 등도  작업 일자  </a:t>
            </a:r>
            <a:r>
              <a:rPr lang="en-US" altLang="ko-KR" sz="1100" kern="1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( </a:t>
            </a:r>
            <a:r>
              <a:rPr lang="ko-KR" altLang="en-US" sz="1100" kern="100" dirty="0" err="1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오창</a:t>
            </a:r>
            <a:r>
              <a:rPr lang="ko-KR" altLang="en-US" sz="1100" kern="1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 </a:t>
            </a:r>
            <a:r>
              <a:rPr lang="en-US" altLang="ko-KR" sz="1100" kern="1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 </a:t>
            </a:r>
            <a:r>
              <a:rPr lang="ko-KR" altLang="en-US" sz="1100" kern="100" dirty="0" err="1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백암</a:t>
            </a:r>
            <a:r>
              <a:rPr lang="ko-KR" altLang="en-US" sz="1100" kern="1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 창고 이관 </a:t>
            </a:r>
            <a:r>
              <a:rPr lang="en-US" altLang="ko-KR" sz="1100" kern="1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) </a:t>
            </a:r>
            <a:r>
              <a:rPr lang="ko-KR" altLang="en-US" sz="1100" kern="1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이 규칙적이지 않을 </a:t>
            </a:r>
            <a:endParaRPr lang="en-US" altLang="ko-KR" sz="1100" kern="100" dirty="0" smtClean="0">
              <a:solidFill>
                <a:srgbClr val="FF0000"/>
              </a:solidFill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algn="just">
              <a:spcAft>
                <a:spcPts val="0"/>
              </a:spcAft>
              <a:defRPr/>
            </a:pPr>
            <a:r>
              <a:rPr lang="en-US" altLang="ko-KR" sz="1100" b="0" kern="100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 </a:t>
            </a:r>
            <a:r>
              <a:rPr lang="en-US" altLang="ko-KR" sz="1100" b="0" kern="1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  </a:t>
            </a:r>
            <a:r>
              <a:rPr lang="ko-KR" altLang="en-US" sz="1100" b="0" kern="1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수 있으므로 수작업 으로  매뉴얼과 같이 수작업으로 처리하고</a:t>
            </a:r>
            <a:r>
              <a:rPr lang="en-US" altLang="ko-KR" sz="1100" b="0" kern="1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, </a:t>
            </a:r>
            <a:r>
              <a:rPr lang="ko-KR" altLang="en-US" sz="1100" b="0" kern="1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자동 </a:t>
            </a:r>
            <a:r>
              <a:rPr lang="en-US" altLang="ko-KR" sz="1100" b="0" kern="1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BATCH JOB</a:t>
            </a:r>
            <a:r>
              <a:rPr lang="ko-KR" altLang="en-US" sz="1100" b="0" kern="1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은 </a:t>
            </a:r>
            <a:endParaRPr lang="en-US" altLang="ko-KR" sz="1100" b="0" kern="100" dirty="0" smtClean="0">
              <a:solidFill>
                <a:srgbClr val="FF0000"/>
              </a:solidFill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algn="just">
              <a:spcAft>
                <a:spcPts val="0"/>
              </a:spcAft>
              <a:defRPr/>
            </a:pPr>
            <a:r>
              <a:rPr lang="en-US" altLang="ko-KR" sz="1100" b="0" kern="100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 </a:t>
            </a:r>
            <a:r>
              <a:rPr lang="en-US" altLang="ko-KR" sz="1100" b="0" kern="1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  </a:t>
            </a:r>
            <a:r>
              <a:rPr lang="ko-KR" altLang="en-US" sz="1100" b="0" kern="1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실시 하지 않는다</a:t>
            </a:r>
            <a:endParaRPr lang="en-US" altLang="ko-KR" sz="1100" b="0" kern="100" dirty="0" smtClean="0">
              <a:latin typeface="맑은 고딕" pitchFamily="50" charset="-127"/>
              <a:ea typeface="맑은 고딕" pitchFamily="50" charset="-127"/>
              <a:cs typeface="Times New Roman"/>
            </a:endParaRPr>
          </a:p>
        </p:txBody>
      </p:sp>
      <p:sp>
        <p:nvSpPr>
          <p:cNvPr id="22" name="제목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ERP </a:t>
            </a:r>
            <a:r>
              <a:rPr lang="ko-KR" altLang="en-US" dirty="0" smtClean="0"/>
              <a:t>시스템 사용자 매뉴얼</a:t>
            </a:r>
            <a:endParaRPr lang="ko-KR" altLang="en-US" dirty="0"/>
          </a:p>
        </p:txBody>
      </p:sp>
      <p:graphicFrame>
        <p:nvGraphicFramePr>
          <p:cNvPr id="23" name="표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1846302"/>
              </p:ext>
            </p:extLst>
          </p:nvPr>
        </p:nvGraphicFramePr>
        <p:xfrm>
          <a:off x="350838" y="425431"/>
          <a:ext cx="9282112" cy="288925"/>
        </p:xfrm>
        <a:graphic>
          <a:graphicData uri="http://schemas.openxmlformats.org/drawingml/2006/table">
            <a:tbl>
              <a:tblPr/>
              <a:tblGrid>
                <a:gridCol w="796963"/>
                <a:gridCol w="5608221"/>
                <a:gridCol w="780368"/>
                <a:gridCol w="2096560"/>
              </a:tblGrid>
              <a:tr h="288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메뉴 경로</a:t>
                      </a:r>
                      <a:endParaRPr kumimoji="1" lang="en-US" altLang="ko-K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8970" marR="58970" marT="10759" marB="10759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오창</a:t>
                      </a: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반환 재고 </a:t>
                      </a: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sym typeface="Wingdings" panose="05000000000000000000" pitchFamily="2" charset="2"/>
                        </a:rPr>
                        <a:t> </a:t>
                      </a:r>
                      <a:r>
                        <a:rPr kumimoji="1" lang="ko-KR" alt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sym typeface="Wingdings" panose="05000000000000000000" pitchFamily="2" charset="2"/>
                        </a:rPr>
                        <a:t>백암</a:t>
                      </a: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sym typeface="Wingdings" panose="05000000000000000000" pitchFamily="2" charset="2"/>
                        </a:rPr>
                        <a:t> 고객정상 창고 이관 </a:t>
                      </a:r>
                      <a:endParaRPr kumimoji="1" lang="ko-KR" alt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8970" marR="58970" marT="10759" marB="10759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Tr. Code</a:t>
                      </a:r>
                    </a:p>
                  </a:txBody>
                  <a:tcPr marL="58970" marR="58970" marT="10759" marB="10759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 ZSD2M0030</a:t>
                      </a:r>
                    </a:p>
                  </a:txBody>
                  <a:tcPr marL="58970" marR="58970" marT="10759" marB="10759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10196"/>
                      </a:srgbClr>
                    </a:solidFill>
                  </a:tcPr>
                </a:tc>
              </a:tr>
            </a:tbl>
          </a:graphicData>
        </a:graphic>
      </p:graphicFrame>
      <p:pic>
        <p:nvPicPr>
          <p:cNvPr id="11" name="그림 10"/>
          <p:cNvPicPr>
            <a:picLocks noChangeAspect="1"/>
          </p:cNvPicPr>
          <p:nvPr/>
        </p:nvPicPr>
        <p:blipFill rotWithShape="1">
          <a:blip r:embed="rId3"/>
          <a:srcRect t="6055" r="57270" b="43537"/>
          <a:stretch/>
        </p:blipFill>
        <p:spPr>
          <a:xfrm>
            <a:off x="547860" y="1855654"/>
            <a:ext cx="5700490" cy="2808312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919758" y="1268760"/>
            <a:ext cx="47525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Ⅲ</a:t>
            </a:r>
            <a:r>
              <a:rPr lang="en-US" altLang="ko-KR" dirty="0" smtClean="0"/>
              <a:t>. </a:t>
            </a:r>
            <a:r>
              <a:rPr lang="ko-KR" altLang="en-US" dirty="0" smtClean="0"/>
              <a:t>반환 재고 </a:t>
            </a:r>
            <a:r>
              <a:rPr lang="en-US" altLang="ko-KR" dirty="0" smtClean="0">
                <a:sym typeface="Wingdings" panose="05000000000000000000" pitchFamily="2" charset="2"/>
              </a:rPr>
              <a:t> 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백암</a:t>
            </a:r>
            <a:r>
              <a:rPr lang="ko-KR" altLang="en-US" dirty="0" smtClean="0"/>
              <a:t> 정상 창고 이관 정보의 </a:t>
            </a:r>
            <a:r>
              <a:rPr lang="en-US" altLang="ko-KR" dirty="0" smtClean="0"/>
              <a:t>CJ </a:t>
            </a:r>
            <a:r>
              <a:rPr lang="ko-KR" altLang="en-US" dirty="0" smtClean="0"/>
              <a:t>결과값 수신</a:t>
            </a:r>
            <a:endParaRPr lang="ko-KR" altLang="en-US" dirty="0"/>
          </a:p>
        </p:txBody>
      </p:sp>
      <p:sp>
        <p:nvSpPr>
          <p:cNvPr id="34" name="직사각형 33"/>
          <p:cNvSpPr/>
          <p:nvPr/>
        </p:nvSpPr>
        <p:spPr>
          <a:xfrm>
            <a:off x="1633046" y="2852936"/>
            <a:ext cx="942896" cy="216024"/>
          </a:xfrm>
          <a:prstGeom prst="rect">
            <a:avLst/>
          </a:prstGeom>
          <a:noFill/>
          <a:ln w="254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40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5" name="직사각형 34"/>
          <p:cNvSpPr/>
          <p:nvPr/>
        </p:nvSpPr>
        <p:spPr>
          <a:xfrm>
            <a:off x="3800078" y="2348880"/>
            <a:ext cx="942896" cy="216024"/>
          </a:xfrm>
          <a:prstGeom prst="rect">
            <a:avLst/>
          </a:prstGeom>
          <a:noFill/>
          <a:ln w="254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40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6" name="직사각형 35"/>
          <p:cNvSpPr/>
          <p:nvPr/>
        </p:nvSpPr>
        <p:spPr>
          <a:xfrm>
            <a:off x="2322316" y="3165767"/>
            <a:ext cx="2420657" cy="213088"/>
          </a:xfrm>
          <a:prstGeom prst="rect">
            <a:avLst/>
          </a:prstGeom>
          <a:noFill/>
          <a:ln w="254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40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7" name="직사각형 36"/>
          <p:cNvSpPr/>
          <p:nvPr/>
        </p:nvSpPr>
        <p:spPr>
          <a:xfrm>
            <a:off x="3152006" y="4221088"/>
            <a:ext cx="1656184" cy="216024"/>
          </a:xfrm>
          <a:prstGeom prst="rect">
            <a:avLst/>
          </a:prstGeom>
          <a:noFill/>
          <a:ln w="254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40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8" name="직사각형 37"/>
          <p:cNvSpPr/>
          <p:nvPr/>
        </p:nvSpPr>
        <p:spPr>
          <a:xfrm>
            <a:off x="572318" y="2059851"/>
            <a:ext cx="942896" cy="216024"/>
          </a:xfrm>
          <a:prstGeom prst="rect">
            <a:avLst/>
          </a:prstGeom>
          <a:noFill/>
          <a:ln w="254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40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9" name="Oval 14"/>
          <p:cNvSpPr>
            <a:spLocks noChangeArrowheads="1"/>
          </p:cNvSpPr>
          <p:nvPr/>
        </p:nvSpPr>
        <p:spPr bwMode="auto">
          <a:xfrm>
            <a:off x="3642449" y="2318214"/>
            <a:ext cx="157629" cy="174682"/>
          </a:xfrm>
          <a:prstGeom prst="ellipse">
            <a:avLst/>
          </a:prstGeom>
          <a:solidFill>
            <a:srgbClr val="CC3300"/>
          </a:solidFill>
          <a:ln>
            <a:solidFill>
              <a:schemeClr val="bg1"/>
            </a:solidFill>
            <a:headEnd/>
            <a:tailEnd/>
          </a:ln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92075" tIns="46038" rIns="92075" bIns="46038" anchor="ctr"/>
          <a:lstStyle>
            <a:lvl1pPr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1pPr>
            <a:lvl2pPr marL="742950" indent="-28575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2pPr>
            <a:lvl3pPr marL="11430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3pPr>
            <a:lvl4pPr marL="16002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4pPr>
            <a:lvl5pPr marL="20574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11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1</a:t>
            </a:r>
            <a:endParaRPr lang="en-US" altLang="ko-KR" sz="1100" dirty="0" smtClean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0" name="Oval 14"/>
          <p:cNvSpPr>
            <a:spLocks noChangeArrowheads="1"/>
          </p:cNvSpPr>
          <p:nvPr/>
        </p:nvSpPr>
        <p:spPr bwMode="auto">
          <a:xfrm>
            <a:off x="1649029" y="2873607"/>
            <a:ext cx="157629" cy="174682"/>
          </a:xfrm>
          <a:prstGeom prst="ellipse">
            <a:avLst/>
          </a:prstGeom>
          <a:solidFill>
            <a:srgbClr val="CC3300"/>
          </a:solidFill>
          <a:ln>
            <a:solidFill>
              <a:schemeClr val="bg1"/>
            </a:solidFill>
            <a:headEnd/>
            <a:tailEnd/>
          </a:ln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92075" tIns="46038" rIns="92075" bIns="46038" anchor="ctr"/>
          <a:lstStyle>
            <a:lvl1pPr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1pPr>
            <a:lvl2pPr marL="742950" indent="-28575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2pPr>
            <a:lvl3pPr marL="11430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3pPr>
            <a:lvl4pPr marL="16002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4pPr>
            <a:lvl5pPr marL="20574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11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2</a:t>
            </a:r>
          </a:p>
        </p:txBody>
      </p:sp>
      <p:sp>
        <p:nvSpPr>
          <p:cNvPr id="41" name="Oval 14"/>
          <p:cNvSpPr>
            <a:spLocks noChangeArrowheads="1"/>
          </p:cNvSpPr>
          <p:nvPr/>
        </p:nvSpPr>
        <p:spPr bwMode="auto">
          <a:xfrm>
            <a:off x="3319290" y="3164393"/>
            <a:ext cx="157629" cy="174682"/>
          </a:xfrm>
          <a:prstGeom prst="ellipse">
            <a:avLst/>
          </a:prstGeom>
          <a:solidFill>
            <a:srgbClr val="CC3300"/>
          </a:solidFill>
          <a:ln>
            <a:solidFill>
              <a:schemeClr val="bg1"/>
            </a:solidFill>
            <a:headEnd/>
            <a:tailEnd/>
          </a:ln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92075" tIns="46038" rIns="92075" bIns="46038" anchor="ctr"/>
          <a:lstStyle>
            <a:lvl1pPr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1pPr>
            <a:lvl2pPr marL="742950" indent="-28575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2pPr>
            <a:lvl3pPr marL="11430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3pPr>
            <a:lvl4pPr marL="16002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4pPr>
            <a:lvl5pPr marL="20574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11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3</a:t>
            </a:r>
            <a:endParaRPr lang="en-US" altLang="ko-KR" sz="1100" dirty="0" smtClean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2" name="Oval 14"/>
          <p:cNvSpPr>
            <a:spLocks noChangeArrowheads="1"/>
          </p:cNvSpPr>
          <p:nvPr/>
        </p:nvSpPr>
        <p:spPr bwMode="auto">
          <a:xfrm>
            <a:off x="3104932" y="4211490"/>
            <a:ext cx="157629" cy="174682"/>
          </a:xfrm>
          <a:prstGeom prst="ellipse">
            <a:avLst/>
          </a:prstGeom>
          <a:solidFill>
            <a:srgbClr val="CC3300"/>
          </a:solidFill>
          <a:ln>
            <a:solidFill>
              <a:schemeClr val="bg1"/>
            </a:solidFill>
            <a:headEnd/>
            <a:tailEnd/>
          </a:ln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92075" tIns="46038" rIns="92075" bIns="46038" anchor="ctr"/>
          <a:lstStyle>
            <a:lvl1pPr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1pPr>
            <a:lvl2pPr marL="742950" indent="-28575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2pPr>
            <a:lvl3pPr marL="11430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3pPr>
            <a:lvl4pPr marL="16002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4pPr>
            <a:lvl5pPr marL="20574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11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4</a:t>
            </a:r>
          </a:p>
        </p:txBody>
      </p:sp>
      <p:sp>
        <p:nvSpPr>
          <p:cNvPr id="43" name="Oval 14"/>
          <p:cNvSpPr>
            <a:spLocks noChangeArrowheads="1"/>
          </p:cNvSpPr>
          <p:nvPr/>
        </p:nvSpPr>
        <p:spPr bwMode="auto">
          <a:xfrm>
            <a:off x="1293612" y="2088538"/>
            <a:ext cx="157629" cy="174682"/>
          </a:xfrm>
          <a:prstGeom prst="ellipse">
            <a:avLst/>
          </a:prstGeom>
          <a:solidFill>
            <a:srgbClr val="CC3300"/>
          </a:solidFill>
          <a:ln>
            <a:solidFill>
              <a:schemeClr val="bg1"/>
            </a:solidFill>
            <a:headEnd/>
            <a:tailEnd/>
          </a:ln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92075" tIns="46038" rIns="92075" bIns="46038" anchor="ctr"/>
          <a:lstStyle>
            <a:lvl1pPr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1pPr>
            <a:lvl2pPr marL="742950" indent="-28575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2pPr>
            <a:lvl3pPr marL="11430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3pPr>
            <a:lvl4pPr marL="16002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4pPr>
            <a:lvl5pPr marL="20574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11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4000447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Arial"/>
        <a:ea typeface="돋움"/>
        <a:cs typeface=""/>
      </a:majorFont>
      <a:minorFont>
        <a:latin typeface="Arial"/>
        <a:ea typeface="돋움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1" hangingPunct="1">
          <a:lnSpc>
            <a:spcPct val="13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돋움" pitchFamily="50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1" hangingPunct="1">
          <a:lnSpc>
            <a:spcPct val="13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돋움" pitchFamily="50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33920</TotalTime>
  <Words>1395</Words>
  <Application>Microsoft Office PowerPoint</Application>
  <PresentationFormat>사용자 지정</PresentationFormat>
  <Paragraphs>357</Paragraphs>
  <Slides>11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11</vt:i4>
      </vt:variant>
    </vt:vector>
  </HeadingPairs>
  <TitlesOfParts>
    <vt:vector size="18" baseType="lpstr">
      <vt:lpstr>돋움</vt:lpstr>
      <vt:lpstr>맑은 고딕</vt:lpstr>
      <vt:lpstr>Arial</vt:lpstr>
      <vt:lpstr>Lucida Sans Unicode</vt:lpstr>
      <vt:lpstr>Times New Roman</vt:lpstr>
      <vt:lpstr>Wingdings</vt:lpstr>
      <vt:lpstr>기본 디자인</vt:lpstr>
      <vt:lpstr>ERP 시스템 사용자 매뉴얼</vt:lpstr>
      <vt:lpstr>ERP 시스템 사용자 매뉴얼</vt:lpstr>
      <vt:lpstr>ERP 시스템 사용자 매뉴얼</vt:lpstr>
      <vt:lpstr>ERP 시스템 사용자 매뉴얼</vt:lpstr>
      <vt:lpstr>ERP 시스템 사용자 매뉴얼</vt:lpstr>
      <vt:lpstr>ERP 시스템 사용자 매뉴얼</vt:lpstr>
      <vt:lpstr>ERP 시스템 사용자 매뉴얼</vt:lpstr>
      <vt:lpstr>ERP 시스템 사용자 매뉴얼</vt:lpstr>
      <vt:lpstr>ERP 시스템 사용자 매뉴얼</vt:lpstr>
      <vt:lpstr>ERP 시스템 사용자 매뉴얼</vt:lpstr>
      <vt:lpstr>PowerPoint 프레젠테이션</vt:lpstr>
    </vt:vector>
  </TitlesOfParts>
  <Company>BSG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PI_ERP 프로젝트</dc:title>
  <dc:creator>dmyang</dc:creator>
  <cp:lastModifiedBy>SEODOSEOK</cp:lastModifiedBy>
  <cp:revision>2482</cp:revision>
  <cp:lastPrinted>2001-03-14T06:43:19Z</cp:lastPrinted>
  <dcterms:created xsi:type="dcterms:W3CDTF">2000-09-28T11:17:09Z</dcterms:created>
  <dcterms:modified xsi:type="dcterms:W3CDTF">2018-04-23T10:15:33Z</dcterms:modified>
</cp:coreProperties>
</file>