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572" r:id="rId2"/>
    <p:sldId id="567" r:id="rId3"/>
    <p:sldId id="638" r:id="rId4"/>
    <p:sldId id="637" r:id="rId5"/>
    <p:sldId id="636" r:id="rId6"/>
    <p:sldId id="635" r:id="rId7"/>
    <p:sldId id="634" r:id="rId8"/>
    <p:sldId id="633" r:id="rId9"/>
    <p:sldId id="632" r:id="rId10"/>
    <p:sldId id="639" r:id="rId11"/>
    <p:sldId id="566" r:id="rId12"/>
  </p:sldIdLst>
  <p:sldSz cx="9904413" cy="6858000"/>
  <p:notesSz cx="6662738" cy="9832975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3158">
          <p15:clr>
            <a:srgbClr val="A4A3A4"/>
          </p15:clr>
        </p15:guide>
        <p15:guide id="4" orient="horz" pos="3294">
          <p15:clr>
            <a:srgbClr val="A4A3A4"/>
          </p15:clr>
        </p15:guide>
        <p15:guide id="5" pos="398">
          <p15:clr>
            <a:srgbClr val="A4A3A4"/>
          </p15:clr>
        </p15:guide>
        <p15:guide id="6" pos="5569">
          <p15:clr>
            <a:srgbClr val="A4A3A4"/>
          </p15:clr>
        </p15:guide>
        <p15:guide id="7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6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7793"/>
    <a:srgbClr val="93E3FF"/>
    <a:srgbClr val="E57725"/>
    <a:srgbClr val="CCCCFF"/>
    <a:srgbClr val="DDDDDD"/>
    <a:srgbClr val="C0C0C0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9652" autoAdjust="0"/>
  </p:normalViewPr>
  <p:slideViewPr>
    <p:cSldViewPr>
      <p:cViewPr varScale="1">
        <p:scale>
          <a:sx n="116" d="100"/>
          <a:sy n="116" d="100"/>
        </p:scale>
        <p:origin x="1188" y="108"/>
      </p:cViewPr>
      <p:guideLst>
        <p:guide orient="horz" pos="4065"/>
        <p:guide orient="horz" pos="2160"/>
        <p:guide orient="horz" pos="3158"/>
        <p:guide orient="horz" pos="3294"/>
        <p:guide pos="398"/>
        <p:guide pos="5569"/>
        <p:guide pos="3120"/>
      </p:guideLst>
    </p:cSldViewPr>
  </p:slideViewPr>
  <p:outlineViewPr>
    <p:cViewPr>
      <p:scale>
        <a:sx n="33" d="100"/>
        <a:sy n="33" d="100"/>
      </p:scale>
      <p:origin x="210" y="17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3408" y="-90"/>
      </p:cViewPr>
      <p:guideLst>
        <p:guide orient="horz" pos="3096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l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l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7125140D-058F-4DAF-9564-FAF9FFABD8E1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80464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9925" y="736600"/>
            <a:ext cx="5322888" cy="3687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 smtClean="0"/>
              <a:t>마스터 텍스트 스타일을 편집합니다</a:t>
            </a:r>
          </a:p>
          <a:p>
            <a:pPr lvl="1"/>
            <a:r>
              <a:rPr lang="ko-KR" altLang="en-US" noProof="0" dirty="0" smtClean="0"/>
              <a:t>둘째 수준</a:t>
            </a:r>
          </a:p>
          <a:p>
            <a:pPr lvl="2"/>
            <a:r>
              <a:rPr lang="ko-KR" altLang="en-US" noProof="0" dirty="0" smtClean="0"/>
              <a:t>셋째 수준</a:t>
            </a:r>
          </a:p>
          <a:p>
            <a:pPr lvl="3"/>
            <a:r>
              <a:rPr lang="ko-KR" altLang="en-US" noProof="0" dirty="0" smtClean="0"/>
              <a:t>넷째 수준</a:t>
            </a:r>
          </a:p>
          <a:p>
            <a:pPr lvl="4"/>
            <a:r>
              <a:rPr lang="ko-KR" altLang="en-US" noProof="0" dirty="0" smtClean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FFB1769C-2F4C-4C37-9CD1-A32752D2A82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99064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69925" y="736600"/>
            <a:ext cx="5322888" cy="3687763"/>
          </a:xfrm>
          <a:ln/>
        </p:spPr>
      </p:sp>
      <p:sp>
        <p:nvSpPr>
          <p:cNvPr id="266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266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93E76A-C7E5-494F-A034-D4AA102AE2E6}" type="slidenum">
              <a:rPr lang="en-US" altLang="ko-KR" smtClean="0"/>
              <a:pPr/>
              <a:t>10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754198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91" y="765194"/>
            <a:ext cx="9125473" cy="1552733"/>
          </a:xfrm>
        </p:spPr>
        <p:txBody>
          <a:bodyPr/>
          <a:lstStyle>
            <a:lvl1pPr marL="0" indent="0">
              <a:buNone/>
              <a:defRPr sz="1300">
                <a:latin typeface="맑은 고딕" pitchFamily="50" charset="-127"/>
              </a:defRPr>
            </a:lvl1pPr>
            <a:lvl2pPr>
              <a:buNone/>
              <a:defRPr sz="1300"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 sz="1300"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 sz="1300"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 sz="1300"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9226347" y="857232"/>
            <a:ext cx="369332" cy="92869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4697415" y="6626230"/>
            <a:ext cx="511679" cy="232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700" b="0" dirty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t>- P</a:t>
            </a:r>
            <a:fld id="{05FDF7DF-D36E-46CC-9165-8D1E595FCB6E}" type="slidenum">
              <a:rPr lang="en-US" altLang="ko-KR" sz="700" b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pPr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 dirty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357166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9" name="그림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71414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</p:sldLayoutIdLst>
  <p:transition>
    <p:split orient="vert"/>
  </p:transition>
  <p:txStyles>
    <p:titleStyle>
      <a:lvl1pPr algn="r" rtl="0" eaLnBrk="0" fontAlgn="base" latinLnBrk="1" hangingPunct="0">
        <a:spcBef>
          <a:spcPct val="0"/>
        </a:spcBef>
        <a:spcAft>
          <a:spcPct val="0"/>
        </a:spcAft>
        <a:defRPr kumimoji="1" sz="1000" b="1" baseline="0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graphicFrame>
        <p:nvGraphicFramePr>
          <p:cNvPr id="16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860588"/>
              </p:ext>
            </p:extLst>
          </p:nvPr>
        </p:nvGraphicFramePr>
        <p:xfrm>
          <a:off x="1209675" y="3213100"/>
          <a:ext cx="7486650" cy="2019298"/>
        </p:xfrm>
        <a:graphic>
          <a:graphicData uri="http://schemas.openxmlformats.org/drawingml/2006/table">
            <a:tbl>
              <a:tblPr/>
              <a:tblGrid>
                <a:gridCol w="903888"/>
                <a:gridCol w="1122492"/>
                <a:gridCol w="4502778"/>
                <a:gridCol w="957492"/>
              </a:tblGrid>
              <a:tr h="3238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변경 내용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3238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2018.04.01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모서리가 둥근 직사각형 16"/>
          <p:cNvSpPr/>
          <p:nvPr/>
        </p:nvSpPr>
        <p:spPr bwMode="auto">
          <a:xfrm>
            <a:off x="1221645" y="292494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문서 개정 이력</a:t>
            </a:r>
          </a:p>
        </p:txBody>
      </p:sp>
      <p:graphicFrame>
        <p:nvGraphicFramePr>
          <p:cNvPr id="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935941"/>
              </p:ext>
            </p:extLst>
          </p:nvPr>
        </p:nvGraphicFramePr>
        <p:xfrm>
          <a:off x="344488" y="644525"/>
          <a:ext cx="9288461" cy="768364"/>
        </p:xfrm>
        <a:graphic>
          <a:graphicData uri="http://schemas.openxmlformats.org/drawingml/2006/table">
            <a:tbl>
              <a:tblPr/>
              <a:tblGrid>
                <a:gridCol w="802686"/>
                <a:gridCol w="1733330"/>
                <a:gridCol w="928694"/>
                <a:gridCol w="2780781"/>
                <a:gridCol w="990199"/>
                <a:gridCol w="990199"/>
                <a:gridCol w="1062572"/>
              </a:tblGrid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1 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3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물류관리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3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오창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WMS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재고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1" lang="ko-KR" altLang="en-US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백암창고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이관 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검토자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2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SD 3.1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재고관리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20180401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93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</a:t>
                      </a: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3.1.3</a:t>
                      </a:r>
                      <a:endParaRPr kumimoji="1" lang="en-US" altLang="ko-KR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명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오창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WMS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재고 </a:t>
                      </a: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백암창고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이관 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  <a:cs typeface="+mn-cs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1313" y="1149644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Aft>
                <a:spcPts val="0"/>
              </a:spcAft>
              <a:defRPr/>
            </a:pP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9758" y="1268760"/>
            <a:ext cx="4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Ⅳ. CJ </a:t>
            </a:r>
            <a:r>
              <a:rPr lang="ko-KR" altLang="en-US" dirty="0" smtClean="0"/>
              <a:t>입고 결과 수신 </a:t>
            </a:r>
            <a:r>
              <a:rPr lang="en-US" altLang="ko-KR" dirty="0" smtClean="0"/>
              <a:t>( CJKX </a:t>
            </a:r>
            <a:r>
              <a:rPr lang="en-US" altLang="ko-KR" dirty="0" smtClean="0">
                <a:sym typeface="Wingdings" panose="05000000000000000000" pitchFamily="2" charset="2"/>
              </a:rPr>
              <a:t> SAP )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689" y="1724914"/>
            <a:ext cx="6248701" cy="3456384"/>
          </a:xfrm>
          <a:prstGeom prst="rect">
            <a:avLst/>
          </a:prstGeom>
        </p:spPr>
      </p:pic>
      <p:sp>
        <p:nvSpPr>
          <p:cNvPr id="23" name="직사각형 22"/>
          <p:cNvSpPr/>
          <p:nvPr/>
        </p:nvSpPr>
        <p:spPr>
          <a:xfrm>
            <a:off x="348952" y="2060848"/>
            <a:ext cx="409873" cy="23848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1927870" y="4653136"/>
            <a:ext cx="409873" cy="504056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386533" y="4653136"/>
            <a:ext cx="173185" cy="504056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6" name="Oval 14"/>
          <p:cNvSpPr>
            <a:spLocks noChangeArrowheads="1"/>
          </p:cNvSpPr>
          <p:nvPr/>
        </p:nvSpPr>
        <p:spPr bwMode="auto">
          <a:xfrm>
            <a:off x="2058273" y="4478454"/>
            <a:ext cx="157629" cy="174682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" name="Oval 14"/>
          <p:cNvSpPr>
            <a:spLocks noChangeArrowheads="1"/>
          </p:cNvSpPr>
          <p:nvPr/>
        </p:nvSpPr>
        <p:spPr bwMode="auto">
          <a:xfrm>
            <a:off x="408777" y="4478454"/>
            <a:ext cx="157629" cy="174682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9" name="Oval 14"/>
          <p:cNvSpPr>
            <a:spLocks noChangeArrowheads="1"/>
          </p:cNvSpPr>
          <p:nvPr/>
        </p:nvSpPr>
        <p:spPr bwMode="auto">
          <a:xfrm>
            <a:off x="408777" y="1862060"/>
            <a:ext cx="157629" cy="174682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6768131" y="1268760"/>
            <a:ext cx="2792587" cy="1456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입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고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실적 처리 된 내역을 선택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2.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SAP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입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고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처리  실행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 startAt="3"/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SAP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입고처리가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잘 실행이 되면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녹색으로  전환됨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graphicFrame>
        <p:nvGraphicFramePr>
          <p:cNvPr id="30" name="표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227478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오창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WMS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재고 </a:t>
                      </a: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백암창고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이관 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ZSD2M0130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540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3198813" y="2781301"/>
            <a:ext cx="3611562" cy="5539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8000" tIns="0" rIns="1800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latin typeface="맑은 고딕" pitchFamily="50" charset="-127"/>
                <a:ea typeface="맑은 고딕" pitchFamily="50" charset="-127"/>
              </a:rPr>
              <a:t>End of material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39508"/>
              </p:ext>
            </p:extLst>
          </p:nvPr>
        </p:nvGraphicFramePr>
        <p:xfrm>
          <a:off x="5056188" y="4622801"/>
          <a:ext cx="4576762" cy="1776617"/>
        </p:xfrm>
        <a:graphic>
          <a:graphicData uri="http://schemas.openxmlformats.org/drawingml/2006/table">
            <a:tbl>
              <a:tblPr/>
              <a:tblGrid>
                <a:gridCol w="472082"/>
                <a:gridCol w="1138448"/>
                <a:gridCol w="2966232"/>
              </a:tblGrid>
              <a:tr h="470769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단계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트랜잭션 코드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트랜잭션 명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–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명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</a:tr>
              <a:tr h="296961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 1</a:t>
                      </a: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ZSD2M0130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F&amp;N </a:t>
                      </a:r>
                      <a:r>
                        <a:rPr kumimoji="1" lang="ko-KR" altLang="en-US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오창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WMS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재고 </a:t>
                      </a:r>
                      <a:r>
                        <a:rPr kumimoji="1" lang="ko-KR" altLang="en-US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백암창고이관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" name="모서리가 둥근 직사각형 32"/>
          <p:cNvSpPr/>
          <p:nvPr/>
        </p:nvSpPr>
        <p:spPr bwMode="auto">
          <a:xfrm>
            <a:off x="343694" y="184482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프로세스 설명</a:t>
            </a:r>
          </a:p>
        </p:txBody>
      </p:sp>
      <p:sp>
        <p:nvSpPr>
          <p:cNvPr id="34" name="모서리가 둥근 직사각형 33"/>
          <p:cNvSpPr/>
          <p:nvPr/>
        </p:nvSpPr>
        <p:spPr bwMode="auto">
          <a:xfrm>
            <a:off x="5063970" y="184482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선행 단계</a:t>
            </a:r>
          </a:p>
        </p:txBody>
      </p:sp>
      <p:sp>
        <p:nvSpPr>
          <p:cNvPr id="35" name="모서리가 둥근 직사각형 34"/>
          <p:cNvSpPr/>
          <p:nvPr/>
        </p:nvSpPr>
        <p:spPr bwMode="auto">
          <a:xfrm>
            <a:off x="5063970" y="3140968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후행 단계</a:t>
            </a:r>
          </a:p>
        </p:txBody>
      </p:sp>
      <p:sp>
        <p:nvSpPr>
          <p:cNvPr id="36" name="모서리가 둥근 직사각형 35"/>
          <p:cNvSpPr/>
          <p:nvPr/>
        </p:nvSpPr>
        <p:spPr bwMode="auto">
          <a:xfrm>
            <a:off x="5063970" y="4337823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트랜잭션</a:t>
            </a:r>
          </a:p>
        </p:txBody>
      </p:sp>
      <p:sp>
        <p:nvSpPr>
          <p:cNvPr id="37" name="모서리가 접힌 도형 36"/>
          <p:cNvSpPr/>
          <p:nvPr/>
        </p:nvSpPr>
        <p:spPr bwMode="auto">
          <a:xfrm>
            <a:off x="344488" y="2120900"/>
            <a:ext cx="4608512" cy="2028825"/>
          </a:xfrm>
          <a:prstGeom prst="foldedCorner">
            <a:avLst>
              <a:gd name="adj" fmla="val 7407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AutoNum type="arabicPeriod"/>
              <a:defRPr/>
            </a:pP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제조 생산입고 된 </a:t>
            </a:r>
            <a:r>
              <a:rPr lang="ko-KR" altLang="en-US" b="0" dirty="0" err="1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오창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WMS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창고 재고를   </a:t>
            </a:r>
            <a:r>
              <a:rPr lang="ko-KR" altLang="en-US" b="0" dirty="0" err="1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백암의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 정상창고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  <a:sym typeface="Wingdings" panose="05000000000000000000" pitchFamily="2" charset="2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  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까지 이관하는  과정임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  <a:sym typeface="Wingdings" panose="05000000000000000000" pitchFamily="2" charset="2"/>
            </a:endParaRP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  <a:sym typeface="Wingdings" panose="05000000000000000000" pitchFamily="2" charset="2"/>
            </a:endParaRPr>
          </a:p>
          <a:p>
            <a:pPr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2.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해당 취급 제품은 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“</a:t>
            </a:r>
            <a:r>
              <a:rPr lang="ko-KR" altLang="en-US" b="0" dirty="0" err="1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오창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 공장에서 생산 입고된 제품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＂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을 의미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  <a:sym typeface="Wingdings" panose="05000000000000000000" pitchFamily="2" charset="2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 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하고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, </a:t>
            </a:r>
            <a:r>
              <a:rPr lang="ko-KR" altLang="en-US" b="0" dirty="0" err="1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오창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WMS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에서   외부 사외 창고로 직송은 없다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  <a:sym typeface="Wingdings" panose="05000000000000000000" pitchFamily="2" charset="2"/>
            </a:endParaRPr>
          </a:p>
        </p:txBody>
      </p:sp>
      <p:sp>
        <p:nvSpPr>
          <p:cNvPr id="38" name="모서리가 접힌 도형 37"/>
          <p:cNvSpPr/>
          <p:nvPr/>
        </p:nvSpPr>
        <p:spPr bwMode="auto">
          <a:xfrm>
            <a:off x="5064125" y="2120900"/>
            <a:ext cx="4568825" cy="831850"/>
          </a:xfrm>
          <a:prstGeom prst="foldedCorner">
            <a:avLst>
              <a:gd name="adj" fmla="val 17263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   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9" name="모서리가 접힌 도형 38"/>
          <p:cNvSpPr/>
          <p:nvPr/>
        </p:nvSpPr>
        <p:spPr bwMode="auto">
          <a:xfrm>
            <a:off x="5064125" y="3416300"/>
            <a:ext cx="4568825" cy="733425"/>
          </a:xfrm>
          <a:prstGeom prst="foldedCorner">
            <a:avLst>
              <a:gd name="adj" fmla="val 17263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0" name="모서리가 둥근 직사각형 39"/>
          <p:cNvSpPr/>
          <p:nvPr/>
        </p:nvSpPr>
        <p:spPr bwMode="auto">
          <a:xfrm>
            <a:off x="343694" y="4337823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이것만은 꼭 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!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1" name="Oval 14"/>
          <p:cNvSpPr>
            <a:spLocks noChangeArrowheads="1"/>
          </p:cNvSpPr>
          <p:nvPr/>
        </p:nvSpPr>
        <p:spPr bwMode="auto">
          <a:xfrm>
            <a:off x="1539320" y="4317930"/>
            <a:ext cx="303290" cy="22266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+1</a:t>
            </a:r>
          </a:p>
        </p:txBody>
      </p:sp>
      <p:sp>
        <p:nvSpPr>
          <p:cNvPr id="42" name="모서리가 접힌 도형 41"/>
          <p:cNvSpPr/>
          <p:nvPr/>
        </p:nvSpPr>
        <p:spPr bwMode="auto">
          <a:xfrm>
            <a:off x="344488" y="4611688"/>
            <a:ext cx="4608512" cy="1990725"/>
          </a:xfrm>
          <a:prstGeom prst="foldedCorner">
            <a:avLst>
              <a:gd name="adj" fmla="val 7407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AutoNum type="arabicPeriod"/>
              <a:defRPr/>
            </a:pP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본사 물류 담당자가  </a:t>
            </a:r>
            <a:r>
              <a:rPr lang="ko-KR" altLang="en-US" b="0" dirty="0" err="1" smtClean="0">
                <a:latin typeface="맑은 고딕" pitchFamily="50" charset="-127"/>
                <a:ea typeface="맑은 고딕" pitchFamily="50" charset="-127"/>
              </a:rPr>
              <a:t>오창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WMS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창고 담당자에게  전송처리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하고  난 다음 곧  바로 </a:t>
            </a:r>
            <a:r>
              <a:rPr lang="ko-KR" altLang="en-US" b="0" dirty="0" err="1" smtClean="0">
                <a:latin typeface="맑은 고딕" pitchFamily="50" charset="-127"/>
                <a:ea typeface="맑은 고딕" pitchFamily="50" charset="-127"/>
              </a:rPr>
              <a:t>백암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CJ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창고에도 입고예정 정보를 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전송 처리 한다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2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graphicFrame>
        <p:nvGraphicFramePr>
          <p:cNvPr id="1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2271363"/>
              </p:ext>
            </p:extLst>
          </p:nvPr>
        </p:nvGraphicFramePr>
        <p:xfrm>
          <a:off x="344488" y="644525"/>
          <a:ext cx="9288461" cy="768364"/>
        </p:xfrm>
        <a:graphic>
          <a:graphicData uri="http://schemas.openxmlformats.org/drawingml/2006/table">
            <a:tbl>
              <a:tblPr/>
              <a:tblGrid>
                <a:gridCol w="802686"/>
                <a:gridCol w="1733330"/>
                <a:gridCol w="928694"/>
                <a:gridCol w="2780781"/>
                <a:gridCol w="990199"/>
                <a:gridCol w="990199"/>
                <a:gridCol w="1062572"/>
              </a:tblGrid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1 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3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물류관리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3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오창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WMS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재고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1" lang="ko-KR" altLang="en-US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백암창고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이관 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검토자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2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SD 3.1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재고관리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20180401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93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</a:t>
                      </a: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3.1.3</a:t>
                      </a:r>
                      <a:endParaRPr kumimoji="1" lang="en-US" altLang="ko-KR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명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오창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WMS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재고 </a:t>
                      </a: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백암창고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이관 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  <a:cs typeface="+mn-cs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STO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생성  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기능 선택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출고 저장 위치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( </a:t>
            </a:r>
            <a:r>
              <a:rPr lang="ko-KR" altLang="en-US" b="0" kern="100" dirty="0" err="1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오창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WMS )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입고 저장 위치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( </a:t>
            </a:r>
            <a:r>
              <a:rPr lang="ko-KR" altLang="en-US" b="0" kern="100" dirty="0" err="1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백암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CJ )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3.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사원 번호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(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의로 요청자의 </a:t>
            </a:r>
            <a:r>
              <a:rPr lang="ko-KR" altLang="en-US" b="0" kern="100" dirty="0" err="1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사번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)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을 입력 해야 됨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1313" y="1149644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1. Batch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재고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Level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로  재고 대상을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List – Up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한다</a:t>
            </a: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714416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오창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WMS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재고 </a:t>
                      </a: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백암창고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이관 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ZSD2M0130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9758" y="1268760"/>
            <a:ext cx="4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Ⅰ. </a:t>
            </a:r>
            <a:r>
              <a:rPr lang="ko-KR" altLang="en-US" dirty="0" err="1" smtClean="0"/>
              <a:t>오창</a:t>
            </a:r>
            <a:r>
              <a:rPr lang="ko-KR" altLang="en-US" dirty="0" smtClean="0"/>
              <a:t> </a:t>
            </a:r>
            <a:r>
              <a:rPr lang="en-US" altLang="ko-KR" dirty="0" smtClean="0"/>
              <a:t>WMS  </a:t>
            </a:r>
            <a:r>
              <a:rPr lang="ko-KR" altLang="en-US" dirty="0"/>
              <a:t> </a:t>
            </a:r>
            <a:r>
              <a:rPr lang="ko-KR" altLang="en-US" dirty="0" smtClean="0"/>
              <a:t>창고의  재고 이관 대상 </a:t>
            </a:r>
            <a:r>
              <a:rPr lang="en-US" altLang="ko-KR" dirty="0" smtClean="0"/>
              <a:t>List - Up</a:t>
            </a:r>
            <a:endParaRPr lang="ko-KR" altLang="en-US" dirty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3"/>
          <a:srcRect r="39729" b="43014"/>
          <a:stretch/>
        </p:blipFill>
        <p:spPr>
          <a:xfrm>
            <a:off x="550069" y="1916832"/>
            <a:ext cx="5747804" cy="2684939"/>
          </a:xfrm>
          <a:prstGeom prst="rect">
            <a:avLst/>
          </a:prstGeom>
        </p:spPr>
      </p:pic>
      <p:sp>
        <p:nvSpPr>
          <p:cNvPr id="12" name="직사각형 11"/>
          <p:cNvSpPr/>
          <p:nvPr/>
        </p:nvSpPr>
        <p:spPr>
          <a:xfrm>
            <a:off x="1785838" y="2683270"/>
            <a:ext cx="934120" cy="32630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2719958" y="2985870"/>
            <a:ext cx="934120" cy="210111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1999878" y="1926950"/>
            <a:ext cx="934120" cy="24167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1770241" y="2636912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Oval 14"/>
          <p:cNvSpPr>
            <a:spLocks noChangeArrowheads="1"/>
          </p:cNvSpPr>
          <p:nvPr/>
        </p:nvSpPr>
        <p:spPr bwMode="auto">
          <a:xfrm>
            <a:off x="3496449" y="3025297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Oval 14"/>
          <p:cNvSpPr>
            <a:spLocks noChangeArrowheads="1"/>
          </p:cNvSpPr>
          <p:nvPr/>
        </p:nvSpPr>
        <p:spPr bwMode="auto">
          <a:xfrm>
            <a:off x="2850361" y="1916832"/>
            <a:ext cx="157629" cy="174682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6477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적송처리 하고자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하는 제품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+batch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level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의 요청 수량 입력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2.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납품요청일자 입력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입력일 기준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D+1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로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Set – Up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3. STO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실행 </a:t>
            </a:r>
            <a:endParaRPr lang="en-US" altLang="ko-KR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1313" y="1149644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AutoNum type="arabicPeriod"/>
              <a:defRPr/>
            </a:pP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납품 </a:t>
            </a:r>
            <a:r>
              <a:rPr lang="ko-KR" altLang="en-US" sz="1100" b="0" kern="100" dirty="0" err="1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요청일은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변경할 수 있지만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,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통상적으로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D+1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로  자동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Display </a:t>
            </a: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9758" y="1268760"/>
            <a:ext cx="4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Ⅰ. </a:t>
            </a:r>
            <a:r>
              <a:rPr lang="ko-KR" altLang="en-US" dirty="0" err="1" smtClean="0"/>
              <a:t>오창</a:t>
            </a:r>
            <a:r>
              <a:rPr lang="ko-KR" altLang="en-US" dirty="0" smtClean="0"/>
              <a:t> </a:t>
            </a:r>
            <a:r>
              <a:rPr lang="en-US" altLang="ko-KR" dirty="0" smtClean="0"/>
              <a:t>WMS </a:t>
            </a:r>
            <a:r>
              <a:rPr lang="ko-KR" altLang="en-US" dirty="0" smtClean="0"/>
              <a:t>재고 이관을 위한 </a:t>
            </a:r>
            <a:r>
              <a:rPr lang="en-US" altLang="ko-KR" dirty="0" smtClean="0"/>
              <a:t>STO </a:t>
            </a:r>
            <a:r>
              <a:rPr lang="ko-KR" altLang="en-US" dirty="0" smtClean="0"/>
              <a:t>생성 </a:t>
            </a:r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3"/>
          <a:srcRect l="10740"/>
          <a:stretch/>
        </p:blipFill>
        <p:spPr>
          <a:xfrm>
            <a:off x="359689" y="1916312"/>
            <a:ext cx="6141599" cy="2483657"/>
          </a:xfrm>
          <a:prstGeom prst="rect">
            <a:avLst/>
          </a:prstGeom>
        </p:spPr>
      </p:pic>
      <p:sp>
        <p:nvSpPr>
          <p:cNvPr id="13" name="직사각형 12"/>
          <p:cNvSpPr/>
          <p:nvPr/>
        </p:nvSpPr>
        <p:spPr>
          <a:xfrm>
            <a:off x="343694" y="2132856"/>
            <a:ext cx="648072" cy="24167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3416362" y="3740757"/>
            <a:ext cx="239700" cy="24167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5816302" y="3740757"/>
            <a:ext cx="648072" cy="24167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Oval 14"/>
          <p:cNvSpPr>
            <a:spLocks noChangeArrowheads="1"/>
          </p:cNvSpPr>
          <p:nvPr/>
        </p:nvSpPr>
        <p:spPr bwMode="auto">
          <a:xfrm>
            <a:off x="919758" y="2132856"/>
            <a:ext cx="157629" cy="174682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Oval 14"/>
          <p:cNvSpPr>
            <a:spLocks noChangeArrowheads="1"/>
          </p:cNvSpPr>
          <p:nvPr/>
        </p:nvSpPr>
        <p:spPr bwMode="auto">
          <a:xfrm>
            <a:off x="3430488" y="3500160"/>
            <a:ext cx="157629" cy="174682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Oval 14"/>
          <p:cNvSpPr>
            <a:spLocks noChangeArrowheads="1"/>
          </p:cNvSpPr>
          <p:nvPr/>
        </p:nvSpPr>
        <p:spPr bwMode="auto">
          <a:xfrm>
            <a:off x="5980368" y="3500160"/>
            <a:ext cx="157629" cy="174682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20" name="표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030510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오창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WMS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재고 </a:t>
                      </a: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백암창고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이관 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ZSD2M0130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465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STO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진행 관리 선택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문서 생성 일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/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납품 요</a:t>
            </a:r>
            <a:r>
              <a:rPr lang="ko-KR" altLang="en-US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청 일 입력</a:t>
            </a:r>
            <a:endParaRPr lang="en-US" altLang="ko-KR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endParaRPr lang="en-US" altLang="ko-KR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적송의뢰 요청  </a:t>
            </a:r>
            <a:endParaRPr lang="en-US" altLang="ko-KR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( SAP  </a:t>
            </a:r>
            <a:r>
              <a:rPr lang="ko-KR" altLang="en-US" kern="100" dirty="0" err="1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오창</a:t>
            </a:r>
            <a:r>
              <a:rPr lang="ko-KR" altLang="en-US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WMS &amp; CJ </a:t>
            </a:r>
            <a:r>
              <a:rPr lang="ko-KR" altLang="en-US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선택 </a:t>
            </a: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)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4. </a:t>
            </a:r>
            <a:r>
              <a:rPr lang="ko-KR" altLang="en-US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실행</a:t>
            </a:r>
            <a:endParaRPr lang="en-US" altLang="ko-KR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1313" y="1149644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FontTx/>
              <a:buAutoNum type="arabicPeriod"/>
              <a:defRPr/>
            </a:pPr>
            <a:r>
              <a:rPr lang="ko-KR" altLang="en-US" sz="1100" b="0" kern="100" dirty="0" err="1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오창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WMS  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적송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출고 요청 과  </a:t>
            </a:r>
            <a:r>
              <a:rPr lang="ko-KR" altLang="en-US" sz="1100" b="0" kern="100" dirty="0" err="1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백암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CJ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입고 예정 정보는 동시에 진행처리 함 </a:t>
            </a: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9758" y="1268760"/>
            <a:ext cx="4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Ⅱ. </a:t>
            </a:r>
            <a:r>
              <a:rPr lang="ko-KR" altLang="en-US" dirty="0" err="1" smtClean="0"/>
              <a:t>오창</a:t>
            </a:r>
            <a:r>
              <a:rPr lang="ko-KR" altLang="en-US" dirty="0" smtClean="0"/>
              <a:t> </a:t>
            </a:r>
            <a:r>
              <a:rPr lang="en-US" altLang="ko-KR" dirty="0" smtClean="0"/>
              <a:t>WMS  </a:t>
            </a:r>
            <a:r>
              <a:rPr lang="ko-KR" altLang="en-US" dirty="0" smtClean="0"/>
              <a:t>적송출고 의뢰  </a:t>
            </a:r>
            <a:r>
              <a:rPr lang="en-US" altLang="ko-KR" dirty="0" smtClean="0"/>
              <a:t>&amp; CJ </a:t>
            </a:r>
            <a:r>
              <a:rPr lang="ko-KR" altLang="en-US" dirty="0" smtClean="0"/>
              <a:t>입고 예정 정보 전송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3"/>
          <a:srcRect l="20369" t="7644" r="3033" b="7644"/>
          <a:stretch/>
        </p:blipFill>
        <p:spPr>
          <a:xfrm>
            <a:off x="631727" y="1692788"/>
            <a:ext cx="5904656" cy="3906885"/>
          </a:xfrm>
          <a:prstGeom prst="rect">
            <a:avLst/>
          </a:prstGeom>
        </p:spPr>
      </p:pic>
      <p:sp>
        <p:nvSpPr>
          <p:cNvPr id="12" name="직사각형 11"/>
          <p:cNvSpPr/>
          <p:nvPr/>
        </p:nvSpPr>
        <p:spPr>
          <a:xfrm>
            <a:off x="4232126" y="2708920"/>
            <a:ext cx="936104" cy="24167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259792" y="5284640"/>
            <a:ext cx="2036230" cy="24167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585764" y="4147734"/>
            <a:ext cx="2222425" cy="361386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31727" y="2273569"/>
            <a:ext cx="936104" cy="24167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Oval 14"/>
          <p:cNvSpPr>
            <a:spLocks noChangeArrowheads="1"/>
          </p:cNvSpPr>
          <p:nvPr/>
        </p:nvSpPr>
        <p:spPr bwMode="auto">
          <a:xfrm>
            <a:off x="1122169" y="2318214"/>
            <a:ext cx="157629" cy="174682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4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Oval 14"/>
          <p:cNvSpPr>
            <a:spLocks noChangeArrowheads="1"/>
          </p:cNvSpPr>
          <p:nvPr/>
        </p:nvSpPr>
        <p:spPr bwMode="auto">
          <a:xfrm>
            <a:off x="5089415" y="2526623"/>
            <a:ext cx="157629" cy="174682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Oval 14"/>
          <p:cNvSpPr>
            <a:spLocks noChangeArrowheads="1"/>
          </p:cNvSpPr>
          <p:nvPr/>
        </p:nvSpPr>
        <p:spPr bwMode="auto">
          <a:xfrm>
            <a:off x="3392058" y="3973052"/>
            <a:ext cx="157629" cy="174682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Oval 14"/>
          <p:cNvSpPr>
            <a:spLocks noChangeArrowheads="1"/>
          </p:cNvSpPr>
          <p:nvPr/>
        </p:nvSpPr>
        <p:spPr bwMode="auto">
          <a:xfrm>
            <a:off x="2791966" y="5095896"/>
            <a:ext cx="157629" cy="174682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21" name="표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030510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오창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WMS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재고 </a:t>
                      </a: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백암창고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이관 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ZSD2M0130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446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WMS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적송의뢰 요청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대상을 선택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 startAt="2"/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WMS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적송의뢰 요청 실행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 startAt="2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 startAt="2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입고예정 수작업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CJ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전송</a:t>
            </a:r>
            <a:endParaRPr lang="en-US" altLang="ko-KR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1313" y="1149644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FontTx/>
              <a:buAutoNum type="arabicPeriod"/>
              <a:defRPr/>
            </a:pP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해당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기능 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( WMS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전송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, 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입고예정 수작업 </a:t>
            </a: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전송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)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을 실행하면   해당 상태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Status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가</a:t>
            </a: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녹색으로 전환 된다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.</a:t>
            </a: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030510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오창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WMS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재고 </a:t>
                      </a: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백암창고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이관 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ZSD2M0130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919758" y="1268760"/>
            <a:ext cx="4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Ⅱ. </a:t>
            </a:r>
            <a:r>
              <a:rPr lang="ko-KR" altLang="en-US" dirty="0" err="1" smtClean="0"/>
              <a:t>오창</a:t>
            </a:r>
            <a:r>
              <a:rPr lang="ko-KR" altLang="en-US" dirty="0" smtClean="0"/>
              <a:t> </a:t>
            </a:r>
            <a:r>
              <a:rPr lang="en-US" altLang="ko-KR" dirty="0" smtClean="0"/>
              <a:t>WMS  </a:t>
            </a:r>
            <a:r>
              <a:rPr lang="ko-KR" altLang="en-US" dirty="0" smtClean="0"/>
              <a:t>적송출고 의뢰  </a:t>
            </a:r>
            <a:r>
              <a:rPr lang="en-US" altLang="ko-KR" dirty="0" smtClean="0"/>
              <a:t>&amp; CJ </a:t>
            </a:r>
            <a:r>
              <a:rPr lang="ko-KR" altLang="en-US" dirty="0" smtClean="0"/>
              <a:t>입고 예정 정보 전송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689" y="1708350"/>
            <a:ext cx="6104685" cy="3489512"/>
          </a:xfrm>
          <a:prstGeom prst="rect">
            <a:avLst/>
          </a:prstGeom>
        </p:spPr>
      </p:pic>
      <p:sp>
        <p:nvSpPr>
          <p:cNvPr id="14" name="직사각형 13"/>
          <p:cNvSpPr/>
          <p:nvPr/>
        </p:nvSpPr>
        <p:spPr>
          <a:xfrm>
            <a:off x="343694" y="4699494"/>
            <a:ext cx="6192688" cy="313682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1022743" y="2204864"/>
            <a:ext cx="761111" cy="313682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1799849" y="2204864"/>
            <a:ext cx="761111" cy="313682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Oval 14"/>
          <p:cNvSpPr>
            <a:spLocks noChangeArrowheads="1"/>
          </p:cNvSpPr>
          <p:nvPr/>
        </p:nvSpPr>
        <p:spPr bwMode="auto">
          <a:xfrm>
            <a:off x="1122169" y="4509120"/>
            <a:ext cx="157629" cy="174682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Oval 14"/>
          <p:cNvSpPr>
            <a:spLocks noChangeArrowheads="1"/>
          </p:cNvSpPr>
          <p:nvPr/>
        </p:nvSpPr>
        <p:spPr bwMode="auto">
          <a:xfrm>
            <a:off x="2180404" y="1990615"/>
            <a:ext cx="157629" cy="174682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Oval 14"/>
          <p:cNvSpPr>
            <a:spLocks noChangeArrowheads="1"/>
          </p:cNvSpPr>
          <p:nvPr/>
        </p:nvSpPr>
        <p:spPr bwMode="auto">
          <a:xfrm>
            <a:off x="964951" y="1990615"/>
            <a:ext cx="157629" cy="174682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8115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적송 출고 결과 수신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선택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( </a:t>
            </a:r>
            <a:r>
              <a:rPr lang="ko-KR" altLang="en-US" b="0" kern="100" dirty="0" err="1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오창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WMS   SAP )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2.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입출고 전기 일자 입력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(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SAP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기준이 아닌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,  WMS / CJ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에서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전송되어 진  출고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/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입고 일자의미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)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3. STO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진행관리 선택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4.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실행</a:t>
            </a:r>
            <a:endParaRPr lang="en-US" altLang="ko-KR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1313" y="1149644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AutoNum type="arabicPeriod"/>
              <a:defRPr/>
            </a:pP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입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/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출고 전기일자의 경우  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SAP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기준이 아니라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, CJ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와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WMS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에서 실제  출고 되어진</a:t>
            </a: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날짜로  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CJ/WMS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에서 보내온 </a:t>
            </a:r>
            <a:r>
              <a:rPr lang="ko-KR" altLang="en-US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실 출고 일임</a:t>
            </a: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752117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오창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WMS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재고 </a:t>
                      </a: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백암창고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이관 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ZSD2M0130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825" y="1730425"/>
            <a:ext cx="5534050" cy="3866648"/>
          </a:xfrm>
          <a:prstGeom prst="rect">
            <a:avLst/>
          </a:prstGeom>
        </p:spPr>
      </p:pic>
      <p:sp>
        <p:nvSpPr>
          <p:cNvPr id="14" name="직사각형 13"/>
          <p:cNvSpPr/>
          <p:nvPr/>
        </p:nvSpPr>
        <p:spPr>
          <a:xfrm>
            <a:off x="3296022" y="5150898"/>
            <a:ext cx="1800200" cy="313682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3740398" y="2535773"/>
            <a:ext cx="1800200" cy="313682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2395922" y="3766499"/>
            <a:ext cx="1800200" cy="190189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Oval 14"/>
          <p:cNvSpPr>
            <a:spLocks noChangeArrowheads="1"/>
          </p:cNvSpPr>
          <p:nvPr/>
        </p:nvSpPr>
        <p:spPr bwMode="auto">
          <a:xfrm>
            <a:off x="4290521" y="4941168"/>
            <a:ext cx="157629" cy="174682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Oval 14"/>
          <p:cNvSpPr>
            <a:spLocks noChangeArrowheads="1"/>
          </p:cNvSpPr>
          <p:nvPr/>
        </p:nvSpPr>
        <p:spPr bwMode="auto">
          <a:xfrm>
            <a:off x="3443054" y="3630704"/>
            <a:ext cx="157629" cy="174682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Oval 14"/>
          <p:cNvSpPr>
            <a:spLocks noChangeArrowheads="1"/>
          </p:cNvSpPr>
          <p:nvPr/>
        </p:nvSpPr>
        <p:spPr bwMode="auto">
          <a:xfrm>
            <a:off x="3872086" y="2611780"/>
            <a:ext cx="157629" cy="174682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Oval 14"/>
          <p:cNvSpPr>
            <a:spLocks noChangeArrowheads="1"/>
          </p:cNvSpPr>
          <p:nvPr/>
        </p:nvSpPr>
        <p:spPr bwMode="auto">
          <a:xfrm>
            <a:off x="1207790" y="2223865"/>
            <a:ext cx="157629" cy="174682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4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743671" y="2154365"/>
            <a:ext cx="928237" cy="313682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19758" y="1268760"/>
            <a:ext cx="4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Ⅲ. </a:t>
            </a:r>
            <a:r>
              <a:rPr lang="ko-KR" altLang="en-US" dirty="0" err="1" smtClean="0"/>
              <a:t>오창</a:t>
            </a:r>
            <a:r>
              <a:rPr lang="ko-KR" altLang="en-US" dirty="0" smtClean="0"/>
              <a:t> </a:t>
            </a:r>
            <a:r>
              <a:rPr lang="en-US" altLang="ko-KR" dirty="0" smtClean="0"/>
              <a:t>WMS  </a:t>
            </a:r>
            <a:r>
              <a:rPr lang="ko-KR" altLang="en-US" dirty="0" smtClean="0"/>
              <a:t>적송결과 수신 및 </a:t>
            </a:r>
            <a:r>
              <a:rPr lang="en-US" altLang="ko-KR" dirty="0" smtClean="0"/>
              <a:t>SAP </a:t>
            </a:r>
            <a:r>
              <a:rPr lang="ko-KR" altLang="en-US" dirty="0" smtClean="0"/>
              <a:t>출고 처리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595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출고 실적 처리 된 내역을 선택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2.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SAP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출고 처리  실행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 startAt="3"/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SAP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출고처리가  잘 실행이 되면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녹색으로  전환됨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1313" y="1149644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Aft>
                <a:spcPts val="0"/>
              </a:spcAft>
              <a:defRPr/>
            </a:pP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030510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오창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WMS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재고 </a:t>
                      </a: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백암창고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이관 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ZSD2M0130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206" y="1844824"/>
            <a:ext cx="6136184" cy="302433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919758" y="1268760"/>
            <a:ext cx="4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Ⅲ. </a:t>
            </a:r>
            <a:r>
              <a:rPr lang="ko-KR" altLang="en-US" dirty="0" err="1" smtClean="0"/>
              <a:t>오창</a:t>
            </a:r>
            <a:r>
              <a:rPr lang="ko-KR" altLang="en-US" dirty="0" smtClean="0"/>
              <a:t> </a:t>
            </a:r>
            <a:r>
              <a:rPr lang="en-US" altLang="ko-KR" dirty="0" smtClean="0"/>
              <a:t>WMS  </a:t>
            </a:r>
            <a:r>
              <a:rPr lang="ko-KR" altLang="en-US" dirty="0" smtClean="0"/>
              <a:t>적송결과 수신 및 </a:t>
            </a:r>
            <a:r>
              <a:rPr lang="en-US" altLang="ko-KR" dirty="0" smtClean="0"/>
              <a:t>SAP </a:t>
            </a:r>
            <a:r>
              <a:rPr lang="ko-KR" altLang="en-US" dirty="0" smtClean="0"/>
              <a:t>출고 처리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421407" y="2251222"/>
            <a:ext cx="354336" cy="313682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1279798" y="4293096"/>
            <a:ext cx="280165" cy="432048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Oval 14"/>
          <p:cNvSpPr>
            <a:spLocks noChangeArrowheads="1"/>
          </p:cNvSpPr>
          <p:nvPr/>
        </p:nvSpPr>
        <p:spPr bwMode="auto">
          <a:xfrm>
            <a:off x="1279798" y="4077072"/>
            <a:ext cx="157629" cy="174682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Oval 14"/>
          <p:cNvSpPr>
            <a:spLocks noChangeArrowheads="1"/>
          </p:cNvSpPr>
          <p:nvPr/>
        </p:nvSpPr>
        <p:spPr bwMode="auto">
          <a:xfrm>
            <a:off x="571178" y="2033293"/>
            <a:ext cx="157629" cy="174682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478660" y="4293096"/>
            <a:ext cx="280165" cy="432048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Oval 14"/>
          <p:cNvSpPr>
            <a:spLocks noChangeArrowheads="1"/>
          </p:cNvSpPr>
          <p:nvPr/>
        </p:nvSpPr>
        <p:spPr bwMode="auto">
          <a:xfrm>
            <a:off x="539927" y="4077072"/>
            <a:ext cx="157629" cy="174682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0734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1.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입고 결과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수신  선택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(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CJKX  SAP )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2.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입출고 전기 일자 입력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(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SAP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기준이 아닌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,  WMS / CJ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에서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전송되어 진  출고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/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입고 일자의미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)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3. STO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진행관리 선택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4. </a:t>
            </a:r>
            <a:r>
              <a:rPr lang="ko-KR" altLang="en-US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실행</a:t>
            </a:r>
            <a:endParaRPr lang="en-US" altLang="ko-KR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1313" y="1149644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228600" indent="-228600" algn="just">
              <a:spcAft>
                <a:spcPts val="0"/>
              </a:spcAft>
              <a:buAutoNum type="arabicPeriod"/>
              <a:defRPr/>
            </a:pPr>
            <a:r>
              <a:rPr lang="ko-KR" altLang="en-US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입</a:t>
            </a: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/</a:t>
            </a:r>
            <a:r>
              <a:rPr lang="ko-KR" altLang="en-US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출고 전기일자의 경우   </a:t>
            </a: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SAP </a:t>
            </a:r>
            <a:r>
              <a:rPr lang="ko-KR" altLang="en-US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기준이 아니라</a:t>
            </a: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, CJ </a:t>
            </a:r>
            <a:r>
              <a:rPr lang="ko-KR" altLang="en-US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와 </a:t>
            </a: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WMS </a:t>
            </a:r>
            <a:r>
              <a:rPr lang="ko-KR" altLang="en-US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에서 실제  출고 되어진</a:t>
            </a:r>
            <a:endParaRPr lang="en-US" altLang="ko-KR" sz="1100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</a:t>
            </a:r>
            <a:r>
              <a:rPr lang="ko-KR" altLang="en-US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날짜로   </a:t>
            </a: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CJ/WMS </a:t>
            </a:r>
            <a:r>
              <a:rPr lang="ko-KR" altLang="en-US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에서 보내온 실 출고 일임</a:t>
            </a:r>
            <a:endParaRPr lang="en-US" altLang="ko-KR" sz="1100" b="0" kern="100" dirty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Aft>
                <a:spcPts val="0"/>
              </a:spcAft>
              <a:defRPr/>
            </a:pP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9758" y="1268760"/>
            <a:ext cx="4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Ⅳ. CJ </a:t>
            </a:r>
            <a:r>
              <a:rPr lang="ko-KR" altLang="en-US" dirty="0" smtClean="0"/>
              <a:t>입고 결과 수신 </a:t>
            </a:r>
            <a:r>
              <a:rPr lang="en-US" altLang="ko-KR" dirty="0" smtClean="0"/>
              <a:t>( CJKX </a:t>
            </a:r>
            <a:r>
              <a:rPr lang="en-US" altLang="ko-KR" dirty="0" smtClean="0">
                <a:sym typeface="Wingdings" panose="05000000000000000000" pitchFamily="2" charset="2"/>
              </a:rPr>
              <a:t> SAP )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264" y="2057221"/>
            <a:ext cx="5647209" cy="3334021"/>
          </a:xfrm>
          <a:prstGeom prst="rect">
            <a:avLst/>
          </a:prstGeom>
        </p:spPr>
      </p:pic>
      <p:sp>
        <p:nvSpPr>
          <p:cNvPr id="12" name="직사각형 11"/>
          <p:cNvSpPr/>
          <p:nvPr/>
        </p:nvSpPr>
        <p:spPr>
          <a:xfrm>
            <a:off x="4814726" y="4971864"/>
            <a:ext cx="1578918" cy="313682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3521868" y="2822270"/>
            <a:ext cx="1578918" cy="23848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1855862" y="3789040"/>
            <a:ext cx="1578918" cy="144016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Oval 14"/>
          <p:cNvSpPr>
            <a:spLocks noChangeArrowheads="1"/>
          </p:cNvSpPr>
          <p:nvPr/>
        </p:nvSpPr>
        <p:spPr bwMode="auto">
          <a:xfrm>
            <a:off x="3570441" y="2822270"/>
            <a:ext cx="157629" cy="174682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Oval 14"/>
          <p:cNvSpPr>
            <a:spLocks noChangeArrowheads="1"/>
          </p:cNvSpPr>
          <p:nvPr/>
        </p:nvSpPr>
        <p:spPr bwMode="auto">
          <a:xfrm>
            <a:off x="2215902" y="3772037"/>
            <a:ext cx="157629" cy="174682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Oval 14"/>
          <p:cNvSpPr>
            <a:spLocks noChangeArrowheads="1"/>
          </p:cNvSpPr>
          <p:nvPr/>
        </p:nvSpPr>
        <p:spPr bwMode="auto">
          <a:xfrm>
            <a:off x="5240238" y="4797182"/>
            <a:ext cx="157629" cy="174682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715798" y="2466090"/>
            <a:ext cx="1578918" cy="23848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Oval 14"/>
          <p:cNvSpPr>
            <a:spLocks noChangeArrowheads="1"/>
          </p:cNvSpPr>
          <p:nvPr/>
        </p:nvSpPr>
        <p:spPr bwMode="auto">
          <a:xfrm>
            <a:off x="1347628" y="2497991"/>
            <a:ext cx="157629" cy="174682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4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23" name="표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227478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오창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WMS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재고 </a:t>
                      </a: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백암창고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이관 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ZSD2M0130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134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34056</TotalTime>
  <Words>812</Words>
  <Application>Microsoft Office PowerPoint</Application>
  <PresentationFormat>사용자 지정</PresentationFormat>
  <Paragraphs>244</Paragraphs>
  <Slides>11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8" baseType="lpstr">
      <vt:lpstr>돋움</vt:lpstr>
      <vt:lpstr>맑은 고딕</vt:lpstr>
      <vt:lpstr>Arial</vt:lpstr>
      <vt:lpstr>Lucida Sans Unicode</vt:lpstr>
      <vt:lpstr>Times New Roman</vt:lpstr>
      <vt:lpstr>Wingdings</vt:lpstr>
      <vt:lpstr>기본 디자인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PowerPoint 프레젠테이션</vt:lpstr>
    </vt:vector>
  </TitlesOfParts>
  <Company>BSG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PI_ERP 프로젝트</dc:title>
  <dc:creator>dmyang</dc:creator>
  <cp:lastModifiedBy>SEODOSEOK</cp:lastModifiedBy>
  <cp:revision>2500</cp:revision>
  <cp:lastPrinted>2001-03-14T06:43:19Z</cp:lastPrinted>
  <dcterms:created xsi:type="dcterms:W3CDTF">2000-09-28T11:17:09Z</dcterms:created>
  <dcterms:modified xsi:type="dcterms:W3CDTF">2018-05-14T03:24:54Z</dcterms:modified>
</cp:coreProperties>
</file>