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3" r:id="rId2"/>
    <p:sldId id="514" r:id="rId3"/>
    <p:sldId id="515" r:id="rId4"/>
    <p:sldId id="523" r:id="rId5"/>
    <p:sldId id="517" r:id="rId6"/>
    <p:sldId id="522" r:id="rId7"/>
    <p:sldId id="518" r:id="rId8"/>
    <p:sldId id="519" r:id="rId9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3"/>
            <p14:sldId id="517"/>
            <p14:sldId id="522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798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91CD9AE-B62D-4E98-B360-17968506A885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54065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149494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SD2.1.1 </a:t>
            </a:r>
            <a:r>
              <a:rPr lang="ko-KR" altLang="en-US" sz="2000" kern="0" dirty="0" smtClean="0"/>
              <a:t>쇼핑몰 판매 주문관리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2043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Mall</a:t>
            </a:r>
            <a:r>
              <a:rPr lang="ko-KR" altLang="en-US" sz="1200" b="0" dirty="0" smtClean="0"/>
              <a:t>의 일일 매출실적 현황을 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결제 단위</a:t>
            </a:r>
            <a:r>
              <a:rPr lang="en-US" altLang="ko-KR" sz="1200" b="0" dirty="0" smtClean="0"/>
              <a:t>” </a:t>
            </a:r>
            <a:r>
              <a:rPr lang="ko-KR" altLang="en-US" sz="1200" b="0" dirty="0" smtClean="0"/>
              <a:t>로 </a:t>
            </a:r>
            <a:r>
              <a:rPr lang="en-US" altLang="ko-KR" sz="1200" b="0" dirty="0" smtClean="0"/>
              <a:t>Interface</a:t>
            </a:r>
          </a:p>
          <a:p>
            <a:pPr marL="0" indent="0">
              <a:buNone/>
              <a:defRPr/>
            </a:pPr>
            <a:r>
              <a:rPr lang="en-US" altLang="ko-KR" sz="1200" b="0" dirty="0" smtClean="0"/>
              <a:t>    </a:t>
            </a:r>
            <a:r>
              <a:rPr lang="ko-KR" altLang="en-US" sz="1200" b="0" dirty="0" smtClean="0"/>
              <a:t>하는 프로세스를 의미함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주요 </a:t>
            </a:r>
            <a:r>
              <a:rPr lang="en-US" altLang="ko-KR" sz="1200" b="0" dirty="0" smtClean="0"/>
              <a:t>Interface </a:t>
            </a:r>
            <a:r>
              <a:rPr lang="ko-KR" altLang="en-US" sz="1200" b="0" dirty="0" smtClean="0"/>
              <a:t>항목으로는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기준판가</a:t>
            </a:r>
            <a:r>
              <a:rPr lang="en-US" altLang="ko-KR" sz="1200" b="0" dirty="0" smtClean="0"/>
              <a:t>”, “</a:t>
            </a:r>
            <a:r>
              <a:rPr lang="ko-KR" altLang="en-US" sz="1200" b="0" dirty="0" smtClean="0"/>
              <a:t>할인가</a:t>
            </a:r>
            <a:r>
              <a:rPr lang="en-US" altLang="ko-KR" sz="1200" b="0" dirty="0" smtClean="0"/>
              <a:t>“, “</a:t>
            </a:r>
            <a:r>
              <a:rPr lang="ko-KR" altLang="en-US" sz="1200" b="0" dirty="0" smtClean="0"/>
              <a:t>실제판가</a:t>
            </a:r>
            <a:r>
              <a:rPr lang="en-US" altLang="ko-KR" sz="1200" b="0" dirty="0" smtClean="0"/>
              <a:t>”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해당제품 등에 정보임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3. </a:t>
            </a:r>
            <a:r>
              <a:rPr lang="ko-KR" altLang="en-US" sz="1200" b="0" dirty="0" smtClean="0"/>
              <a:t>매출인식 고객은  </a:t>
            </a:r>
            <a:r>
              <a:rPr lang="en-US" altLang="ko-KR" sz="1200" b="0" dirty="0" smtClean="0"/>
              <a:t>Shopping</a:t>
            </a:r>
            <a:r>
              <a:rPr lang="ko-KR" altLang="en-US" sz="1200" b="0" dirty="0" smtClean="0"/>
              <a:t>몰은 대표고객으로 함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1.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상품 쿠폰 적용의 건은 해당 제품에만 귀속시킴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MALL/POS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에서 데이터 값으로 구분해서 넘겨줌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확인완료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2.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과세 </a:t>
            </a:r>
            <a:r>
              <a:rPr lang="ko-KR" altLang="en-US" sz="12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내역중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10%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이외의 제품에 대해서도 과세 관리를 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할 수 있어야 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3. MALL    SAP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 </a:t>
            </a:r>
            <a:r>
              <a:rPr lang="ko-KR" altLang="en-US" sz="12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전송시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과세 금액을 분리하여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실판가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과세금액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으로 구분해서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Interface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일일 오후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11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시 기준으로  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일마감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 Interface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실시하며 자동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Batch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JOB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으로 실행 처리함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ko-KR" altLang="en-US" sz="1200" b="0" dirty="0">
                <a:solidFill>
                  <a:schemeClr val="tx1"/>
                </a:solidFill>
              </a:rPr>
              <a:t>개별 고객의 코드를 생성하지 않고</a:t>
            </a:r>
            <a:r>
              <a:rPr lang="en-US" altLang="ko-KR" sz="1200" b="0" dirty="0">
                <a:solidFill>
                  <a:schemeClr val="tx1"/>
                </a:solidFill>
              </a:rPr>
              <a:t>, </a:t>
            </a:r>
            <a:r>
              <a:rPr lang="ko-KR" altLang="en-US" sz="1200" b="0" dirty="0">
                <a:solidFill>
                  <a:schemeClr val="tx1"/>
                </a:solidFill>
              </a:rPr>
              <a:t>대표고객 코드를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기준으로  처리하고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개별고객의 상세정보는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Shopping Mall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   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에서 일괄 관리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 </a:t>
            </a:r>
            <a:endParaRPr lang="en-US" altLang="ko-KR" sz="1200" b="0" dirty="0">
              <a:solidFill>
                <a:schemeClr val="tx1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SD2.1.1 </a:t>
            </a:r>
            <a:r>
              <a:rPr lang="ko-KR" altLang="en-US" dirty="0" smtClean="0"/>
              <a:t>쇼핑몰 판매 주문관리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95864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직사각형 11276"/>
          <p:cNvSpPr>
            <a:spLocks noChangeArrowheads="1"/>
          </p:cNvSpPr>
          <p:nvPr/>
        </p:nvSpPr>
        <p:spPr bwMode="auto">
          <a:xfrm>
            <a:off x="5062538" y="3683000"/>
            <a:ext cx="1679575" cy="690563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sz="120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921394"/>
              </p:ext>
            </p:extLst>
          </p:nvPr>
        </p:nvGraphicFramePr>
        <p:xfrm>
          <a:off x="266700" y="1420813"/>
          <a:ext cx="9366251" cy="481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1599"/>
                <a:gridCol w="2448331"/>
                <a:gridCol w="2376321"/>
              </a:tblGrid>
              <a:tr h="2794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WMS/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985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8865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/>
        </p:nvGraphicFramePr>
        <p:xfrm>
          <a:off x="271463" y="765175"/>
          <a:ext cx="9361488" cy="539750"/>
        </p:xfrm>
        <a:graphic>
          <a:graphicData uri="http://schemas.openxmlformats.org/drawingml/2006/table">
            <a:tbl>
              <a:tblPr/>
              <a:tblGrid>
                <a:gridCol w="808792"/>
                <a:gridCol w="1672141"/>
                <a:gridCol w="731889"/>
                <a:gridCol w="3081698"/>
                <a:gridCol w="998008"/>
                <a:gridCol w="998008"/>
                <a:gridCol w="1070952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91" name="직사각형 11276"/>
          <p:cNvSpPr>
            <a:spLocks noChangeArrowheads="1"/>
          </p:cNvSpPr>
          <p:nvPr/>
        </p:nvSpPr>
        <p:spPr bwMode="auto">
          <a:xfrm>
            <a:off x="5062538" y="1762125"/>
            <a:ext cx="1679575" cy="1879600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sz="120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2209800" y="1797050"/>
            <a:ext cx="1295400" cy="36036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진열 상품조회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Rectangle 71"/>
          <p:cNvSpPr>
            <a:spLocks noChangeArrowheads="1"/>
          </p:cNvSpPr>
          <p:nvPr/>
        </p:nvSpPr>
        <p:spPr bwMode="auto">
          <a:xfrm>
            <a:off x="2216150" y="2349500"/>
            <a:ext cx="1295400" cy="358775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상품 주문 선택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AutoShape 66"/>
          <p:cNvSpPr>
            <a:spLocks noChangeArrowheads="1"/>
          </p:cNvSpPr>
          <p:nvPr/>
        </p:nvSpPr>
        <p:spPr bwMode="auto">
          <a:xfrm>
            <a:off x="415925" y="2827338"/>
            <a:ext cx="1295400" cy="360362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개별 고객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2209800" y="2949575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고객정보입력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및 주문접수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2209800" y="3525838"/>
            <a:ext cx="1295400" cy="360362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 완료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AutoShape 66"/>
          <p:cNvSpPr>
            <a:spLocks noChangeArrowheads="1"/>
          </p:cNvSpPr>
          <p:nvPr/>
        </p:nvSpPr>
        <p:spPr bwMode="auto">
          <a:xfrm>
            <a:off x="415925" y="2019300"/>
            <a:ext cx="1295400" cy="360363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판가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쿠폰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할인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415925" y="3429000"/>
            <a:ext cx="1295400" cy="360363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은행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2209800" y="4130675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주문 출하의뢰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5240338" y="1916113"/>
            <a:ext cx="1295400" cy="360362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출하의뢰 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Rectangle 71"/>
          <p:cNvSpPr>
            <a:spLocks noChangeArrowheads="1"/>
          </p:cNvSpPr>
          <p:nvPr/>
        </p:nvSpPr>
        <p:spPr bwMode="auto">
          <a:xfrm>
            <a:off x="5248275" y="2565400"/>
            <a:ext cx="1295400" cy="358775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준비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Rectangle 71"/>
          <p:cNvSpPr>
            <a:spLocks noChangeArrowheads="1"/>
          </p:cNvSpPr>
          <p:nvPr/>
        </p:nvSpPr>
        <p:spPr bwMode="auto">
          <a:xfrm>
            <a:off x="5240338" y="3213100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중</a:t>
            </a: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출고완료</a:t>
            </a: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0" name="Rectangle 71"/>
          <p:cNvSpPr>
            <a:spLocks noChangeArrowheads="1"/>
          </p:cNvSpPr>
          <p:nvPr/>
        </p:nvSpPr>
        <p:spPr bwMode="auto">
          <a:xfrm>
            <a:off x="5240338" y="3860800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완료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8904" name="직선 화살표 연결선 40"/>
          <p:cNvCxnSpPr>
            <a:cxnSpLocks noChangeShapeType="1"/>
            <a:stCxn id="36" idx="2"/>
            <a:endCxn id="37" idx="0"/>
          </p:cNvCxnSpPr>
          <p:nvPr/>
        </p:nvCxnSpPr>
        <p:spPr bwMode="auto">
          <a:xfrm>
            <a:off x="5888038" y="2276475"/>
            <a:ext cx="7937" cy="2889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5" name="직선 화살표 연결선 41"/>
          <p:cNvCxnSpPr>
            <a:cxnSpLocks noChangeShapeType="1"/>
          </p:cNvCxnSpPr>
          <p:nvPr/>
        </p:nvCxnSpPr>
        <p:spPr bwMode="auto">
          <a:xfrm>
            <a:off x="5888038" y="2905125"/>
            <a:ext cx="7937" cy="2889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71"/>
          <p:cNvSpPr>
            <a:spLocks noChangeArrowheads="1"/>
          </p:cNvSpPr>
          <p:nvPr/>
        </p:nvSpPr>
        <p:spPr bwMode="auto">
          <a:xfrm>
            <a:off x="2209800" y="5848350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구매 확정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Rectangle 71"/>
          <p:cNvSpPr>
            <a:spLocks noChangeArrowheads="1"/>
          </p:cNvSpPr>
          <p:nvPr/>
        </p:nvSpPr>
        <p:spPr bwMode="auto">
          <a:xfrm>
            <a:off x="2193925" y="5322888"/>
            <a:ext cx="1295400" cy="360362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일일 매출실적집계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6" name="Rectangle 71"/>
          <p:cNvSpPr>
            <a:spLocks noChangeArrowheads="1"/>
          </p:cNvSpPr>
          <p:nvPr/>
        </p:nvSpPr>
        <p:spPr bwMode="auto">
          <a:xfrm>
            <a:off x="8075613" y="1916113"/>
            <a:ext cx="1295400" cy="360362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주문문서 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8083550" y="2565400"/>
            <a:ext cx="1295400" cy="358775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출하문서 생성 및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출고전기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8075613" y="3213100"/>
            <a:ext cx="1295400" cy="360363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매출처리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8911" name="직선 화살표 연결선 74"/>
          <p:cNvCxnSpPr>
            <a:cxnSpLocks noChangeShapeType="1"/>
            <a:stCxn id="66" idx="2"/>
            <a:endCxn id="68" idx="0"/>
          </p:cNvCxnSpPr>
          <p:nvPr/>
        </p:nvCxnSpPr>
        <p:spPr bwMode="auto">
          <a:xfrm>
            <a:off x="8723313" y="2276475"/>
            <a:ext cx="7937" cy="2889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2" name="직선 화살표 연결선 75"/>
          <p:cNvCxnSpPr>
            <a:cxnSpLocks noChangeShapeType="1"/>
          </p:cNvCxnSpPr>
          <p:nvPr/>
        </p:nvCxnSpPr>
        <p:spPr bwMode="auto">
          <a:xfrm>
            <a:off x="8723313" y="2905125"/>
            <a:ext cx="7937" cy="2889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AutoShape 53"/>
          <p:cNvSpPr>
            <a:spLocks noChangeArrowheads="1"/>
          </p:cNvSpPr>
          <p:nvPr/>
        </p:nvSpPr>
        <p:spPr bwMode="auto">
          <a:xfrm>
            <a:off x="8048625" y="3933825"/>
            <a:ext cx="1295400" cy="358775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AR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반제처리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78914" name="꺾인 연결선 5"/>
          <p:cNvCxnSpPr>
            <a:cxnSpLocks noChangeShapeType="1"/>
            <a:stCxn id="34" idx="3"/>
            <a:endCxn id="36" idx="1"/>
          </p:cNvCxnSpPr>
          <p:nvPr/>
        </p:nvCxnSpPr>
        <p:spPr bwMode="auto">
          <a:xfrm flipV="1">
            <a:off x="3505200" y="2097088"/>
            <a:ext cx="1735138" cy="221456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5" name="직선 화살표 연결선 82"/>
          <p:cNvCxnSpPr>
            <a:cxnSpLocks noChangeShapeType="1"/>
          </p:cNvCxnSpPr>
          <p:nvPr/>
        </p:nvCxnSpPr>
        <p:spPr bwMode="auto">
          <a:xfrm>
            <a:off x="8723313" y="3573463"/>
            <a:ext cx="7937" cy="287337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6" name="꺾인 연결선 19"/>
          <p:cNvCxnSpPr>
            <a:cxnSpLocks noChangeShapeType="1"/>
            <a:stCxn id="29" idx="4"/>
            <a:endCxn id="22" idx="1"/>
          </p:cNvCxnSpPr>
          <p:nvPr/>
        </p:nvCxnSpPr>
        <p:spPr bwMode="auto">
          <a:xfrm flipV="1">
            <a:off x="1711325" y="1978025"/>
            <a:ext cx="498475" cy="22066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7" name="꺾인 연결선 11263"/>
          <p:cNvCxnSpPr>
            <a:cxnSpLocks noChangeShapeType="1"/>
            <a:stCxn id="24" idx="4"/>
          </p:cNvCxnSpPr>
          <p:nvPr/>
        </p:nvCxnSpPr>
        <p:spPr bwMode="auto">
          <a:xfrm>
            <a:off x="1711325" y="3006725"/>
            <a:ext cx="458788" cy="12223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8" name="직선 연결선 11268"/>
          <p:cNvCxnSpPr>
            <a:cxnSpLocks noChangeShapeType="1"/>
          </p:cNvCxnSpPr>
          <p:nvPr/>
        </p:nvCxnSpPr>
        <p:spPr bwMode="auto">
          <a:xfrm>
            <a:off x="1639888" y="3633788"/>
            <a:ext cx="569912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19" name="TextBox 94"/>
          <p:cNvSpPr txBox="1">
            <a:spLocks noChangeArrowheads="1"/>
          </p:cNvSpPr>
          <p:nvPr/>
        </p:nvSpPr>
        <p:spPr bwMode="auto">
          <a:xfrm>
            <a:off x="6810375" y="5047075"/>
            <a:ext cx="13096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오후 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11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</a:t>
            </a:r>
          </a:p>
        </p:txBody>
      </p:sp>
      <p:sp>
        <p:nvSpPr>
          <p:cNvPr id="78920" name="TextBox 95"/>
          <p:cNvSpPr txBox="1">
            <a:spLocks noChangeArrowheads="1"/>
          </p:cNvSpPr>
          <p:nvPr/>
        </p:nvSpPr>
        <p:spPr bwMode="auto">
          <a:xfrm>
            <a:off x="3592618" y="2689224"/>
            <a:ext cx="131593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밤</a:t>
            </a: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12</a:t>
            </a:r>
            <a:r>
              <a:rPr lang="ko-KR" alt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 </a:t>
            </a: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30</a:t>
            </a:r>
            <a:r>
              <a:rPr lang="ko-KR" alt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분</a:t>
            </a: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낮</a:t>
            </a: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12</a:t>
            </a:r>
            <a:r>
              <a:rPr lang="ko-KR" alt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 </a:t>
            </a: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30</a:t>
            </a:r>
            <a:r>
              <a:rPr lang="ko-KR" alt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분</a:t>
            </a:r>
            <a:endParaRPr lang="ko-KR" altLang="en-US" sz="11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cxnSp>
        <p:nvCxnSpPr>
          <p:cNvPr id="78921" name="직선 화살표 연결선 11273"/>
          <p:cNvCxnSpPr>
            <a:cxnSpLocks noChangeShapeType="1"/>
            <a:stCxn id="22" idx="2"/>
          </p:cNvCxnSpPr>
          <p:nvPr/>
        </p:nvCxnSpPr>
        <p:spPr bwMode="auto">
          <a:xfrm>
            <a:off x="2857500" y="2157413"/>
            <a:ext cx="0" cy="192087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22" name="직선 화살표 연결선 100"/>
          <p:cNvCxnSpPr>
            <a:cxnSpLocks noChangeShapeType="1"/>
          </p:cNvCxnSpPr>
          <p:nvPr/>
        </p:nvCxnSpPr>
        <p:spPr bwMode="auto">
          <a:xfrm>
            <a:off x="2857500" y="2744788"/>
            <a:ext cx="0" cy="192087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23" name="직선 화살표 연결선 101"/>
          <p:cNvCxnSpPr>
            <a:cxnSpLocks noChangeShapeType="1"/>
          </p:cNvCxnSpPr>
          <p:nvPr/>
        </p:nvCxnSpPr>
        <p:spPr bwMode="auto">
          <a:xfrm>
            <a:off x="2857500" y="3309938"/>
            <a:ext cx="0" cy="190500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24" name="직선 화살표 연결선 102"/>
          <p:cNvCxnSpPr>
            <a:cxnSpLocks noChangeShapeType="1"/>
          </p:cNvCxnSpPr>
          <p:nvPr/>
        </p:nvCxnSpPr>
        <p:spPr bwMode="auto">
          <a:xfrm>
            <a:off x="2857500" y="3910013"/>
            <a:ext cx="0" cy="190500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" name="Rectangle 71"/>
          <p:cNvSpPr>
            <a:spLocks noChangeArrowheads="1"/>
          </p:cNvSpPr>
          <p:nvPr/>
        </p:nvSpPr>
        <p:spPr bwMode="auto">
          <a:xfrm>
            <a:off x="2193925" y="4662488"/>
            <a:ext cx="1295400" cy="358775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배송진행정보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8926" name="꺾인 연결선 11280"/>
          <p:cNvCxnSpPr>
            <a:cxnSpLocks noChangeShapeType="1"/>
            <a:stCxn id="40" idx="2"/>
          </p:cNvCxnSpPr>
          <p:nvPr/>
        </p:nvCxnSpPr>
        <p:spPr bwMode="auto">
          <a:xfrm rot="5400000">
            <a:off x="4464897" y="3298084"/>
            <a:ext cx="500062" cy="2346221"/>
          </a:xfrm>
          <a:prstGeom prst="bentConnector2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27" name="Text Box 151"/>
          <p:cNvSpPr txBox="1">
            <a:spLocks noChangeArrowheads="1"/>
          </p:cNvSpPr>
          <p:nvPr/>
        </p:nvSpPr>
        <p:spPr bwMode="auto">
          <a:xfrm>
            <a:off x="3008313" y="2152650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SD2.1.1-1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28" name="Text Box 151"/>
          <p:cNvSpPr txBox="1">
            <a:spLocks noChangeArrowheads="1"/>
          </p:cNvSpPr>
          <p:nvPr/>
        </p:nvSpPr>
        <p:spPr bwMode="auto">
          <a:xfrm>
            <a:off x="3008313" y="274955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SD2.1.1-2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29" name="Text Box 151"/>
          <p:cNvSpPr txBox="1">
            <a:spLocks noChangeArrowheads="1"/>
          </p:cNvSpPr>
          <p:nvPr/>
        </p:nvSpPr>
        <p:spPr bwMode="auto">
          <a:xfrm>
            <a:off x="3008313" y="3319463"/>
            <a:ext cx="53975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SD2.1.1-3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0" name="Text Box 151"/>
          <p:cNvSpPr txBox="1">
            <a:spLocks noChangeArrowheads="1"/>
          </p:cNvSpPr>
          <p:nvPr/>
        </p:nvSpPr>
        <p:spPr bwMode="auto">
          <a:xfrm>
            <a:off x="3008313" y="392430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SD2.1.1-4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1" name="Text Box 151"/>
          <p:cNvSpPr txBox="1">
            <a:spLocks noChangeArrowheads="1"/>
          </p:cNvSpPr>
          <p:nvPr/>
        </p:nvSpPr>
        <p:spPr bwMode="auto">
          <a:xfrm>
            <a:off x="6176963" y="1728788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SD2.1.1-5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2" name="Text Box 151"/>
          <p:cNvSpPr txBox="1">
            <a:spLocks noChangeArrowheads="1"/>
          </p:cNvSpPr>
          <p:nvPr/>
        </p:nvSpPr>
        <p:spPr bwMode="auto">
          <a:xfrm>
            <a:off x="6176963" y="234950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SD2.1-6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3" name="Text Box 151"/>
          <p:cNvSpPr txBox="1">
            <a:spLocks noChangeArrowheads="1"/>
          </p:cNvSpPr>
          <p:nvPr/>
        </p:nvSpPr>
        <p:spPr bwMode="auto">
          <a:xfrm>
            <a:off x="6176963" y="303530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SD2.1.1-7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4" name="Text Box 151"/>
          <p:cNvSpPr txBox="1">
            <a:spLocks noChangeArrowheads="1"/>
          </p:cNvSpPr>
          <p:nvPr/>
        </p:nvSpPr>
        <p:spPr bwMode="auto">
          <a:xfrm>
            <a:off x="6176963" y="3654425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SD2.1.1-8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5" name="Text Box 151"/>
          <p:cNvSpPr txBox="1">
            <a:spLocks noChangeArrowheads="1"/>
          </p:cNvSpPr>
          <p:nvPr/>
        </p:nvSpPr>
        <p:spPr bwMode="auto">
          <a:xfrm>
            <a:off x="8901113" y="1728788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SD2.1.1-12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6" name="Text Box 151"/>
          <p:cNvSpPr txBox="1">
            <a:spLocks noChangeArrowheads="1"/>
          </p:cNvSpPr>
          <p:nvPr/>
        </p:nvSpPr>
        <p:spPr bwMode="auto">
          <a:xfrm>
            <a:off x="8901113" y="2366963"/>
            <a:ext cx="53975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SD2.1.1-13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7" name="Text Box 151"/>
          <p:cNvSpPr txBox="1">
            <a:spLocks noChangeArrowheads="1"/>
          </p:cNvSpPr>
          <p:nvPr/>
        </p:nvSpPr>
        <p:spPr bwMode="auto">
          <a:xfrm>
            <a:off x="8901113" y="3017838"/>
            <a:ext cx="53975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SD2.1.1-14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8" name="Text Box 151"/>
          <p:cNvSpPr txBox="1">
            <a:spLocks noChangeArrowheads="1"/>
          </p:cNvSpPr>
          <p:nvPr/>
        </p:nvSpPr>
        <p:spPr bwMode="auto">
          <a:xfrm>
            <a:off x="2978151" y="4497388"/>
            <a:ext cx="5413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SD2.1.1-9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9" name="Text Box 151"/>
          <p:cNvSpPr txBox="1">
            <a:spLocks noChangeArrowheads="1"/>
          </p:cNvSpPr>
          <p:nvPr/>
        </p:nvSpPr>
        <p:spPr bwMode="auto">
          <a:xfrm>
            <a:off x="2983120" y="5134770"/>
            <a:ext cx="541337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SD2.1.1-10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cxnSp>
        <p:nvCxnSpPr>
          <p:cNvPr id="78941" name="꺾인 연결선 73"/>
          <p:cNvCxnSpPr>
            <a:cxnSpLocks noChangeShapeType="1"/>
            <a:stCxn id="63" idx="3"/>
            <a:endCxn id="66" idx="1"/>
          </p:cNvCxnSpPr>
          <p:nvPr/>
        </p:nvCxnSpPr>
        <p:spPr bwMode="auto">
          <a:xfrm flipV="1">
            <a:off x="3489325" y="2097088"/>
            <a:ext cx="4586288" cy="3405187"/>
          </a:xfrm>
          <a:prstGeom prst="bentConnector3">
            <a:avLst>
              <a:gd name="adj1" fmla="val 92292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42" name="꺾인 연결선 80"/>
          <p:cNvCxnSpPr>
            <a:cxnSpLocks noChangeShapeType="1"/>
            <a:stCxn id="39" idx="3"/>
          </p:cNvCxnSpPr>
          <p:nvPr/>
        </p:nvCxnSpPr>
        <p:spPr bwMode="auto">
          <a:xfrm flipH="1">
            <a:off x="3533880" y="3393282"/>
            <a:ext cx="3001858" cy="1504156"/>
          </a:xfrm>
          <a:prstGeom prst="bentConnector3">
            <a:avLst>
              <a:gd name="adj1" fmla="val -16671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43" name="Text Box 151"/>
          <p:cNvSpPr txBox="1">
            <a:spLocks noChangeArrowheads="1"/>
          </p:cNvSpPr>
          <p:nvPr/>
        </p:nvSpPr>
        <p:spPr bwMode="auto">
          <a:xfrm>
            <a:off x="2947988" y="5680869"/>
            <a:ext cx="5413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SD2.1.1-11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44" name="TextBox 63"/>
          <p:cNvSpPr txBox="1">
            <a:spLocks noChangeArrowheads="1"/>
          </p:cNvSpPr>
          <p:nvPr/>
        </p:nvSpPr>
        <p:spPr bwMode="auto">
          <a:xfrm>
            <a:off x="6102577" y="4461670"/>
            <a:ext cx="13096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오후 </a:t>
            </a: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6</a:t>
            </a:r>
            <a:r>
              <a:rPr lang="ko-KR" alt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이후</a:t>
            </a:r>
            <a:endParaRPr lang="ko-KR" altLang="en-US" sz="12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78945" name="TextBox 64"/>
          <p:cNvSpPr txBox="1">
            <a:spLocks noChangeArrowheads="1"/>
          </p:cNvSpPr>
          <p:nvPr/>
        </p:nvSpPr>
        <p:spPr bwMode="auto">
          <a:xfrm>
            <a:off x="4418807" y="4320382"/>
            <a:ext cx="16208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실시간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(</a:t>
            </a:r>
            <a:r>
              <a:rPr lang="ko-KR" altLang="en-US" sz="1100" dirty="0" err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택배사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연동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)</a:t>
            </a:r>
            <a:endParaRPr lang="ko-KR" altLang="en-US" sz="11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78946" name="TextBox 66"/>
          <p:cNvSpPr txBox="1">
            <a:spLocks noChangeArrowheads="1"/>
          </p:cNvSpPr>
          <p:nvPr/>
        </p:nvSpPr>
        <p:spPr bwMode="auto">
          <a:xfrm>
            <a:off x="5288975" y="5380752"/>
            <a:ext cx="36131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배송완료 기준일 경우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, WMS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와 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SAP 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재고는 차이가 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발생함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.</a:t>
            </a:r>
          </a:p>
        </p:txBody>
      </p:sp>
      <p:cxnSp>
        <p:nvCxnSpPr>
          <p:cNvPr id="69" name="직선 연결선 68"/>
          <p:cNvCxnSpPr/>
          <p:nvPr/>
        </p:nvCxnSpPr>
        <p:spPr bwMode="auto">
          <a:xfrm>
            <a:off x="0" y="620713"/>
            <a:ext cx="9904413" cy="0"/>
          </a:xfrm>
          <a:prstGeom prst="line">
            <a:avLst/>
          </a:prstGeom>
          <a:noFill/>
          <a:ln w="50800" cap="flat" cmpd="sng" algn="ctr">
            <a:solidFill>
              <a:schemeClr val="tx2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Rectangle 175"/>
          <p:cNvSpPr txBox="1">
            <a:spLocks noChangeArrowheads="1"/>
          </p:cNvSpPr>
          <p:nvPr/>
        </p:nvSpPr>
        <p:spPr bwMode="auto">
          <a:xfrm>
            <a:off x="266700" y="134580"/>
            <a:ext cx="3133725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pPr>
              <a:defRPr/>
            </a:pPr>
            <a:r>
              <a:rPr lang="en-US" altLang="ko-KR" kern="0" dirty="0" smtClean="0"/>
              <a:t>SD2.1.1 </a:t>
            </a:r>
            <a:r>
              <a:rPr lang="ko-KR" altLang="en-US" kern="0" dirty="0" smtClean="0"/>
              <a:t>쇼핑몰 판매 주문관리</a:t>
            </a:r>
          </a:p>
        </p:txBody>
      </p:sp>
      <p:cxnSp>
        <p:nvCxnSpPr>
          <p:cNvPr id="78950" name="직선 화살표 연결선 102"/>
          <p:cNvCxnSpPr>
            <a:cxnSpLocks noChangeShapeType="1"/>
            <a:stCxn id="105" idx="2"/>
            <a:endCxn id="63" idx="0"/>
          </p:cNvCxnSpPr>
          <p:nvPr/>
        </p:nvCxnSpPr>
        <p:spPr bwMode="auto">
          <a:xfrm>
            <a:off x="2841625" y="5021263"/>
            <a:ext cx="0" cy="3016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꺾인 연결선 80"/>
          <p:cNvCxnSpPr>
            <a:cxnSpLocks noChangeShapeType="1"/>
            <a:stCxn id="105" idx="1"/>
            <a:endCxn id="62" idx="1"/>
          </p:cNvCxnSpPr>
          <p:nvPr/>
        </p:nvCxnSpPr>
        <p:spPr bwMode="auto">
          <a:xfrm rot="10800000" flipH="1" flipV="1">
            <a:off x="2193924" y="4841876"/>
            <a:ext cx="15875" cy="1186656"/>
          </a:xfrm>
          <a:prstGeom prst="bentConnector3">
            <a:avLst>
              <a:gd name="adj1" fmla="val -2907169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TextBox 66"/>
          <p:cNvSpPr txBox="1">
            <a:spLocks noChangeArrowheads="1"/>
          </p:cNvSpPr>
          <p:nvPr/>
        </p:nvSpPr>
        <p:spPr bwMode="auto">
          <a:xfrm>
            <a:off x="5288975" y="5616588"/>
            <a:ext cx="4151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일일 매출 실적 </a:t>
            </a:r>
            <a:r>
              <a:rPr lang="ko-KR" altLang="en-US" sz="1000" dirty="0" err="1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전송시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</a:t>
            </a:r>
            <a:r>
              <a:rPr lang="ko-KR" altLang="en-US" sz="1000" dirty="0" err="1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배송중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리스트와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배송완료 리스트를 각각의 테이블로 함께 보내고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, SAP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에서는 배송완료 문서만 매출처리 한다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. 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배송중과 배송완료 실적은 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Daily report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로 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SAP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에서 관리하며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, MALL 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가용 재고정보는 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SAP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에서 제공한다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.</a:t>
            </a:r>
          </a:p>
        </p:txBody>
      </p:sp>
      <p:sp>
        <p:nvSpPr>
          <p:cNvPr id="70" name="TextBox 95"/>
          <p:cNvSpPr txBox="1">
            <a:spLocks noChangeArrowheads="1"/>
          </p:cNvSpPr>
          <p:nvPr/>
        </p:nvSpPr>
        <p:spPr bwMode="auto">
          <a:xfrm>
            <a:off x="3618017" y="3282862"/>
            <a:ext cx="131593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4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고객주문</a:t>
            </a:r>
            <a:endParaRPr lang="en-US" altLang="ko-KR" sz="1400" dirty="0" smtClean="0">
              <a:solidFill>
                <a:srgbClr val="FF0000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4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마감시간은 낮 </a:t>
            </a:r>
            <a:r>
              <a:rPr lang="en-US" altLang="ko-KR" sz="14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12</a:t>
            </a:r>
            <a:r>
              <a:rPr lang="ko-KR" altLang="en-US" sz="1400" dirty="0" smtClean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</a:t>
            </a:r>
            <a:endParaRPr lang="ko-KR" altLang="en-US" sz="1400" dirty="0">
              <a:solidFill>
                <a:srgbClr val="FF0000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627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SD2.1.1 </a:t>
            </a:r>
            <a:r>
              <a:rPr lang="ko-KR" altLang="en-US" dirty="0"/>
              <a:t>쇼핑몰 </a:t>
            </a:r>
            <a:r>
              <a:rPr lang="ko-KR" altLang="en-US" dirty="0" smtClean="0"/>
              <a:t>판매주문관리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243407"/>
              </p:ext>
            </p:extLst>
          </p:nvPr>
        </p:nvGraphicFramePr>
        <p:xfrm>
          <a:off x="271462" y="1796827"/>
          <a:ext cx="9361487" cy="4623374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상품 주문선택</a:t>
                      </a:r>
                      <a:endParaRPr kumimoji="0" lang="en-US" altLang="ko-KR" sz="1000" b="1" i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진열장에서  고객이 해당 제품을 조회 할 수 있도록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한다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가격정보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할인정보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제품정보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고객정보입력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및 주문접수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선택한 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상품을 구매하기 위해 주문자의 개별 정보를 입력하도록 하거나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고객정보의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선택할 수 있도록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결제 완료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/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주문내역에 대한 결제종류를 선택하고 그 결과를 확인할 수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있어야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주문 출하의뢰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결제완료 된 주문내역을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 Up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하여 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물류 창고에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주문출하 의뢰를 요청한다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하루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 낮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WMS 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낮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시로 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출하의뢰 접수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System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부터 전송 받은 내역을 가지고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WMS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창고내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작업지시를 실행 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준비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배송준비는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실제 출하작업을 위해  제품을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PICKING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상차하는 상태를 의미한다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SD1.1.1-7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중 </a:t>
                      </a: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출고완료</a:t>
                      </a: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출고 완료 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배송중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출고마감 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전송한다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전표단위 운송장 번호와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자재코드 레벨로 유한관리코드 송부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하루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 오후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Mall)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배송중이라함은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운송장번호가 발행 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 차량에 물건을 싣고 고객배송 진행되는 상태를 의미하며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 출고완료 시점이다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오후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시로 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35571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SD2.1.1 </a:t>
            </a:r>
            <a:r>
              <a:rPr lang="ko-KR" altLang="en-US" dirty="0"/>
              <a:t>쇼핑몰 </a:t>
            </a:r>
            <a:r>
              <a:rPr lang="ko-KR" altLang="en-US" dirty="0" smtClean="0"/>
              <a:t>주문관리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751324"/>
              </p:ext>
            </p:extLst>
          </p:nvPr>
        </p:nvGraphicFramePr>
        <p:xfrm>
          <a:off x="271462" y="1796827"/>
          <a:ext cx="9361487" cy="4357813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876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3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SD1.1.1-8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완료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고객에게 물품이 배송되어 확인 된 상태를 의미하며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매출인식의 기준이 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택배사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실시간 인터페이스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매출인식기준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1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SD1.1.1-9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배송진행정보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 시스템과 인터페이스 하여 실시간 쇼핑몰에서 배송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Status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관리한다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SD1.1.1-10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일일 매출 실적 집계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배송완료인 주문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근거로하여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매출 실적 이관을 위해 주문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Sorting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하고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job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형태로 처리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하루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 오후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SAP)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이때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결재 후 주문 취소 내역도 함께 전송하는데 무통장 결제 건만 주문과 취소 내역을 받는다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카드취소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오후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시로 함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구매확정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구매확정은 물품의 배송 완료 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이내 소비자 보호를 위해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반품할 수 있도록 하는 규정에 근거 한 것으로 써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7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경과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시스템상 자동 구매 확정 처리를 할 수 있다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13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주문문서 생성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되어 넘어온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자동적으로 판매 주문 문서를 생성한다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출하문서 생성  및 출고전기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생성된 주문 문서를 근거로  출하문서 및 출고전기를 자동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처리하도록 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매출처리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배송중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문서를 근거로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처리를 실시한다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매출처리는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job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자동 실행한다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무상품목도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 함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73338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00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SD2.1.1 </a:t>
            </a:r>
            <a:r>
              <a:rPr lang="ko-KR" altLang="en-US" dirty="0"/>
              <a:t>쇼핑몰 주문관리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22304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268288" y="1768475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배송작업을 위한 일일 주문 마감시간은  오전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12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시를 기준으로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택배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집하는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오후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5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시임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2) 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에 매출 반영을 위한 일일 매출 처리 현황은 오후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11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시를 기준으로 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3)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재고의 가용재고는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Shopping Mall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전용창고로 제한된다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4) SAP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매출실적 반영을 위한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DATA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는 결제 단위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과세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or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면세 단위로 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 5)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WMS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 Mall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로 </a:t>
            </a:r>
            <a:r>
              <a:rPr kumimoji="0" lang="ko-KR" altLang="en-US" sz="1000" b="0" dirty="0" err="1">
                <a:solidFill>
                  <a:schemeClr val="tx1"/>
                </a:solidFill>
                <a:sym typeface="Wingdings" panose="05000000000000000000" pitchFamily="2" charset="2"/>
              </a:rPr>
              <a:t>배송중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출고완료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정보를 받는 시간은 오후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6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시를 기준으로 한다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</a:t>
            </a:r>
            <a:endParaRPr kumimoji="0" lang="en-US" altLang="ko-KR" sz="1000" dirty="0">
              <a:solidFill>
                <a:srgbClr val="FF0000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 6)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매출인식 기준은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배송완료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택배사로부터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받은 정보를 기준으로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(</a:t>
            </a:r>
            <a:r>
              <a:rPr kumimoji="0" lang="ko-KR" altLang="en-US" sz="1000" dirty="0" err="1" smtClean="0">
                <a:solidFill>
                  <a:srgbClr val="FF0000"/>
                </a:solidFill>
              </a:rPr>
              <a:t>택배사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– MALL 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인터페이스 필요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 7)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상품의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자재마스터의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batch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코드는 주문시점에는 관리를 하지 않고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WMS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에서 출고작업 완료 후  주문진행상태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일일 매출 실적 집계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   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주문문서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출하문서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매출처리 문서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대금청구문서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등에서 관리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2.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주요 </a:t>
            </a:r>
            <a:r>
              <a:rPr kumimoji="0" lang="ko-KR" altLang="en-US" sz="1200" b="0" dirty="0">
                <a:solidFill>
                  <a:schemeClr val="tx1"/>
                </a:solidFill>
              </a:rPr>
              <a:t>시스템 기능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사항</a:t>
            </a:r>
            <a:endParaRPr kumimoji="0" lang="en-US" altLang="ko-KR" sz="12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200" b="0" dirty="0" smtClean="0">
                <a:solidFill>
                  <a:schemeClr val="tx1"/>
                </a:solidFill>
              </a:rPr>
              <a:t> 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1) Mall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SAP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 전송된 자료는 자동으로 주문 문서를 생성 하도록 한다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2) SAP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내 매출인식과정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대금청구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는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Billing Batch Job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을 통해 되도록 한다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3) SAP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내 매출인식은 대표 고객을 기준으로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하고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상세 고객에 대한 매출 및 정보는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Shopping Mall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에서 관리 되도록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한다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4) Mall  SAP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전송 시 부가세 미포함 금액으로 분리하여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DATA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를 전송함</a:t>
            </a:r>
            <a:endParaRPr kumimoji="0" lang="en-US" altLang="ko-KR" sz="1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5)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쿠폰의 경우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상품할인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“, “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주문할인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“, “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배송할인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등으로 구분 되는데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상품할인은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Interface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시 해당 제품에 귀속을 원칙으로 하고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주문할인과  배송할인은 매출금액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기준판가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기준 비율로 배분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6)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일반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DC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의 경우는 기준 판가 기준 매출금액으로 배분한다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7) </a:t>
            </a:r>
            <a:r>
              <a:rPr kumimoji="0" lang="ko-KR" altLang="en-US" sz="1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배송비의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경우 제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/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상품 매출이 아닌 기타매출로 처리한다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쇼핑몰 매출 전표 구분에 </a:t>
            </a:r>
            <a:r>
              <a:rPr kumimoji="0" lang="ko-KR" altLang="en-US" sz="10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배송비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항목으로 구분되어 온다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19928</TotalTime>
  <Words>1222</Words>
  <Application>Microsoft Office PowerPoint</Application>
  <PresentationFormat>사용자 지정</PresentationFormat>
  <Paragraphs>298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SD2.1.1 쇼핑몰 판매 주문관리</vt:lpstr>
      <vt:lpstr>PowerPoint 프레젠테이션</vt:lpstr>
      <vt:lpstr>SD2.1.1 쇼핑몰 판매주문관리</vt:lpstr>
      <vt:lpstr>SD2.1.1 쇼핑몰 주문관리</vt:lpstr>
      <vt:lpstr>SD2.1.1 쇼핑몰 주문관리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1027</cp:revision>
  <cp:lastPrinted>2001-03-14T06:43:19Z</cp:lastPrinted>
  <dcterms:created xsi:type="dcterms:W3CDTF">2000-09-28T11:17:09Z</dcterms:created>
  <dcterms:modified xsi:type="dcterms:W3CDTF">2018-04-18T05:37:34Z</dcterms:modified>
</cp:coreProperties>
</file>