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1" r:id="rId5"/>
    <p:sldId id="517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1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SD2.2.1 </a:t>
            </a:r>
            <a:r>
              <a:rPr lang="ko-KR" altLang="en-US" sz="2000" kern="0" dirty="0" smtClean="0"/>
              <a:t>직영점 </a:t>
            </a:r>
            <a:r>
              <a:rPr lang="en-US" altLang="ko-KR" sz="2000" kern="0" dirty="0" smtClean="0"/>
              <a:t>POS</a:t>
            </a:r>
            <a:r>
              <a:rPr lang="ko-KR" altLang="en-US" sz="2000" kern="0" dirty="0" smtClean="0"/>
              <a:t>판매주문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62043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POS </a:t>
            </a:r>
            <a:r>
              <a:rPr lang="ko-KR" altLang="en-US" sz="1200" b="0" dirty="0" smtClean="0"/>
              <a:t>직매장의 일일 매출실적 현황을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결제 단위</a:t>
            </a:r>
            <a:r>
              <a:rPr lang="en-US" altLang="ko-KR" sz="1200" b="0" dirty="0" smtClean="0"/>
              <a:t>” </a:t>
            </a:r>
            <a:r>
              <a:rPr lang="ko-KR" altLang="en-US" sz="1200" b="0" dirty="0" smtClean="0"/>
              <a:t>로 </a:t>
            </a:r>
            <a:r>
              <a:rPr lang="en-US" altLang="ko-KR" sz="1200" b="0" dirty="0" smtClean="0"/>
              <a:t>Interface </a:t>
            </a:r>
            <a:r>
              <a:rPr lang="ko-KR" altLang="en-US" sz="1200" b="0" dirty="0" smtClean="0"/>
              <a:t>하는 프로세스를 의미함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주요 </a:t>
            </a:r>
            <a:r>
              <a:rPr lang="en-US" altLang="ko-KR" sz="1200" b="0" dirty="0" smtClean="0"/>
              <a:t>Interface </a:t>
            </a:r>
            <a:r>
              <a:rPr lang="ko-KR" altLang="en-US" sz="1200" b="0" dirty="0" smtClean="0"/>
              <a:t>항목으로는 </a:t>
            </a:r>
            <a:r>
              <a:rPr lang="en-US" altLang="ko-KR" sz="1200" b="0" dirty="0" smtClean="0"/>
              <a:t>“</a:t>
            </a:r>
            <a:r>
              <a:rPr lang="ko-KR" altLang="en-US" sz="1200" b="0" dirty="0" smtClean="0"/>
              <a:t>기준판가</a:t>
            </a:r>
            <a:r>
              <a:rPr lang="en-US" altLang="ko-KR" sz="1200" b="0" dirty="0" smtClean="0"/>
              <a:t>”, “</a:t>
            </a:r>
            <a:r>
              <a:rPr lang="ko-KR" altLang="en-US" sz="1200" b="0" dirty="0" smtClean="0"/>
              <a:t>할인가</a:t>
            </a:r>
            <a:r>
              <a:rPr lang="en-US" altLang="ko-KR" sz="1200" b="0" dirty="0" smtClean="0"/>
              <a:t>“, “</a:t>
            </a:r>
            <a:r>
              <a:rPr lang="ko-KR" altLang="en-US" sz="1200" b="0" dirty="0" smtClean="0"/>
              <a:t>실제판가</a:t>
            </a:r>
            <a:r>
              <a:rPr lang="en-US" altLang="ko-KR" sz="1200" b="0" dirty="0" smtClean="0"/>
              <a:t>”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해당제품 등의 정보임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200" b="0" dirty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직매장 단위의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SAP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저장위치를 산정함</a:t>
            </a:r>
            <a:endParaRPr lang="en-US" altLang="ko-KR" sz="1200" b="0" dirty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과세 </a:t>
            </a:r>
            <a:r>
              <a:rPr lang="ko-KR" altLang="en-US" sz="1200" b="0" dirty="0" err="1">
                <a:solidFill>
                  <a:schemeClr val="tx1"/>
                </a:solidFill>
                <a:sym typeface="Wingdings" panose="05000000000000000000" pitchFamily="2" charset="2"/>
              </a:rPr>
              <a:t>내역중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10%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이외의 제품에 대해서도 과세 관리를 </a:t>
            </a:r>
            <a:endParaRPr lang="en-US" altLang="ko-KR" sz="1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할 수 있어야 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>
              <a:buNone/>
              <a:defRPr/>
            </a:pPr>
            <a:r>
              <a:rPr lang="en-US" altLang="ko-KR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3. </a:t>
            </a:r>
            <a:r>
              <a:rPr lang="ko-KR" altLang="en-US" sz="1200" dirty="0" smtClean="0">
                <a:solidFill>
                  <a:srgbClr val="FF0000"/>
                </a:solidFill>
              </a:rPr>
              <a:t>자재코드 </a:t>
            </a:r>
            <a:r>
              <a:rPr lang="en-US" altLang="ko-KR" sz="1200" dirty="0" smtClean="0">
                <a:solidFill>
                  <a:srgbClr val="FF0000"/>
                </a:solidFill>
              </a:rPr>
              <a:t>Level</a:t>
            </a:r>
            <a:r>
              <a:rPr lang="ko-KR" altLang="en-US" sz="1200" dirty="0" smtClean="0">
                <a:solidFill>
                  <a:srgbClr val="FF0000"/>
                </a:solidFill>
              </a:rPr>
              <a:t>의 </a:t>
            </a:r>
            <a:r>
              <a:rPr lang="en-US" altLang="ko-KR" sz="1200" dirty="0" smtClean="0">
                <a:solidFill>
                  <a:srgbClr val="FF0000"/>
                </a:solidFill>
              </a:rPr>
              <a:t>batch</a:t>
            </a:r>
            <a:r>
              <a:rPr lang="ko-KR" altLang="en-US" sz="1200" dirty="0" smtClean="0">
                <a:solidFill>
                  <a:srgbClr val="FF0000"/>
                </a:solidFill>
              </a:rPr>
              <a:t>는 </a:t>
            </a:r>
            <a:r>
              <a:rPr lang="en-US" altLang="ko-KR" sz="1200" dirty="0" smtClean="0">
                <a:solidFill>
                  <a:srgbClr val="FF0000"/>
                </a:solidFill>
              </a:rPr>
              <a:t>Dummy Batch</a:t>
            </a:r>
            <a:r>
              <a:rPr lang="ko-KR" altLang="en-US" sz="1200" dirty="0" smtClean="0">
                <a:solidFill>
                  <a:srgbClr val="FF0000"/>
                </a:solidFill>
              </a:rPr>
              <a:t>로 관리함</a:t>
            </a:r>
            <a:endParaRPr lang="en-US" altLang="ko-KR" sz="1200" dirty="0" smtClean="0">
              <a:solidFill>
                <a:srgbClr val="FF0000"/>
              </a:solidFill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1.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일일 오후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11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시 매장 마감시간 기준으로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Data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POS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SAP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전송시켜준다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228600" indent="-228600">
              <a:buAutoNum type="arabicPeriod" startAt="2"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내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SYSTEM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에서도 재고관리를 하는 것을 원칙으로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하지만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BATCH Level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은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관리 하지 않는다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228600" indent="-228600">
              <a:buAutoNum type="arabicPeriod" startAt="3"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는 자체의 고객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DB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를 관리 하지 않고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Mall DB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와 연계함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28600" indent="-228600">
              <a:buFontTx/>
              <a:buAutoNum type="arabicPeriod" startAt="3"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POS</a:t>
            </a:r>
            <a:r>
              <a:rPr lang="ko-KR" altLang="en-US" sz="1200" b="0" dirty="0">
                <a:solidFill>
                  <a:schemeClr val="tx1"/>
                </a:solidFill>
              </a:rPr>
              <a:t>시스템에서 </a:t>
            </a:r>
            <a:r>
              <a:rPr lang="en-US" altLang="ko-KR" sz="1200" b="0" dirty="0">
                <a:solidFill>
                  <a:schemeClr val="tx1"/>
                </a:solidFill>
              </a:rPr>
              <a:t>LOSS</a:t>
            </a:r>
            <a:r>
              <a:rPr lang="ko-KR" altLang="en-US" sz="1200" b="0" dirty="0">
                <a:solidFill>
                  <a:schemeClr val="tx1"/>
                </a:solidFill>
              </a:rPr>
              <a:t>처리 인터페이스 </a:t>
            </a:r>
            <a:r>
              <a:rPr lang="ko-KR" altLang="en-US" sz="1200" b="0" dirty="0" err="1">
                <a:solidFill>
                  <a:schemeClr val="tx1"/>
                </a:solidFill>
              </a:rPr>
              <a:t>로직</a:t>
            </a:r>
            <a:r>
              <a:rPr lang="ko-KR" altLang="en-US" sz="1200" b="0" dirty="0">
                <a:solidFill>
                  <a:schemeClr val="tx1"/>
                </a:solidFill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구현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(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기타출고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)</a:t>
            </a:r>
            <a:endParaRPr lang="en-US" altLang="ko-KR" sz="1200" b="0" dirty="0">
              <a:solidFill>
                <a:schemeClr val="tx1"/>
              </a:solidFill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SD2.2.1 POS</a:t>
            </a:r>
            <a:r>
              <a:rPr lang="ko-KR" altLang="en-US" dirty="0" smtClean="0"/>
              <a:t> 판매주문관리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414219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판매주문관리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35828"/>
              </p:ext>
            </p:extLst>
          </p:nvPr>
        </p:nvGraphicFramePr>
        <p:xfrm>
          <a:off x="266699" y="1421348"/>
          <a:ext cx="9366249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539"/>
                <a:gridCol w="4392710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직매장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2.1.2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SD2.2.1 </a:t>
            </a:r>
            <a:r>
              <a:rPr lang="en-US" altLang="ko-KR" dirty="0"/>
              <a:t>POS</a:t>
            </a:r>
            <a:r>
              <a:rPr lang="ko-KR" altLang="en-US" dirty="0"/>
              <a:t> 판매주문관리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2676624" y="2106395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진열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상품판매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2676624" y="2859539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POS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기기에 매출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내역 등록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2676624" y="3662989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 완료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AutoShape 66"/>
          <p:cNvSpPr>
            <a:spLocks noChangeArrowheads="1"/>
          </p:cNvSpPr>
          <p:nvPr/>
        </p:nvSpPr>
        <p:spPr bwMode="auto">
          <a:xfrm>
            <a:off x="847750" y="2369956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판가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쿠폰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할인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>
            <a:off x="847750" y="3566470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카드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은행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3" name="Rectangle 71"/>
          <p:cNvSpPr>
            <a:spLocks noChangeArrowheads="1"/>
          </p:cNvSpPr>
          <p:nvPr/>
        </p:nvSpPr>
        <p:spPr bwMode="auto">
          <a:xfrm>
            <a:off x="2676624" y="4602204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일일 매출실적집계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6" name="Rectangle 71"/>
          <p:cNvSpPr>
            <a:spLocks noChangeArrowheads="1"/>
          </p:cNvSpPr>
          <p:nvPr/>
        </p:nvSpPr>
        <p:spPr bwMode="auto">
          <a:xfrm>
            <a:off x="6610334" y="22259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주문문서 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6617825" y="3017948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출하문서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생성 및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출고전기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6610334" y="393301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매출처리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0" name="AutoShape 53"/>
          <p:cNvSpPr>
            <a:spLocks noChangeArrowheads="1"/>
          </p:cNvSpPr>
          <p:nvPr/>
        </p:nvSpPr>
        <p:spPr bwMode="auto">
          <a:xfrm>
            <a:off x="6583531" y="4725184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AR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반제처리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20" name="꺾인 연결선 19"/>
          <p:cNvCxnSpPr>
            <a:stCxn id="29" idx="4"/>
            <a:endCxn id="22" idx="1"/>
          </p:cNvCxnSpPr>
          <p:nvPr/>
        </p:nvCxnSpPr>
        <p:spPr bwMode="auto">
          <a:xfrm flipV="1">
            <a:off x="2143150" y="2286395"/>
            <a:ext cx="533474" cy="263561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69" name="직선 연결선 11268"/>
          <p:cNvCxnSpPr/>
          <p:nvPr/>
        </p:nvCxnSpPr>
        <p:spPr bwMode="auto">
          <a:xfrm>
            <a:off x="2071886" y="3770941"/>
            <a:ext cx="569317" cy="0"/>
          </a:xfrm>
          <a:prstGeom prst="lin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4" name="Text Box 151"/>
          <p:cNvSpPr txBox="1">
            <a:spLocks noChangeArrowheads="1"/>
          </p:cNvSpPr>
          <p:nvPr/>
        </p:nvSpPr>
        <p:spPr bwMode="auto">
          <a:xfrm>
            <a:off x="3475459" y="265973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5" name="Text Box 151"/>
          <p:cNvSpPr txBox="1">
            <a:spLocks noChangeArrowheads="1"/>
          </p:cNvSpPr>
          <p:nvPr/>
        </p:nvSpPr>
        <p:spPr bwMode="auto">
          <a:xfrm>
            <a:off x="3475459" y="345705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6" name="Text Box 151"/>
          <p:cNvSpPr txBox="1">
            <a:spLocks noChangeArrowheads="1"/>
          </p:cNvSpPr>
          <p:nvPr/>
        </p:nvSpPr>
        <p:spPr bwMode="auto">
          <a:xfrm>
            <a:off x="3475459" y="440635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Text Box 151"/>
          <p:cNvSpPr txBox="1">
            <a:spLocks noChangeArrowheads="1"/>
          </p:cNvSpPr>
          <p:nvPr/>
        </p:nvSpPr>
        <p:spPr bwMode="auto">
          <a:xfrm>
            <a:off x="7435899" y="203818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2" name="Text Box 151"/>
          <p:cNvSpPr txBox="1">
            <a:spLocks noChangeArrowheads="1"/>
          </p:cNvSpPr>
          <p:nvPr/>
        </p:nvSpPr>
        <p:spPr bwMode="auto">
          <a:xfrm>
            <a:off x="7435899" y="274767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3" name="Text Box 151"/>
          <p:cNvSpPr txBox="1">
            <a:spLocks noChangeArrowheads="1"/>
          </p:cNvSpPr>
          <p:nvPr/>
        </p:nvSpPr>
        <p:spPr bwMode="auto">
          <a:xfrm>
            <a:off x="7435899" y="373806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SD2.2.2-6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AutoShape 53"/>
          <p:cNvSpPr>
            <a:spLocks noChangeArrowheads="1"/>
          </p:cNvSpPr>
          <p:nvPr/>
        </p:nvSpPr>
        <p:spPr bwMode="auto">
          <a:xfrm>
            <a:off x="919758" y="4458188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재고 관리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3" name="직선 화살표 연결선 2"/>
          <p:cNvCxnSpPr>
            <a:stCxn id="22" idx="2"/>
            <a:endCxn id="27" idx="0"/>
          </p:cNvCxnSpPr>
          <p:nvPr/>
        </p:nvCxnSpPr>
        <p:spPr bwMode="auto">
          <a:xfrm>
            <a:off x="3324324" y="2466395"/>
            <a:ext cx="0" cy="393144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직선 화살표 연결선 66"/>
          <p:cNvCxnSpPr/>
          <p:nvPr/>
        </p:nvCxnSpPr>
        <p:spPr bwMode="auto">
          <a:xfrm>
            <a:off x="3324324" y="3233972"/>
            <a:ext cx="0" cy="393144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직선 화살표 연결선 68"/>
          <p:cNvCxnSpPr>
            <a:stCxn id="28" idx="2"/>
            <a:endCxn id="63" idx="0"/>
          </p:cNvCxnSpPr>
          <p:nvPr/>
        </p:nvCxnSpPr>
        <p:spPr bwMode="auto">
          <a:xfrm>
            <a:off x="3324324" y="4022989"/>
            <a:ext cx="0" cy="579215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" name="꺾인 연결선 4"/>
          <p:cNvCxnSpPr>
            <a:stCxn id="63" idx="3"/>
            <a:endCxn id="66" idx="1"/>
          </p:cNvCxnSpPr>
          <p:nvPr/>
        </p:nvCxnSpPr>
        <p:spPr bwMode="auto">
          <a:xfrm flipV="1">
            <a:off x="3972024" y="2405900"/>
            <a:ext cx="2638310" cy="2376304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직선 화살표 연결선 70"/>
          <p:cNvCxnSpPr/>
          <p:nvPr/>
        </p:nvCxnSpPr>
        <p:spPr bwMode="auto">
          <a:xfrm>
            <a:off x="7256462" y="2585900"/>
            <a:ext cx="0" cy="393144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직선 화살표 연결선 71"/>
          <p:cNvCxnSpPr/>
          <p:nvPr/>
        </p:nvCxnSpPr>
        <p:spPr bwMode="auto">
          <a:xfrm>
            <a:off x="7256462" y="3450107"/>
            <a:ext cx="0" cy="393144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직선 화살표 연결선 73"/>
          <p:cNvCxnSpPr/>
          <p:nvPr/>
        </p:nvCxnSpPr>
        <p:spPr bwMode="auto">
          <a:xfrm>
            <a:off x="7256462" y="4289985"/>
            <a:ext cx="0" cy="393144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꺾인 연결선 8"/>
          <p:cNvCxnSpPr>
            <a:stCxn id="28" idx="1"/>
            <a:endCxn id="64" idx="3"/>
          </p:cNvCxnSpPr>
          <p:nvPr/>
        </p:nvCxnSpPr>
        <p:spPr bwMode="auto">
          <a:xfrm rot="10800000" flipV="1">
            <a:off x="2215158" y="3842988"/>
            <a:ext cx="461466" cy="795199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880198" y="321953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오후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시</a:t>
            </a:r>
            <a:endParaRPr lang="ko-KR" altLang="en-US" dirty="0"/>
          </a:p>
        </p:txBody>
      </p:sp>
      <p:graphicFrame>
        <p:nvGraphicFramePr>
          <p:cNvPr id="34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15835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판매주문관리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SD2.2.1 </a:t>
            </a:r>
            <a:r>
              <a:rPr lang="en-US" altLang="ko-KR" dirty="0"/>
              <a:t>POS</a:t>
            </a:r>
            <a:r>
              <a:rPr lang="ko-KR" altLang="en-US" dirty="0"/>
              <a:t> 판매주문관리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7274"/>
              </p:ext>
            </p:extLst>
          </p:nvPr>
        </p:nvGraphicFramePr>
        <p:xfrm>
          <a:off x="271462" y="1796827"/>
          <a:ext cx="9361487" cy="3669358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SD2.2.1-1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POS </a:t>
                      </a: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기기에 매출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내역 등록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개인고객에 대한 제품별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단가 및 결제방법을 등록한다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내에서는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제품의 합으로 판매를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할 수 없다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Recipe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(Set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고려해야하므로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SET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상품기능은 유지 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1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SD2.2.1-2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결제 완료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결제 종류별로 판매제품의 결제를 처리를 실시한다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SD2.2.1-3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일일 매출실적집계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매장마감 시간에 따라  매장 마감 직전 일일 매출현황을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전송처리 한다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SD2.2.1-4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주문문서 생성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로부터 전송 받은 내역을 자동으로 주문 문서를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생성하도록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SD2.2.1-5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출하문서 생성 및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/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출고전기</a:t>
                      </a: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생성된 주문 문서를 근거로  출하문서 및 출고전기를 자동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처리하도록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SD2.2.1-6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매출처리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출고 완료된 문서를 근거로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처리를 실시한다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매출처리는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job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자동 실행한다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15835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판매주문관리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SD2.2.1 </a:t>
            </a:r>
            <a:r>
              <a:rPr lang="en-US" altLang="ko-KR" dirty="0"/>
              <a:t>POS</a:t>
            </a:r>
            <a:r>
              <a:rPr lang="ko-KR" altLang="en-US" dirty="0"/>
              <a:t> 판매주문관리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b="0" dirty="0">
                <a:solidFill>
                  <a:schemeClr val="tx1"/>
                </a:solidFill>
              </a:rPr>
              <a:t>업무  </a:t>
            </a:r>
            <a:r>
              <a:rPr kumimoji="0" lang="en-US" altLang="ko-KR" sz="1200" b="0" dirty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 1)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SAP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에 매출 반영을 위한 일일 매출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처리는 오후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11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시 일일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회 처리 하도록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2)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재고의 가용재고는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매장 내 전용재고로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제한된다</a:t>
            </a: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3)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SAP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매출실적 반영을 위한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DATA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는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결제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단위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과세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단위로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한다</a:t>
            </a: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 4)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상품의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자재마스터의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batch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코드는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직매장의 경우는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Batch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재고로 관리 하지 않음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 Dummy Batch 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rgbClr val="FF0000"/>
                </a:solidFill>
              </a:rPr>
              <a:t>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       ※ 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가맹점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POS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의 경우는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BATCH 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사용하지 않는다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. (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매장 철수 등 본사 반품 시 이슈사항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공장 물류담당자 검수 후 배치코드 부여한다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2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. </a:t>
            </a:r>
            <a:r>
              <a:rPr kumimoji="0" lang="ko-KR" altLang="en-US" sz="1200" b="0" dirty="0">
                <a:solidFill>
                  <a:schemeClr val="tx1"/>
                </a:solidFill>
              </a:rPr>
              <a:t>주요 시스템 기능 </a:t>
            </a:r>
            <a:r>
              <a:rPr kumimoji="0" lang="ko-KR" altLang="en-US" sz="1200" b="0" dirty="0" smtClean="0">
                <a:solidFill>
                  <a:schemeClr val="tx1"/>
                </a:solidFill>
              </a:rPr>
              <a:t>사항</a:t>
            </a:r>
            <a:endParaRPr kumimoji="0" lang="en-US" altLang="ko-KR" sz="12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b="0" dirty="0">
                <a:solidFill>
                  <a:schemeClr val="tx1"/>
                </a:solidFill>
              </a:rPr>
              <a:t>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)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SAP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로 전송된 자료는  자동으로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주문 문서를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생성 하도록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 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2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SAP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내 매출인식과정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대금청구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는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Billing Batch Job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을 통해 되도록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   3) SAP</a:t>
            </a:r>
            <a:r>
              <a:rPr kumimoji="0" lang="ko-KR" altLang="en-US" sz="1000" dirty="0">
                <a:solidFill>
                  <a:srgbClr val="C00000"/>
                </a:solidFill>
                <a:sym typeface="Wingdings" panose="05000000000000000000" pitchFamily="2" charset="2"/>
              </a:rPr>
              <a:t>내 매출인식은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대표 고객을 </a:t>
            </a:r>
            <a:r>
              <a:rPr kumimoji="0" lang="ko-KR" altLang="en-US" sz="1000" dirty="0">
                <a:solidFill>
                  <a:srgbClr val="C00000"/>
                </a:solidFill>
                <a:sym typeface="Wingdings" panose="05000000000000000000" pitchFamily="2" charset="2"/>
              </a:rPr>
              <a:t>기준으로</a:t>
            </a: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dirty="0">
                <a:solidFill>
                  <a:srgbClr val="C00000"/>
                </a:solidFill>
                <a:sym typeface="Wingdings" panose="05000000000000000000" pitchFamily="2" charset="2"/>
              </a:rPr>
              <a:t>하고</a:t>
            </a: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dirty="0">
                <a:solidFill>
                  <a:srgbClr val="C00000"/>
                </a:solidFill>
                <a:sym typeface="Wingdings" panose="05000000000000000000" pitchFamily="2" charset="2"/>
              </a:rPr>
              <a:t>상세 고객에 대한 매출 및 정보는 </a:t>
            </a: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Shopping Mall</a:t>
            </a:r>
            <a:r>
              <a:rPr kumimoji="0" lang="ko-KR" altLang="en-US" sz="1000" dirty="0">
                <a:solidFill>
                  <a:srgbClr val="C00000"/>
                </a:solidFill>
                <a:sym typeface="Wingdings" panose="05000000000000000000" pitchFamily="2" charset="2"/>
              </a:rPr>
              <a:t>에서 관리 되도록 </a:t>
            </a: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한다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.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</a:t>
            </a:r>
            <a:endParaRPr kumimoji="0" lang="en-US" altLang="ko-KR" sz="1000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    (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따라서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, Mall   POS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간의 고객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D/B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의 연동시켜야 한다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)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   4)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 SAP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로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전송 시 부가세 미포함 금액으로 분리하여 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DATA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를 전송함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   5)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쿠폰의 경우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상품할인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“, “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주문할인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등으로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구분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되는데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상품할인은 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Interface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시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해당 제품에 귀속을 원칙으로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하고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     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주문할인은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매출금액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기준판가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기준비율로 배분한다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   6)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일반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DC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의 경우는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기준판가 기준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매출금액으로 배분한다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kumimoji="0" lang="en-US" altLang="ko-KR" sz="1000" b="0" dirty="0">
              <a:solidFill>
                <a:schemeClr val="tx1"/>
              </a:solidFill>
            </a:endParaRP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15835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판매주문관리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직영점주문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19584</TotalTime>
  <Words>766</Words>
  <Application>Microsoft Office PowerPoint</Application>
  <PresentationFormat>사용자 지정</PresentationFormat>
  <Paragraphs>214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SD2.2.1 POS 판매주문관리</vt:lpstr>
      <vt:lpstr>SD2.2.1 POS 판매주문관리</vt:lpstr>
      <vt:lpstr>SD2.2.1 POS 판매주문관리</vt:lpstr>
      <vt:lpstr>SD2.2.1 POS 판매주문관리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1010</cp:revision>
  <cp:lastPrinted>2001-03-14T06:43:19Z</cp:lastPrinted>
  <dcterms:created xsi:type="dcterms:W3CDTF">2000-09-28T11:17:09Z</dcterms:created>
  <dcterms:modified xsi:type="dcterms:W3CDTF">2018-04-20T03:14:26Z</dcterms:modified>
</cp:coreProperties>
</file>