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9" r:id="rId4"/>
    <p:sldId id="260" r:id="rId5"/>
    <p:sldId id="267" r:id="rId6"/>
    <p:sldId id="269" r:id="rId7"/>
    <p:sldId id="266" r:id="rId8"/>
  </p:sldIdLst>
  <p:sldSz cx="12192000" cy="6858000"/>
  <p:notesSz cx="6807200" cy="9939338"/>
  <p:embeddedFontLst>
    <p:embeddedFont>
      <p:font typeface="나눔바른고딕" panose="020B0603020101020101" pitchFamily="50" charset="-127"/>
      <p:regular r:id="rId10"/>
      <p:bold r:id="rId11"/>
    </p:embeddedFont>
    <p:embeddedFont>
      <p:font typeface="맑은 고딕" panose="020B0503020000020004" pitchFamily="50" charset="-127"/>
      <p:regular r:id="rId12"/>
      <p:bold r:id="rId13"/>
    </p:embeddedFont>
    <p:embeddedFont>
      <p:font typeface="Noto Sans Symbols" panose="020B0600000101010101" charset="0"/>
      <p:regular r:id="rId14"/>
      <p:bold r:id="rId15"/>
    </p:embeddedFont>
    <p:embeddedFont>
      <p:font typeface="Open Sans" panose="020B0606030504020204" pitchFamily="34" charset="0"/>
      <p:regular r:id="rId16"/>
      <p:bold r:id="rId17"/>
      <p:italic r:id="rId18"/>
      <p:boldItalic r:id="rId19"/>
    </p:embeddedFont>
    <p:embeddedFont>
      <p:font typeface="Segoe UI" panose="020B0502040204020203" pitchFamily="34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0" roundtripDataSignature="AMtx7mjU6ipEKZGd6I606VYpyqG3UIpV3w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문현숙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899E0DE-873F-46B3-935D-368B93F63AA3}">
  <a:tblStyle styleId="{1899E0DE-873F-46B3-935D-368B93F63AA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C2FFA5D-87B4-456A-9821-1D502468CF0F}" styleName="테마 스타일 1 - 강조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75DCB02-9BB8-47FD-8907-85C794F793BA}" styleName="테마 스타일 1 - 강조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012ECD-51FC-41F1-AA8D-1B2483CD663E}" styleName="밝은 스타일 2 - 강조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>
        <p:scale>
          <a:sx n="100" d="100"/>
          <a:sy n="100" d="100"/>
        </p:scale>
        <p:origin x="955" y="49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font" Target="fonts/font14.fntdata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font" Target="fonts/font13.fntdata"/><Relationship Id="rId30" Type="http://customschemas.google.com/relationships/presentationmetadata" Target="metadata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9787" cy="4986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5838" y="0"/>
            <a:ext cx="2949787" cy="4986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22275" y="1243013"/>
            <a:ext cx="5962650" cy="3354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40647"/>
            <a:ext cx="2949787" cy="4986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</p:spTree>
    <p:extLst>
      <p:ext uri="{BB962C8B-B14F-4D97-AF65-F5344CB8AC3E}">
        <p14:creationId xmlns:p14="http://schemas.microsoft.com/office/powerpoint/2010/main" val="196363870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:notes"/>
          <p:cNvSpPr txBox="1">
            <a:spLocks noGrp="1"/>
          </p:cNvSpPr>
          <p:nvPr>
            <p:ph type="body" idx="1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2650" cy="3354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909146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2650" cy="3354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0" name="Google Shape;80;p2:notes"/>
          <p:cNvSpPr txBox="1">
            <a:spLocks noGrp="1"/>
          </p:cNvSpPr>
          <p:nvPr>
            <p:ph type="body" idx="1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2:notes"/>
          <p:cNvSpPr txBox="1">
            <a:spLocks noGrp="1"/>
          </p:cNvSpPr>
          <p:nvPr>
            <p:ph type="sldNum" idx="12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ko-KR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2</a:t>
            </a:fld>
            <a:endParaRPr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26827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:notes"/>
          <p:cNvSpPr txBox="1">
            <a:spLocks noGrp="1"/>
          </p:cNvSpPr>
          <p:nvPr>
            <p:ph type="body" idx="1"/>
          </p:nvPr>
        </p:nvSpPr>
        <p:spPr>
          <a:xfrm>
            <a:off x="675994" y="5133600"/>
            <a:ext cx="5404791" cy="4860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25" tIns="46000" rIns="92025" bIns="460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algun Gothic"/>
              <a:buNone/>
            </a:pPr>
            <a:endParaRPr/>
          </a:p>
        </p:txBody>
      </p:sp>
      <p:sp>
        <p:nvSpPr>
          <p:cNvPr id="116" name="Google Shape;11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-220663" y="809625"/>
            <a:ext cx="7199313" cy="4051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217422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5:notes"/>
          <p:cNvSpPr txBox="1">
            <a:spLocks noGrp="1"/>
          </p:cNvSpPr>
          <p:nvPr>
            <p:ph type="body" idx="1"/>
          </p:nvPr>
        </p:nvSpPr>
        <p:spPr>
          <a:xfrm>
            <a:off x="675994" y="5133600"/>
            <a:ext cx="5404791" cy="4860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25" tIns="46000" rIns="92025" bIns="460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algun Gothic"/>
              <a:buNone/>
            </a:pPr>
            <a:endParaRPr/>
          </a:p>
        </p:txBody>
      </p:sp>
      <p:sp>
        <p:nvSpPr>
          <p:cNvPr id="125" name="Google Shape;12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-220663" y="809625"/>
            <a:ext cx="7199313" cy="4051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7422625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1:notes"/>
          <p:cNvSpPr txBox="1">
            <a:spLocks noGrp="1"/>
          </p:cNvSpPr>
          <p:nvPr>
            <p:ph type="body" idx="1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2650" cy="3354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118398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5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6" Type="http://schemas.openxmlformats.org/officeDocument/2006/relationships/image" Target="../media/image2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사용자 지정 레이아웃">
  <p:cSld name="사용자 지정 레이아웃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3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1" name="Google Shape;21;p13"/>
          <p:cNvSpPr/>
          <p:nvPr/>
        </p:nvSpPr>
        <p:spPr>
          <a:xfrm>
            <a:off x="-13" y="4972050"/>
            <a:ext cx="12191999" cy="6133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2" name="Google Shape;22;p13"/>
          <p:cNvSpPr/>
          <p:nvPr/>
        </p:nvSpPr>
        <p:spPr>
          <a:xfrm>
            <a:off x="-13" y="4591"/>
            <a:ext cx="12191999" cy="5068652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3" name="Google Shape;23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305299" y="5965628"/>
            <a:ext cx="3581402" cy="523452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13"/>
          <p:cNvSpPr txBox="1"/>
          <p:nvPr/>
        </p:nvSpPr>
        <p:spPr>
          <a:xfrm>
            <a:off x="4869229" y="6603380"/>
            <a:ext cx="2449710" cy="200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700"/>
              <a:buFont typeface="Open Sans"/>
              <a:buNone/>
            </a:pPr>
            <a:r>
              <a:rPr lang="ko-KR" sz="700" b="0" i="0" u="none" strike="noStrike" cap="none" dirty="0">
                <a:solidFill>
                  <a:srgbClr val="A5A5A5"/>
                </a:solidFill>
                <a:latin typeface="Open Sans"/>
                <a:ea typeface="Open Sans"/>
                <a:cs typeface="Open Sans"/>
                <a:sym typeface="Open Sans"/>
              </a:rPr>
              <a:t>Copyright © BSG Partners Co., Ltd. All Rights Reserved.</a:t>
            </a:r>
            <a:endParaRPr sz="700" b="0" i="0" u="none" strike="noStrike" cap="none" dirty="0">
              <a:solidFill>
                <a:srgbClr val="A5A5A5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5" name="Google Shape;25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6397" y="6034779"/>
            <a:ext cx="1660804" cy="4543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" name="Google Shape;26;p13"/>
          <p:cNvGrpSpPr/>
          <p:nvPr/>
        </p:nvGrpSpPr>
        <p:grpSpPr>
          <a:xfrm>
            <a:off x="9569905" y="4337493"/>
            <a:ext cx="2541675" cy="615914"/>
            <a:chOff x="428267" y="1408990"/>
            <a:chExt cx="11897084" cy="2882973"/>
          </a:xfrm>
        </p:grpSpPr>
        <p:pic>
          <p:nvPicPr>
            <p:cNvPr id="27" name="Google Shape;27;p13"/>
            <p:cNvPicPr preferRelativeResize="0"/>
            <p:nvPr/>
          </p:nvPicPr>
          <p:blipFill rotWithShape="1">
            <a:blip r:embed="rId4">
              <a:alphaModFix/>
            </a:blip>
            <a:srcRect l="22060" t="29583" r="25713" b="27661"/>
            <a:stretch/>
          </p:blipFill>
          <p:spPr>
            <a:xfrm>
              <a:off x="428267" y="1408990"/>
              <a:ext cx="3122172" cy="288297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" name="Google Shape;28;p13"/>
            <p:cNvPicPr preferRelativeResize="0"/>
            <p:nvPr/>
          </p:nvPicPr>
          <p:blipFill rotWithShape="1">
            <a:blip r:embed="rId5">
              <a:alphaModFix/>
            </a:blip>
            <a:srcRect l="27037"/>
            <a:stretch/>
          </p:blipFill>
          <p:spPr>
            <a:xfrm>
              <a:off x="3476625" y="1478424"/>
              <a:ext cx="8848726" cy="279873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9" name="Google Shape;29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007891" y="5886905"/>
            <a:ext cx="1190077" cy="7164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0" name="Google Shape;30;p13"/>
          <p:cNvGrpSpPr/>
          <p:nvPr/>
        </p:nvGrpSpPr>
        <p:grpSpPr>
          <a:xfrm>
            <a:off x="11202283" y="5629874"/>
            <a:ext cx="858011" cy="1173561"/>
            <a:chOff x="10888771" y="5629874"/>
            <a:chExt cx="858011" cy="1173561"/>
          </a:xfrm>
        </p:grpSpPr>
        <p:pic>
          <p:nvPicPr>
            <p:cNvPr id="31" name="Google Shape;31;p13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10888771" y="5629874"/>
              <a:ext cx="858011" cy="117356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" name="Google Shape;32;p13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10949894" y="6018455"/>
              <a:ext cx="591078" cy="659294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사용자 지정 레이아웃">
  <p:cSld name="1_사용자 지정 레이아웃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4"/>
          <p:cNvSpPr/>
          <p:nvPr/>
        </p:nvSpPr>
        <p:spPr>
          <a:xfrm>
            <a:off x="0" y="626536"/>
            <a:ext cx="12192000" cy="1523997"/>
          </a:xfrm>
          <a:prstGeom prst="rect">
            <a:avLst/>
          </a:prstGeom>
          <a:solidFill>
            <a:srgbClr val="F1F3F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chemeClr val="lt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35" name="Google Shape;35;p14"/>
          <p:cNvSpPr/>
          <p:nvPr/>
        </p:nvSpPr>
        <p:spPr>
          <a:xfrm>
            <a:off x="-2" y="6822000"/>
            <a:ext cx="12192002" cy="36000"/>
          </a:xfrm>
          <a:prstGeom prst="rect">
            <a:avLst/>
          </a:prstGeom>
          <a:solidFill>
            <a:srgbClr val="333E4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36" name="Google Shape;36;p14"/>
          <p:cNvSpPr txBox="1"/>
          <p:nvPr/>
        </p:nvSpPr>
        <p:spPr>
          <a:xfrm>
            <a:off x="4866526" y="6600249"/>
            <a:ext cx="2470548" cy="200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536373"/>
              </a:buClr>
              <a:buSzPts val="700"/>
              <a:buFont typeface="Malgun Gothic"/>
              <a:buNone/>
            </a:pPr>
            <a:r>
              <a:rPr lang="ko-KR" sz="700" b="0" i="0" u="none" strike="noStrike" cap="none" dirty="0">
                <a:solidFill>
                  <a:srgbClr val="536373"/>
                </a:solidFill>
                <a:latin typeface="Malgun Gothic"/>
                <a:ea typeface="Malgun Gothic"/>
                <a:cs typeface="Malgun Gothic"/>
                <a:sym typeface="Malgun Gothic"/>
              </a:rPr>
              <a:t>Copyright © BSG Partners Co., Ltd.All Rights Reserved.</a:t>
            </a:r>
            <a:endParaRPr sz="700" b="0" i="0" u="none" strike="noStrike" cap="none" dirty="0">
              <a:solidFill>
                <a:srgbClr val="536373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pic>
        <p:nvPicPr>
          <p:cNvPr id="37" name="Google Shape;37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61451" y="5507665"/>
            <a:ext cx="816073" cy="1298298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14"/>
          <p:cNvSpPr/>
          <p:nvPr/>
        </p:nvSpPr>
        <p:spPr>
          <a:xfrm>
            <a:off x="1" y="1"/>
            <a:ext cx="396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39" name="Google Shape;39;p14"/>
          <p:cNvSpPr/>
          <p:nvPr/>
        </p:nvSpPr>
        <p:spPr>
          <a:xfrm>
            <a:off x="-2" y="3"/>
            <a:ext cx="12192002" cy="644845"/>
          </a:xfrm>
          <a:prstGeom prst="rect">
            <a:avLst/>
          </a:prstGeom>
          <a:solidFill>
            <a:srgbClr val="333E4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40" name="Google Shape;40;p14"/>
          <p:cNvSpPr/>
          <p:nvPr/>
        </p:nvSpPr>
        <p:spPr>
          <a:xfrm flipH="1">
            <a:off x="10170866" y="130190"/>
            <a:ext cx="2021132" cy="2021132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41" name="Google Shape;41;p14"/>
          <p:cNvSpPr/>
          <p:nvPr/>
        </p:nvSpPr>
        <p:spPr>
          <a:xfrm rot="5400000">
            <a:off x="-5" y="-750"/>
            <a:ext cx="2151284" cy="2151284"/>
          </a:xfrm>
          <a:prstGeom prst="rtTriangle">
            <a:avLst/>
          </a:prstGeom>
          <a:solidFill>
            <a:srgbClr val="FFC60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42" name="Google Shape;42;p14"/>
          <p:cNvSpPr/>
          <p:nvPr/>
        </p:nvSpPr>
        <p:spPr>
          <a:xfrm rot="5400000">
            <a:off x="-7" y="1"/>
            <a:ext cx="555476" cy="555476"/>
          </a:xfrm>
          <a:prstGeom prst="rtTriangle">
            <a:avLst/>
          </a:prstGeom>
          <a:solidFill>
            <a:srgbClr val="333E4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43" name="Google Shape;43;p14"/>
          <p:cNvSpPr/>
          <p:nvPr/>
        </p:nvSpPr>
        <p:spPr>
          <a:xfrm rot="-5400000">
            <a:off x="11799183" y="1748727"/>
            <a:ext cx="392817" cy="392817"/>
          </a:xfrm>
          <a:prstGeom prst="rtTriangle">
            <a:avLst/>
          </a:prstGeom>
          <a:solidFill>
            <a:srgbClr val="333E4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pic>
        <p:nvPicPr>
          <p:cNvPr id="44" name="Google Shape;44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24973" y="168308"/>
            <a:ext cx="2313726" cy="338171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8">
            <a:extLst>
              <a:ext uri="{FF2B5EF4-FFF2-40B4-BE49-F238E27FC236}">
                <a16:creationId xmlns:a16="http://schemas.microsoft.com/office/drawing/2014/main" id="{AEF25533-7C0D-59E7-532C-C5733E51EAA6}"/>
              </a:ext>
            </a:extLst>
          </p:cNvPr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555469" y="6256276"/>
            <a:ext cx="1332000" cy="44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내용">
  <p:cSld name="내용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5"/>
          <p:cNvSpPr txBox="1">
            <a:spLocks noGrp="1"/>
          </p:cNvSpPr>
          <p:nvPr>
            <p:ph type="body" idx="1"/>
          </p:nvPr>
        </p:nvSpPr>
        <p:spPr>
          <a:xfrm>
            <a:off x="623888" y="855504"/>
            <a:ext cx="11233150" cy="3508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marR="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1" i="0" u="none" strike="noStrike" cap="none">
                <a:solidFill>
                  <a:schemeClr val="dk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48" name="Google Shape;48;p15"/>
          <p:cNvSpPr txBox="1">
            <a:spLocks noGrp="1"/>
          </p:cNvSpPr>
          <p:nvPr>
            <p:ph type="title"/>
          </p:nvPr>
        </p:nvSpPr>
        <p:spPr>
          <a:xfrm>
            <a:off x="623887" y="227677"/>
            <a:ext cx="776657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99" b="0" i="0" u="none" strike="noStrike" cap="none">
                <a:solidFill>
                  <a:srgbClr val="00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93">
          <p15:clr>
            <a:srgbClr val="FBAE40"/>
          </p15:clr>
        </p15:guide>
        <p15:guide id="3" pos="3840">
          <p15:clr>
            <a:srgbClr val="FBAE40"/>
          </p15:clr>
        </p15:guide>
        <p15:guide id="4" pos="7469">
          <p15:clr>
            <a:srgbClr val="FBAE40"/>
          </p15:clr>
        </p15:guide>
        <p15:guide id="5" orient="horz" pos="402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3_사용자 지정 레이아웃">
  <p:cSld name="3_사용자 지정 레이아웃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6"/>
          <p:cNvSpPr/>
          <p:nvPr/>
        </p:nvSpPr>
        <p:spPr>
          <a:xfrm>
            <a:off x="-13" y="2407439"/>
            <a:ext cx="12191999" cy="4450561"/>
          </a:xfrm>
          <a:prstGeom prst="rect">
            <a:avLst/>
          </a:prstGeom>
          <a:solidFill>
            <a:srgbClr val="333D4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b="1" dirty="0">
              <a:solidFill>
                <a:srgbClr val="FFFFFF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Arial"/>
              <a:sym typeface="Arial"/>
            </a:endParaRPr>
          </a:p>
        </p:txBody>
      </p:sp>
      <p:sp>
        <p:nvSpPr>
          <p:cNvPr id="51" name="Google Shape;51;p16"/>
          <p:cNvSpPr/>
          <p:nvPr/>
        </p:nvSpPr>
        <p:spPr>
          <a:xfrm>
            <a:off x="0" y="0"/>
            <a:ext cx="12191999" cy="240743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b="1" dirty="0">
              <a:solidFill>
                <a:srgbClr val="FFFFFF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Arial"/>
              <a:sym typeface="Arial"/>
            </a:endParaRPr>
          </a:p>
        </p:txBody>
      </p:sp>
      <p:sp>
        <p:nvSpPr>
          <p:cNvPr id="52" name="Google Shape;52;p16"/>
          <p:cNvSpPr/>
          <p:nvPr/>
        </p:nvSpPr>
        <p:spPr>
          <a:xfrm rot="5400000">
            <a:off x="703" y="-702"/>
            <a:ext cx="3152274" cy="3153684"/>
          </a:xfrm>
          <a:prstGeom prst="rtTriangle">
            <a:avLst/>
          </a:prstGeom>
          <a:solidFill>
            <a:srgbClr val="0074C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b="1" dirty="0">
              <a:solidFill>
                <a:srgbClr val="000000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Arial"/>
              <a:sym typeface="Arial"/>
            </a:endParaRPr>
          </a:p>
        </p:txBody>
      </p:sp>
      <p:sp>
        <p:nvSpPr>
          <p:cNvPr id="53" name="Google Shape;53;p16"/>
          <p:cNvSpPr/>
          <p:nvPr/>
        </p:nvSpPr>
        <p:spPr>
          <a:xfrm rot="5400000">
            <a:off x="-13" y="0"/>
            <a:ext cx="393405" cy="393405"/>
          </a:xfrm>
          <a:prstGeom prst="rtTriangl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b="1" dirty="0">
              <a:solidFill>
                <a:srgbClr val="000000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Arial"/>
              <a:sym typeface="Arial"/>
            </a:endParaRPr>
          </a:p>
        </p:txBody>
      </p:sp>
      <p:sp>
        <p:nvSpPr>
          <p:cNvPr id="54" name="Google Shape;54;p16"/>
          <p:cNvSpPr txBox="1"/>
          <p:nvPr/>
        </p:nvSpPr>
        <p:spPr>
          <a:xfrm>
            <a:off x="5663430" y="6576422"/>
            <a:ext cx="3135795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900">
                <a:solidFill>
                  <a:srgbClr val="A5A5A5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/>
                <a:sym typeface="Arial"/>
              </a:rPr>
              <a:t>Copyright © BSG Partners Co., Ltd.All Rights Reserved.</a:t>
            </a:r>
            <a:endParaRPr sz="900" dirty="0">
              <a:solidFill>
                <a:srgbClr val="A5A5A5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Arial"/>
              <a:sym typeface="Arial"/>
            </a:endParaRPr>
          </a:p>
        </p:txBody>
      </p:sp>
      <p:pic>
        <p:nvPicPr>
          <p:cNvPr id="55" name="Google Shape;55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60907" y="2619545"/>
            <a:ext cx="5117122" cy="74791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6" name="Google Shape;56;p16"/>
          <p:cNvGrpSpPr/>
          <p:nvPr/>
        </p:nvGrpSpPr>
        <p:grpSpPr>
          <a:xfrm>
            <a:off x="67085" y="4700682"/>
            <a:ext cx="1767489" cy="2089794"/>
            <a:chOff x="1952416" y="2519964"/>
            <a:chExt cx="2132073" cy="2520860"/>
          </a:xfrm>
        </p:grpSpPr>
        <p:pic>
          <p:nvPicPr>
            <p:cNvPr id="57" name="Google Shape;57;p16"/>
            <p:cNvPicPr preferRelativeResize="0"/>
            <p:nvPr/>
          </p:nvPicPr>
          <p:blipFill rotWithShape="1">
            <a:blip r:embed="rId4">
              <a:alphaModFix/>
            </a:blip>
            <a:srcRect b="31271"/>
            <a:stretch/>
          </p:blipFill>
          <p:spPr>
            <a:xfrm>
              <a:off x="1952416" y="2519964"/>
              <a:ext cx="2132073" cy="15407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8" name="Google Shape;58;p16"/>
            <p:cNvPicPr preferRelativeResize="0"/>
            <p:nvPr/>
          </p:nvPicPr>
          <p:blipFill rotWithShape="1">
            <a:blip r:embed="rId5">
              <a:alphaModFix/>
            </a:blip>
            <a:srcRect t="53887"/>
            <a:stretch/>
          </p:blipFill>
          <p:spPr>
            <a:xfrm>
              <a:off x="2280514" y="4064000"/>
              <a:ext cx="1440451" cy="97682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9" name="Google Shape;59;p16"/>
          <p:cNvSpPr/>
          <p:nvPr/>
        </p:nvSpPr>
        <p:spPr>
          <a:xfrm flipH="1">
            <a:off x="8754000" y="4510799"/>
            <a:ext cx="3438000" cy="23472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b="1" dirty="0">
              <a:solidFill>
                <a:srgbClr val="000000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Arial"/>
              <a:sym typeface="Arial"/>
            </a:endParaRPr>
          </a:p>
        </p:txBody>
      </p:sp>
      <p:pic>
        <p:nvPicPr>
          <p:cNvPr id="3" name="Picture 8">
            <a:extLst>
              <a:ext uri="{FF2B5EF4-FFF2-40B4-BE49-F238E27FC236}">
                <a16:creationId xmlns:a16="http://schemas.microsoft.com/office/drawing/2014/main" id="{62534B3E-610E-66C6-0253-5302C8CA35DA}"/>
              </a:ext>
            </a:extLst>
          </p:cNvPr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0520922" y="5977998"/>
            <a:ext cx="1332000" cy="44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1, 2, 3 + 주제글">
  <p:cSld name="제목 1, 2, 3 + 주제글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7"/>
          <p:cNvSpPr txBox="1">
            <a:spLocks noGrp="1"/>
          </p:cNvSpPr>
          <p:nvPr>
            <p:ph type="body" idx="1"/>
          </p:nvPr>
        </p:nvSpPr>
        <p:spPr>
          <a:xfrm>
            <a:off x="623888" y="855504"/>
            <a:ext cx="11233150" cy="387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just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Gulim"/>
              <a:buChar char="•"/>
              <a:defRPr sz="1800" b="0" i="0" u="none" strike="noStrike" cap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&gt;"/>
              <a:defRPr sz="1800" b="0" i="0" u="none" strike="noStrike" cap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&gt;"/>
              <a:defRPr sz="1800" b="0" i="0" u="none" strike="noStrike" cap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&gt;"/>
              <a:defRPr sz="1800" b="0" i="0" u="none" strike="noStrike" cap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&gt;"/>
              <a:defRPr sz="1800" b="0" i="0" u="none" strike="noStrike" cap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&gt;"/>
              <a:defRPr sz="1800" b="0" i="0" u="none" strike="noStrike" cap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9pPr>
          </a:lstStyle>
          <a:p>
            <a:endParaRPr/>
          </a:p>
        </p:txBody>
      </p:sp>
      <p:sp>
        <p:nvSpPr>
          <p:cNvPr id="63" name="Google Shape;63;p17"/>
          <p:cNvSpPr txBox="1">
            <a:spLocks noGrp="1"/>
          </p:cNvSpPr>
          <p:nvPr>
            <p:ph type="title"/>
          </p:nvPr>
        </p:nvSpPr>
        <p:spPr>
          <a:xfrm>
            <a:off x="623887" y="227677"/>
            <a:ext cx="776657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500" tIns="0" rIns="36000" bIns="0" anchor="ctr" anchorCtr="0">
            <a:noAutofit/>
          </a:bodyPr>
          <a:lstStyle>
            <a:lvl1pPr marR="0" lvl="0" algn="l" rtl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4" name="Google Shape;64;p17"/>
          <p:cNvSpPr txBox="1"/>
          <p:nvPr/>
        </p:nvSpPr>
        <p:spPr>
          <a:xfrm>
            <a:off x="1877094" y="6679150"/>
            <a:ext cx="6555000" cy="1650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36000" rIns="91425" bIns="36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768A9D"/>
              </a:buClr>
              <a:buSzPts val="600"/>
              <a:buFont typeface="Malgun Gothic"/>
              <a:buNone/>
            </a:pPr>
            <a:r>
              <a:rPr lang="ko-KR" sz="600" b="0" i="0" u="none" strike="noStrike" cap="none" dirty="0">
                <a:solidFill>
                  <a:srgbClr val="768A9D"/>
                </a:solidFill>
                <a:latin typeface="Malgun Gothic"/>
                <a:ea typeface="Malgun Gothic"/>
                <a:cs typeface="Malgun Gothic"/>
                <a:sym typeface="Malgun Gothic"/>
              </a:rPr>
              <a:t>Copyright 2019.BSG Partners Co., Ltd.All rights reserved.|www.BSGglobal.com| BSGinfo@BSGglobal.com | +82 2 6730 3200 | kakao ID:@bsg | www.facebook.com/BSGglobal</a:t>
            </a:r>
            <a:endParaRPr sz="600" b="0" i="0" u="none" strike="noStrike" cap="none" dirty="0">
              <a:solidFill>
                <a:srgbClr val="768A9D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pic>
        <p:nvPicPr>
          <p:cNvPr id="65" name="Google Shape;65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38837" y="6461185"/>
            <a:ext cx="1592896" cy="371101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7"/>
          <p:cNvSpPr txBox="1"/>
          <p:nvPr/>
        </p:nvSpPr>
        <p:spPr>
          <a:xfrm>
            <a:off x="7470146" y="6663267"/>
            <a:ext cx="1123507" cy="194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700"/>
              <a:buFont typeface="Malgun Gothic"/>
              <a:buNone/>
            </a:pPr>
            <a:r>
              <a:rPr lang="ko-KR" sz="700" b="0" i="0" u="none" strike="noStrike" cap="none">
                <a:solidFill>
                  <a:srgbClr val="7F7F7F"/>
                </a:solidFill>
                <a:latin typeface="Malgun Gothic"/>
                <a:ea typeface="Malgun Gothic"/>
                <a:cs typeface="Malgun Gothic"/>
                <a:sym typeface="Malgun Gothic"/>
              </a:rPr>
              <a:t>P : </a:t>
            </a:r>
            <a:fld id="{00000000-1234-1234-1234-123412341234}" type="slidenum">
              <a:rPr lang="ko-KR" sz="700" b="0" i="0" u="none" strike="noStrike" cap="none">
                <a:solidFill>
                  <a:srgbClr val="7F7F7F"/>
                </a:solidFill>
                <a:latin typeface="Malgun Gothic"/>
                <a:ea typeface="Malgun Gothic"/>
                <a:cs typeface="Malgun Gothic"/>
                <a:sym typeface="Malgun Gothic"/>
              </a:rPr>
              <a:t>‹#›</a:t>
            </a:fld>
            <a:endParaRPr sz="700" b="0" i="0" u="none" strike="noStrike" cap="none">
              <a:solidFill>
                <a:srgbClr val="7F7F7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67" name="Google Shape;67;p17"/>
          <p:cNvSpPr txBox="1"/>
          <p:nvPr/>
        </p:nvSpPr>
        <p:spPr>
          <a:xfrm>
            <a:off x="9859991" y="28163"/>
            <a:ext cx="2298633" cy="312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marR="0" lvl="0" indent="0" algn="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algun Gothic"/>
              <a:buNone/>
            </a:pPr>
            <a:r>
              <a:rPr lang="ko-KR" sz="1200" b="0" i="1" u="none" strike="noStrike" cap="none">
                <a:solidFill>
                  <a:schemeClr val="lt1"/>
                </a:solidFill>
                <a:latin typeface="Malgun Gothic"/>
                <a:ea typeface="Malgun Gothic"/>
                <a:cs typeface="Malgun Gothic"/>
                <a:sym typeface="Malgun Gothic"/>
              </a:rPr>
              <a:t>함께하는 성장. 함께하는 미래.</a:t>
            </a:r>
            <a:endParaRPr sz="1200" b="0" i="1" u="none" strike="noStrike" cap="none">
              <a:solidFill>
                <a:schemeClr val="lt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pic>
        <p:nvPicPr>
          <p:cNvPr id="68" name="Google Shape;68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14906" y="6455833"/>
            <a:ext cx="1801372" cy="304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93">
          <p15:clr>
            <a:srgbClr val="FBAE40"/>
          </p15:clr>
        </p15:guide>
        <p15:guide id="3" pos="3840">
          <p15:clr>
            <a:srgbClr val="FBAE40"/>
          </p15:clr>
        </p15:guide>
        <p15:guide id="4" pos="7469">
          <p15:clr>
            <a:srgbClr val="FBAE40"/>
          </p15:clr>
        </p15:guide>
        <p15:guide id="5" orient="horz" pos="402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56817" y="282194"/>
            <a:ext cx="9878364" cy="287020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 b="1" i="0">
                <a:solidFill>
                  <a:schemeClr val="tx1"/>
                </a:solidFill>
                <a:latin typeface="Malgun Gothic"/>
                <a:ea typeface="나눔바른고딕" panose="020B0603020101020101" pitchFamily="50" charset="-127"/>
                <a:cs typeface="Malgun Gothic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848866" y="2407751"/>
            <a:ext cx="8494267" cy="1972945"/>
          </a:xfrm>
          <a:prstGeom prst="rect">
            <a:avLst/>
          </a:prstGeom>
        </p:spPr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defRPr>
            </a:lvl1pPr>
          </a:lstStyle>
          <a:p>
            <a:endParaRPr lang="ko-KR" altLang="en-US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defRPr>
            </a:lvl1pPr>
          </a:lstStyle>
          <a:p>
            <a:fld id="{1D8BD707-D9CF-40AE-B4C6-C98DA3205C09}" type="datetimeFigureOut">
              <a:rPr lang="en-US" smtClean="0"/>
              <a:pPr/>
              <a:t>9/2/2022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975972" y="6717998"/>
            <a:ext cx="170179" cy="97154"/>
          </a:xfrm>
          <a:prstGeom prst="rect">
            <a:avLst/>
          </a:prstGeom>
        </p:spPr>
        <p:txBody>
          <a:bodyPr lIns="0" tIns="0" rIns="0" bIns="0"/>
          <a:lstStyle>
            <a:lvl1pPr>
              <a:defRPr sz="550" b="0" i="0">
                <a:solidFill>
                  <a:srgbClr val="7E7E7E"/>
                </a:solidFill>
                <a:latin typeface="Segoe UI"/>
                <a:cs typeface="Segoe UI"/>
              </a:defRPr>
            </a:lvl1pPr>
          </a:lstStyle>
          <a:p>
            <a:pPr marL="12700">
              <a:spcBef>
                <a:spcPts val="5"/>
              </a:spcBef>
            </a:pPr>
            <a:r>
              <a:rPr lang="en-US" spc="5" dirty="0">
                <a:ea typeface="나눔바른고딕" panose="020B0603020101020101" pitchFamily="50" charset="-127"/>
              </a:rPr>
              <a:t>P </a:t>
            </a:r>
            <a:r>
              <a:rPr lang="en-US" dirty="0">
                <a:ea typeface="나눔바른고딕" panose="020B0603020101020101" pitchFamily="50" charset="-127"/>
              </a:rPr>
              <a:t>:</a:t>
            </a:r>
            <a:r>
              <a:rPr lang="en-US" spc="-110" dirty="0">
                <a:ea typeface="나눔바른고딕" panose="020B0603020101020101" pitchFamily="50" charset="-127"/>
              </a:rPr>
              <a:t> </a:t>
            </a:r>
            <a:fld id="{81D60167-4931-47E6-BA6A-407CBD079E47}" type="slidenum">
              <a:rPr spc="5" smtClean="0">
                <a:ea typeface="나눔바른고딕" panose="020B0603020101020101" pitchFamily="50" charset="-127"/>
              </a:rPr>
              <a:pPr marL="12700">
                <a:spcBef>
                  <a:spcPts val="5"/>
                </a:spcBef>
              </a:pPr>
              <a:t>‹#›</a:t>
            </a:fld>
            <a:endParaRPr spc="5" dirty="0">
              <a:ea typeface="나눔바른고딕" panose="020B060302010102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32070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2"/>
          <p:cNvSpPr/>
          <p:nvPr/>
        </p:nvSpPr>
        <p:spPr>
          <a:xfrm>
            <a:off x="0" y="4"/>
            <a:ext cx="12192000" cy="744280"/>
          </a:xfrm>
          <a:prstGeom prst="rect">
            <a:avLst/>
          </a:prstGeom>
          <a:solidFill>
            <a:srgbClr val="F1F3F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" name="Google Shape;11;p12"/>
          <p:cNvSpPr/>
          <p:nvPr/>
        </p:nvSpPr>
        <p:spPr>
          <a:xfrm>
            <a:off x="7846829" y="83915"/>
            <a:ext cx="4352976" cy="66036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" name="Google Shape;12;p12"/>
          <p:cNvSpPr/>
          <p:nvPr/>
        </p:nvSpPr>
        <p:spPr>
          <a:xfrm rot="5400000">
            <a:off x="7846829" y="83916"/>
            <a:ext cx="660368" cy="660368"/>
          </a:xfrm>
          <a:prstGeom prst="rtTriangle">
            <a:avLst/>
          </a:prstGeom>
          <a:solidFill>
            <a:srgbClr val="F1F3F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" name="Google Shape;13;p12"/>
          <p:cNvSpPr/>
          <p:nvPr/>
        </p:nvSpPr>
        <p:spPr>
          <a:xfrm>
            <a:off x="1" y="1"/>
            <a:ext cx="2124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" name="Google Shape;14;p12"/>
          <p:cNvSpPr/>
          <p:nvPr/>
        </p:nvSpPr>
        <p:spPr>
          <a:xfrm rot="5400000">
            <a:off x="-3" y="83916"/>
            <a:ext cx="660368" cy="660368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" name="Google Shape;15;p12"/>
          <p:cNvSpPr/>
          <p:nvPr/>
        </p:nvSpPr>
        <p:spPr>
          <a:xfrm>
            <a:off x="7803" y="4"/>
            <a:ext cx="12192002" cy="10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1" i="0" u="none" strike="noStrike" cap="none" dirty="0">
              <a:solidFill>
                <a:schemeClr val="dk1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Arial"/>
              <a:sym typeface="Arial"/>
            </a:endParaRPr>
          </a:p>
        </p:txBody>
      </p:sp>
      <p:sp>
        <p:nvSpPr>
          <p:cNvPr id="16" name="Google Shape;16;p12"/>
          <p:cNvSpPr/>
          <p:nvPr/>
        </p:nvSpPr>
        <p:spPr>
          <a:xfrm rot="5400000">
            <a:off x="-2" y="1"/>
            <a:ext cx="159490" cy="159490"/>
          </a:xfrm>
          <a:prstGeom prst="rtTriangl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7" name="Google Shape;17;p1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0477136" y="6425447"/>
            <a:ext cx="1592896" cy="371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8">
            <a:extLst>
              <a:ext uri="{FF2B5EF4-FFF2-40B4-BE49-F238E27FC236}">
                <a16:creationId xmlns:a16="http://schemas.microsoft.com/office/drawing/2014/main" id="{6D27AAD0-CD3D-8B20-B4C6-FD8B8782FFEA}"/>
              </a:ext>
            </a:extLst>
          </p:cNvPr>
          <p:cNvPicPr>
            <a:picLocks noChangeAspect="1"/>
          </p:cNvPicPr>
          <p:nvPr userDrawn="1">
            <p:custDataLst>
              <p:tags r:id="rId8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306023" y="6324600"/>
            <a:ext cx="1332000" cy="444000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package" Target="../embeddings/Microsoft_Excel_Worksheet2.xlsx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"/>
          <p:cNvSpPr txBox="1">
            <a:spLocks noGrp="1"/>
          </p:cNvSpPr>
          <p:nvPr>
            <p:ph type="title"/>
          </p:nvPr>
        </p:nvSpPr>
        <p:spPr>
          <a:xfrm>
            <a:off x="191344" y="1989336"/>
            <a:ext cx="11210925" cy="8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/>
            <a:r>
              <a:rPr lang="ko-KR" altLang="en-US" sz="4000" b="1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㈜유한양행</a:t>
            </a:r>
            <a:br>
              <a:rPr lang="en-US" altLang="ko-KR" sz="4000" b="1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</a:br>
            <a:r>
              <a:rPr lang="ko-KR" altLang="en-US" sz="4000" b="1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자사 쇼핑몰 구축 프로젝트 </a:t>
            </a:r>
            <a:r>
              <a:rPr lang="ko-KR" sz="4000" b="1" i="0" u="none" strike="noStrike" cap="none" dirty="0">
                <a:solidFill>
                  <a:srgbClr val="00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Arial"/>
              </a:rPr>
              <a:t>견적</a:t>
            </a:r>
            <a:endParaRPr sz="4000" b="1" i="0" u="none" strike="noStrike" cap="none" dirty="0">
              <a:solidFill>
                <a:srgbClr val="000000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sym typeface="Arial"/>
            </a:endParaRPr>
          </a:p>
        </p:txBody>
      </p:sp>
      <p:pic>
        <p:nvPicPr>
          <p:cNvPr id="3" name="Picture 8">
            <a:extLst>
              <a:ext uri="{FF2B5EF4-FFF2-40B4-BE49-F238E27FC236}">
                <a16:creationId xmlns:a16="http://schemas.microsoft.com/office/drawing/2014/main" id="{A89F6CE8-8A94-6F9F-294B-778D4451ED25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43766" y="4400939"/>
            <a:ext cx="1905000" cy="635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"/>
          <p:cNvSpPr txBox="1">
            <a:spLocks noGrp="1"/>
          </p:cNvSpPr>
          <p:nvPr>
            <p:ph type="title"/>
          </p:nvPr>
        </p:nvSpPr>
        <p:spPr>
          <a:xfrm>
            <a:off x="1075764" y="1106488"/>
            <a:ext cx="9639487" cy="479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2800" b="0" i="0" u="none" strike="noStrike" cap="none" dirty="0">
                <a:solidFill>
                  <a:srgbClr val="00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Arial"/>
              </a:rPr>
              <a:t>㈜</a:t>
            </a:r>
            <a:r>
              <a:rPr lang="ko-KR" sz="2800" b="0" i="0" u="none" strike="noStrike" cap="none" dirty="0" err="1">
                <a:solidFill>
                  <a:srgbClr val="00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Arial"/>
              </a:rPr>
              <a:t>비에스지파트너스</a:t>
            </a:r>
            <a:endParaRPr sz="2800" b="0" i="0" u="none" strike="noStrike" cap="none" dirty="0">
              <a:solidFill>
                <a:srgbClr val="000000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sym typeface="Arial"/>
            </a:endParaRPr>
          </a:p>
        </p:txBody>
      </p:sp>
      <p:sp>
        <p:nvSpPr>
          <p:cNvPr id="84" name="Google Shape;84;p2"/>
          <p:cNvSpPr txBox="1"/>
          <p:nvPr/>
        </p:nvSpPr>
        <p:spPr>
          <a:xfrm>
            <a:off x="1538288" y="3108419"/>
            <a:ext cx="5535612" cy="734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400" b="1" dirty="0">
                <a:solidFill>
                  <a:srgbClr val="00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Arial"/>
              </a:rPr>
              <a:t>수 신 : </a:t>
            </a:r>
            <a:r>
              <a:rPr lang="ko-KR" altLang="en-US" b="1" dirty="0" err="1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송문식</a:t>
            </a:r>
            <a:r>
              <a:rPr lang="ko-KR" altLang="en-US" b="1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팀장님</a:t>
            </a:r>
            <a:endParaRPr sz="600" b="1" dirty="0">
              <a:solidFill>
                <a:schemeClr val="dk1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sym typeface="Arial"/>
            </a:endParaRPr>
          </a:p>
          <a:p>
            <a:pPr lvl="0">
              <a:lnSpc>
                <a:spcPct val="140000"/>
              </a:lnSpc>
              <a:spcBef>
                <a:spcPts val="280"/>
              </a:spcBef>
            </a:pPr>
            <a:r>
              <a:rPr lang="ko-KR" sz="1400" b="1" dirty="0">
                <a:solidFill>
                  <a:schemeClr val="dk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Arial"/>
              </a:rPr>
              <a:t>제 목 : </a:t>
            </a:r>
            <a:r>
              <a:rPr lang="ko-KR" altLang="en-US" sz="1400" b="1" dirty="0">
                <a:solidFill>
                  <a:schemeClr val="dk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Arial"/>
              </a:rPr>
              <a:t>㈜유한양행 </a:t>
            </a:r>
            <a:r>
              <a:rPr lang="ko-KR" altLang="en-US" b="1" dirty="0">
                <a:solidFill>
                  <a:schemeClr val="dk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자사 쇼핑몰 구축 </a:t>
            </a:r>
            <a:r>
              <a:rPr lang="ko-KR" altLang="en-US" b="1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프로젝트</a:t>
            </a:r>
            <a:r>
              <a:rPr lang="en-US" altLang="ko-KR" b="1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ko-KR" sz="1400" b="1" dirty="0">
                <a:solidFill>
                  <a:schemeClr val="dk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Arial"/>
              </a:rPr>
              <a:t>견적</a:t>
            </a:r>
            <a:endParaRPr sz="1400" b="1" dirty="0">
              <a:solidFill>
                <a:schemeClr val="dk1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sym typeface="Arial"/>
            </a:endParaRPr>
          </a:p>
        </p:txBody>
      </p:sp>
      <p:sp>
        <p:nvSpPr>
          <p:cNvPr id="85" name="Google Shape;85;p2"/>
          <p:cNvSpPr txBox="1"/>
          <p:nvPr/>
        </p:nvSpPr>
        <p:spPr>
          <a:xfrm>
            <a:off x="1538288" y="2322607"/>
            <a:ext cx="2263761" cy="695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400" b="1" dirty="0">
                <a:solidFill>
                  <a:srgbClr val="00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Arial"/>
              </a:rPr>
              <a:t>대표전화 : 02-6730-3200</a:t>
            </a:r>
            <a:endParaRPr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marL="0" marR="0" lvl="0" indent="0" algn="l" rtl="0">
              <a:lnSpc>
                <a:spcPct val="130000"/>
              </a:lnSpc>
              <a:spcBef>
                <a:spcPts val="280"/>
              </a:spcBef>
              <a:spcAft>
                <a:spcPts val="0"/>
              </a:spcAft>
              <a:buNone/>
            </a:pPr>
            <a:r>
              <a:rPr lang="ko-KR" sz="1400" b="1">
                <a:solidFill>
                  <a:srgbClr val="00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Arial"/>
              </a:rPr>
              <a:t>팩       스 : 02-6730-3278</a:t>
            </a:r>
            <a:endParaRPr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86" name="Google Shape;86;p2"/>
          <p:cNvSpPr txBox="1"/>
          <p:nvPr/>
        </p:nvSpPr>
        <p:spPr>
          <a:xfrm>
            <a:off x="2130424" y="4437622"/>
            <a:ext cx="9162851" cy="1148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AutoNum type="arabicPeriod"/>
            </a:pPr>
            <a:r>
              <a:rPr lang="ko-KR" sz="1400" b="1" dirty="0">
                <a:solidFill>
                  <a:srgbClr val="00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Arial"/>
              </a:rPr>
              <a:t>귀사의 일익 발전을 기원합니다.</a:t>
            </a:r>
            <a:endParaRPr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marL="457200" marR="0" lvl="0" indent="-457200" algn="l" rtl="0">
              <a:lnSpc>
                <a:spcPct val="150000"/>
              </a:lnSpc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AutoNum type="arabicPeriod"/>
            </a:pPr>
            <a:r>
              <a:rPr lang="ko-KR" sz="1400" b="1" dirty="0">
                <a:solidFill>
                  <a:srgbClr val="00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Arial"/>
              </a:rPr>
              <a:t>본 견적의 유효기간은 발행일로부터 한 달입니다.</a:t>
            </a:r>
            <a:endParaRPr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marL="457200" marR="0" lvl="0" indent="-457200" algn="l" rtl="0">
              <a:lnSpc>
                <a:spcPct val="150000"/>
              </a:lnSpc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AutoNum type="arabicPeriod"/>
            </a:pPr>
            <a:r>
              <a:rPr lang="ko-KR" sz="1400" b="1" dirty="0">
                <a:solidFill>
                  <a:srgbClr val="00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Arial"/>
              </a:rPr>
              <a:t>본 견적서에 대한 의문사항이 있으시면 당사 </a:t>
            </a:r>
            <a:r>
              <a:rPr lang="ko-KR" altLang="en-US" sz="1400" b="1" dirty="0">
                <a:solidFill>
                  <a:srgbClr val="00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Arial"/>
              </a:rPr>
              <a:t>최종찬 선임부장</a:t>
            </a:r>
            <a:r>
              <a:rPr lang="ko-KR" sz="1400" b="1" dirty="0">
                <a:solidFill>
                  <a:schemeClr val="dk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Arial"/>
              </a:rPr>
              <a:t>(010-</a:t>
            </a:r>
            <a:r>
              <a:rPr lang="en-US" altLang="ko-KR" sz="1400" b="1" dirty="0">
                <a:solidFill>
                  <a:schemeClr val="dk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Arial"/>
              </a:rPr>
              <a:t>2504</a:t>
            </a:r>
            <a:r>
              <a:rPr lang="ko-KR" sz="1400" b="1" dirty="0">
                <a:solidFill>
                  <a:schemeClr val="dk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Arial"/>
              </a:rPr>
              <a:t>-</a:t>
            </a:r>
            <a:r>
              <a:rPr lang="en-US" altLang="ko-KR" sz="1400" b="1" dirty="0">
                <a:solidFill>
                  <a:schemeClr val="dk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Arial"/>
              </a:rPr>
              <a:t>3944</a:t>
            </a:r>
            <a:r>
              <a:rPr lang="ko-KR" sz="1400" b="1" dirty="0">
                <a:solidFill>
                  <a:schemeClr val="dk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Arial"/>
              </a:rPr>
              <a:t>)</a:t>
            </a:r>
            <a:r>
              <a:rPr lang="ko-KR" sz="1400" b="1" dirty="0">
                <a:solidFill>
                  <a:srgbClr val="00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Arial"/>
              </a:rPr>
              <a:t>에게 문의하여 주십시오.</a:t>
            </a:r>
            <a:endParaRPr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87" name="Google Shape;87;p2"/>
          <p:cNvSpPr txBox="1"/>
          <p:nvPr/>
        </p:nvSpPr>
        <p:spPr>
          <a:xfrm>
            <a:off x="8461189" y="5679900"/>
            <a:ext cx="2068059" cy="652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400" b="1" dirty="0">
                <a:solidFill>
                  <a:srgbClr val="00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Arial"/>
              </a:rPr>
              <a:t>㈜ </a:t>
            </a:r>
            <a:r>
              <a:rPr lang="ko-KR" sz="1400" b="1" dirty="0" err="1">
                <a:solidFill>
                  <a:srgbClr val="00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Arial"/>
              </a:rPr>
              <a:t>비에스지파트너스</a:t>
            </a:r>
            <a:endParaRPr sz="1400" b="1" dirty="0">
              <a:solidFill>
                <a:srgbClr val="000000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sym typeface="Arial"/>
            </a:endParaRPr>
          </a:p>
          <a:p>
            <a:pPr marL="0" marR="0" lvl="0" indent="0" algn="ctr" rtl="0">
              <a:lnSpc>
                <a:spcPct val="120000"/>
              </a:lnSpc>
              <a:spcBef>
                <a:spcPts val="280"/>
              </a:spcBef>
              <a:spcAft>
                <a:spcPts val="0"/>
              </a:spcAft>
              <a:buNone/>
            </a:pPr>
            <a:r>
              <a:rPr lang="ko-KR" sz="1400" b="1" dirty="0">
                <a:solidFill>
                  <a:srgbClr val="00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Arial"/>
              </a:rPr>
              <a:t>대표이사    박 철 </a:t>
            </a:r>
            <a:r>
              <a:rPr lang="ko-KR" sz="1400" b="1" dirty="0" err="1">
                <a:solidFill>
                  <a:srgbClr val="00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Arial"/>
              </a:rPr>
              <a:t>욱</a:t>
            </a:r>
            <a:endParaRPr sz="1400" b="1" dirty="0">
              <a:solidFill>
                <a:srgbClr val="000000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sym typeface="Arial"/>
            </a:endParaRPr>
          </a:p>
        </p:txBody>
      </p:sp>
      <p:sp>
        <p:nvSpPr>
          <p:cNvPr id="88" name="Google Shape;88;p2"/>
          <p:cNvSpPr txBox="1"/>
          <p:nvPr/>
        </p:nvSpPr>
        <p:spPr>
          <a:xfrm>
            <a:off x="7353299" y="2322607"/>
            <a:ext cx="2889345" cy="6909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400" b="1" dirty="0">
                <a:solidFill>
                  <a:srgbClr val="00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Arial"/>
              </a:rPr>
              <a:t>서울특별시 강남구 </a:t>
            </a:r>
            <a:r>
              <a:rPr lang="ko-KR" altLang="en-US" sz="1400" b="1" dirty="0" err="1">
                <a:solidFill>
                  <a:srgbClr val="00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Arial"/>
              </a:rPr>
              <a:t>논현로</a:t>
            </a:r>
            <a:r>
              <a:rPr lang="en-US" altLang="ko-KR" sz="1400" b="1" dirty="0">
                <a:solidFill>
                  <a:srgbClr val="00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Arial"/>
              </a:rPr>
              <a:t>85</a:t>
            </a:r>
            <a:r>
              <a:rPr lang="ko-KR" altLang="en-US" sz="1400" b="1">
                <a:solidFill>
                  <a:srgbClr val="00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Arial"/>
              </a:rPr>
              <a:t>길 </a:t>
            </a:r>
            <a:r>
              <a:rPr lang="en-US" altLang="ko-KR" sz="1400" b="1" dirty="0">
                <a:solidFill>
                  <a:srgbClr val="00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Arial"/>
              </a:rPr>
              <a:t>21</a:t>
            </a:r>
            <a:r>
              <a:rPr lang="ko-KR" sz="1400" b="1">
                <a:solidFill>
                  <a:srgbClr val="00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Arial"/>
              </a:rPr>
              <a:t> </a:t>
            </a:r>
            <a:endParaRPr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marL="0" marR="0" lvl="0" indent="0" algn="l" rtl="0">
              <a:lnSpc>
                <a:spcPct val="130000"/>
              </a:lnSpc>
              <a:spcBef>
                <a:spcPts val="280"/>
              </a:spcBef>
              <a:spcAft>
                <a:spcPts val="0"/>
              </a:spcAft>
              <a:buNone/>
            </a:pPr>
            <a:r>
              <a:rPr lang="ko-KR" sz="1400" b="1" dirty="0">
                <a:solidFill>
                  <a:srgbClr val="00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Arial"/>
              </a:rPr>
              <a:t>BSG빌딩 </a:t>
            </a:r>
            <a:endParaRPr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89" name="Google Shape;89;p2"/>
          <p:cNvSpPr txBox="1"/>
          <p:nvPr/>
        </p:nvSpPr>
        <p:spPr>
          <a:xfrm>
            <a:off x="7353300" y="3108419"/>
            <a:ext cx="1624163" cy="329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400" b="1" dirty="0">
                <a:solidFill>
                  <a:schemeClr val="dk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Arial"/>
              </a:rPr>
              <a:t>202</a:t>
            </a:r>
            <a:r>
              <a:rPr lang="en-US" altLang="ko-KR" sz="1400" b="1" dirty="0">
                <a:solidFill>
                  <a:schemeClr val="dk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Arial"/>
              </a:rPr>
              <a:t>2</a:t>
            </a:r>
            <a:r>
              <a:rPr lang="ko-KR" sz="1400" b="1" dirty="0">
                <a:solidFill>
                  <a:schemeClr val="dk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Arial"/>
              </a:rPr>
              <a:t>년 0</a:t>
            </a:r>
            <a:r>
              <a:rPr lang="en-US" altLang="ko-KR" sz="1400" b="1" dirty="0">
                <a:solidFill>
                  <a:schemeClr val="dk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Arial"/>
              </a:rPr>
              <a:t>9</a:t>
            </a:r>
            <a:r>
              <a:rPr lang="ko-KR" sz="1400" b="1" dirty="0">
                <a:solidFill>
                  <a:schemeClr val="dk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Arial"/>
              </a:rPr>
              <a:t>월 </a:t>
            </a:r>
            <a:r>
              <a:rPr lang="en-US" altLang="ko-KR" b="1" dirty="0">
                <a:solidFill>
                  <a:schemeClr val="dk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02</a:t>
            </a:r>
            <a:r>
              <a:rPr lang="ko-KR" sz="1400" b="1" dirty="0">
                <a:solidFill>
                  <a:schemeClr val="dk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Arial"/>
              </a:rPr>
              <a:t>일</a:t>
            </a:r>
            <a:endParaRPr sz="1400" b="1" dirty="0">
              <a:solidFill>
                <a:schemeClr val="dk1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sym typeface="Arial"/>
            </a:endParaRPr>
          </a:p>
        </p:txBody>
      </p:sp>
      <p:pic>
        <p:nvPicPr>
          <p:cNvPr id="90" name="Google Shape;90;p2" descr="BS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68099" y="5679900"/>
            <a:ext cx="670242" cy="6437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"/>
          <p:cNvSpPr txBox="1">
            <a:spLocks noGrp="1"/>
          </p:cNvSpPr>
          <p:nvPr>
            <p:ph type="title"/>
          </p:nvPr>
        </p:nvSpPr>
        <p:spPr>
          <a:xfrm>
            <a:off x="623887" y="227677"/>
            <a:ext cx="776657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500" tIns="0" rIns="3600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-KR" dirty="0"/>
              <a:t>1</a:t>
            </a:r>
            <a:r>
              <a:rPr lang="ko-KR"/>
              <a:t>. </a:t>
            </a:r>
            <a:r>
              <a:rPr lang="ko-KR" altLang="en-US" dirty="0"/>
              <a:t>견적서 </a:t>
            </a:r>
            <a:endParaRPr dirty="0"/>
          </a:p>
        </p:txBody>
      </p:sp>
      <p:sp>
        <p:nvSpPr>
          <p:cNvPr id="120" name="Google Shape;120;p4"/>
          <p:cNvSpPr txBox="1"/>
          <p:nvPr/>
        </p:nvSpPr>
        <p:spPr>
          <a:xfrm>
            <a:off x="806606" y="812042"/>
            <a:ext cx="11036784" cy="1327485"/>
          </a:xfrm>
          <a:prstGeom prst="rect">
            <a:avLst/>
          </a:prstGeom>
          <a:solidFill>
            <a:srgbClr val="F2F2F2"/>
          </a:solidFill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lvl="0" indent="-285750">
              <a:buClr>
                <a:schemeClr val="dk1"/>
              </a:buClr>
              <a:buSzPts val="1600"/>
              <a:buFont typeface="Noto Sans Symbols"/>
              <a:buChar char="●"/>
            </a:pPr>
            <a:r>
              <a:rPr lang="ko-KR" altLang="en-US" sz="1600" b="1" dirty="0">
                <a:solidFill>
                  <a:schemeClr val="dk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프로젝트 명 </a:t>
            </a:r>
            <a:r>
              <a:rPr lang="en-US" altLang="ko-KR" sz="1600" b="1" dirty="0">
                <a:solidFill>
                  <a:schemeClr val="dk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: </a:t>
            </a:r>
            <a:r>
              <a:rPr lang="ko-KR" altLang="en-US" sz="1600" b="1" dirty="0">
                <a:solidFill>
                  <a:schemeClr val="dk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유한양행 자사 쇼핑몰 구축 </a:t>
            </a:r>
            <a:r>
              <a:rPr lang="ko-KR" altLang="en-US" sz="1600" b="1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프로젝트</a:t>
            </a:r>
            <a:r>
              <a:rPr lang="en-US" altLang="ko-KR" sz="1600" b="1" dirty="0">
                <a:solidFill>
                  <a:schemeClr val="dk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●"/>
            </a:pPr>
            <a:r>
              <a:rPr lang="ko-KR" sz="1600" b="1" dirty="0">
                <a:solidFill>
                  <a:schemeClr val="dk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Arial"/>
              </a:rPr>
              <a:t>프로젝트 기간 : </a:t>
            </a:r>
            <a:r>
              <a:rPr lang="en-US" altLang="ko-KR" sz="1600" b="1" dirty="0">
                <a:solidFill>
                  <a:schemeClr val="dk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Arial"/>
              </a:rPr>
              <a:t>4.75</a:t>
            </a:r>
            <a:r>
              <a:rPr lang="ko-KR" sz="1600" b="1" dirty="0">
                <a:solidFill>
                  <a:schemeClr val="dk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Arial"/>
              </a:rPr>
              <a:t>개월</a:t>
            </a:r>
            <a:endParaRPr sz="1600" b="1" dirty="0">
              <a:solidFill>
                <a:schemeClr val="dk1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●"/>
            </a:pPr>
            <a:r>
              <a:rPr lang="ko-KR" sz="1600" b="1" dirty="0">
                <a:solidFill>
                  <a:schemeClr val="dk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Arial"/>
              </a:rPr>
              <a:t>프로젝트 공수 : </a:t>
            </a:r>
            <a:r>
              <a:rPr lang="en-US" altLang="ko-KR" sz="1600" b="1" dirty="0">
                <a:solidFill>
                  <a:schemeClr val="dk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11.5</a:t>
            </a:r>
            <a:r>
              <a:rPr lang="en-US" altLang="ko-KR" sz="1600" b="1" dirty="0">
                <a:solidFill>
                  <a:schemeClr val="dk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Arial"/>
              </a:rPr>
              <a:t> </a:t>
            </a:r>
            <a:r>
              <a:rPr lang="ko-KR" sz="1600" b="1" dirty="0" err="1">
                <a:solidFill>
                  <a:schemeClr val="dk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Arial"/>
              </a:rPr>
              <a:t>M</a:t>
            </a:r>
            <a:r>
              <a:rPr lang="ko-KR" sz="1600" b="1" dirty="0">
                <a:solidFill>
                  <a:schemeClr val="dk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Arial"/>
              </a:rPr>
              <a:t>/</a:t>
            </a:r>
            <a:r>
              <a:rPr lang="ko-KR" sz="1600" b="1" dirty="0" err="1">
                <a:solidFill>
                  <a:schemeClr val="dk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Arial"/>
              </a:rPr>
              <a:t>M</a:t>
            </a:r>
            <a:endParaRPr sz="1600" b="1" dirty="0">
              <a:solidFill>
                <a:schemeClr val="dk1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●"/>
            </a:pPr>
            <a:r>
              <a:rPr lang="ko-KR" sz="1600" b="1" dirty="0">
                <a:solidFill>
                  <a:schemeClr val="dk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Arial"/>
              </a:rPr>
              <a:t>견적금액 : </a:t>
            </a:r>
            <a:r>
              <a:rPr lang="ko-KR" sz="1600" b="1" dirty="0" err="1">
                <a:solidFill>
                  <a:schemeClr val="dk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Arial"/>
              </a:rPr>
              <a:t>총</a:t>
            </a:r>
            <a:r>
              <a:rPr lang="ko-KR" altLang="en-US" sz="1600" b="1" dirty="0" err="1">
                <a:solidFill>
                  <a:schemeClr val="dk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일억육천오백</a:t>
            </a:r>
            <a:r>
              <a:rPr lang="ko-KR" sz="1600" b="1" dirty="0" err="1">
                <a:solidFill>
                  <a:schemeClr val="dk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Arial"/>
              </a:rPr>
              <a:t>만원</a:t>
            </a:r>
            <a:r>
              <a:rPr lang="ko-KR" sz="1600" b="1" dirty="0">
                <a:solidFill>
                  <a:schemeClr val="dk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sym typeface="Arial"/>
              </a:rPr>
              <a:t>(단위:KRW,부가세별도)</a:t>
            </a:r>
            <a:endParaRPr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graphicFrame>
        <p:nvGraphicFramePr>
          <p:cNvPr id="2" name="개체 1">
            <a:extLst>
              <a:ext uri="{FF2B5EF4-FFF2-40B4-BE49-F238E27FC236}">
                <a16:creationId xmlns:a16="http://schemas.microsoft.com/office/drawing/2014/main" id="{F92C575E-901A-CDFF-EE73-553FD7F65C2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5899701"/>
              </p:ext>
            </p:extLst>
          </p:nvPr>
        </p:nvGraphicFramePr>
        <p:xfrm>
          <a:off x="1054100" y="2394708"/>
          <a:ext cx="10083800" cy="365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7912070" imgH="3651341" progId="Excel.Sheet.12">
                  <p:embed/>
                </p:oleObj>
              </mc:Choice>
              <mc:Fallback>
                <p:oleObj name="Worksheet" r:id="rId3" imgW="7912070" imgH="365134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54100" y="2394708"/>
                        <a:ext cx="10083800" cy="3651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"/>
          <p:cNvSpPr txBox="1">
            <a:spLocks noGrp="1"/>
          </p:cNvSpPr>
          <p:nvPr>
            <p:ph type="body" idx="1"/>
          </p:nvPr>
        </p:nvSpPr>
        <p:spPr>
          <a:xfrm>
            <a:off x="623888" y="855504"/>
            <a:ext cx="11233150" cy="387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/>
            <a:r>
              <a:rPr lang="ko-KR" altLang="en-US" sz="1600" dirty="0"/>
              <a:t>유한양행 자사 쇼핑몰 구축 프로젝트를  위한 </a:t>
            </a:r>
            <a:r>
              <a:rPr lang="ko-KR" sz="1600" dirty="0" err="1"/>
              <a:t>모듈별</a:t>
            </a:r>
            <a:r>
              <a:rPr lang="ko-KR" sz="1600" dirty="0"/>
              <a:t> 투입</a:t>
            </a:r>
            <a:r>
              <a:rPr lang="en-US" altLang="ko-KR" sz="1600" dirty="0"/>
              <a:t> </a:t>
            </a:r>
            <a:r>
              <a:rPr lang="ko-KR" sz="1600" dirty="0"/>
              <a:t>일정</a:t>
            </a:r>
            <a:r>
              <a:rPr lang="en-US" altLang="ko-KR" sz="1600" dirty="0"/>
              <a:t> </a:t>
            </a:r>
            <a:r>
              <a:rPr lang="ko-KR" altLang="en-US" sz="1600" dirty="0"/>
              <a:t>및 상세 내역</a:t>
            </a:r>
            <a:r>
              <a:rPr lang="ko-KR" sz="1600" dirty="0"/>
              <a:t>입니다.</a:t>
            </a:r>
            <a:endParaRPr sz="1600" dirty="0"/>
          </a:p>
        </p:txBody>
      </p:sp>
      <p:sp>
        <p:nvSpPr>
          <p:cNvPr id="128" name="Google Shape;128;p5"/>
          <p:cNvSpPr txBox="1">
            <a:spLocks noGrp="1"/>
          </p:cNvSpPr>
          <p:nvPr>
            <p:ph type="title"/>
          </p:nvPr>
        </p:nvSpPr>
        <p:spPr>
          <a:xfrm>
            <a:off x="623887" y="227677"/>
            <a:ext cx="776657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500" tIns="0" rIns="3600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dirty="0"/>
              <a:t>2.</a:t>
            </a:r>
            <a:r>
              <a:rPr lang="en-US" altLang="ko-KR" dirty="0"/>
              <a:t> </a:t>
            </a:r>
            <a:r>
              <a:rPr lang="ko-KR" altLang="en-US"/>
              <a:t>상세 견적서</a:t>
            </a:r>
            <a:endParaRPr dirty="0"/>
          </a:p>
        </p:txBody>
      </p:sp>
      <p:graphicFrame>
        <p:nvGraphicFramePr>
          <p:cNvPr id="2" name="개체 1">
            <a:extLst>
              <a:ext uri="{FF2B5EF4-FFF2-40B4-BE49-F238E27FC236}">
                <a16:creationId xmlns:a16="http://schemas.microsoft.com/office/drawing/2014/main" id="{1957EE60-4EF2-EA6B-00CF-D109E7B7D5F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9696370"/>
              </p:ext>
            </p:extLst>
          </p:nvPr>
        </p:nvGraphicFramePr>
        <p:xfrm>
          <a:off x="533400" y="1238250"/>
          <a:ext cx="11034713" cy="5307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12217323" imgH="7696200" progId="Excel.Sheet.12">
                  <p:embed/>
                </p:oleObj>
              </mc:Choice>
              <mc:Fallback>
                <p:oleObj name="Worksheet" r:id="rId3" imgW="12217323" imgH="76962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3400" y="1238250"/>
                        <a:ext cx="11034713" cy="5307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128;p5"/>
          <p:cNvSpPr txBox="1">
            <a:spLocks noGrp="1"/>
          </p:cNvSpPr>
          <p:nvPr>
            <p:ph type="title"/>
          </p:nvPr>
        </p:nvSpPr>
        <p:spPr>
          <a:xfrm>
            <a:off x="623887" y="227677"/>
            <a:ext cx="776657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500" tIns="0" rIns="3600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-KR" dirty="0"/>
              <a:t>3</a:t>
            </a:r>
            <a:r>
              <a:rPr lang="ko-KR"/>
              <a:t>.</a:t>
            </a:r>
            <a:r>
              <a:rPr lang="en-US" altLang="ko-KR" dirty="0"/>
              <a:t> </a:t>
            </a:r>
            <a:r>
              <a:rPr lang="ko-KR" altLang="en-US"/>
              <a:t>상세 내역</a:t>
            </a:r>
            <a:endParaRPr dirty="0"/>
          </a:p>
        </p:txBody>
      </p:sp>
      <p:sp>
        <p:nvSpPr>
          <p:cNvPr id="9" name="직사각형 8"/>
          <p:cNvSpPr/>
          <p:nvPr/>
        </p:nvSpPr>
        <p:spPr>
          <a:xfrm>
            <a:off x="653427" y="750277"/>
            <a:ext cx="4605748" cy="3754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buSzPts val="1400"/>
            </a:pPr>
            <a:r>
              <a:rPr lang="ko-KR" altLang="en-US" sz="1600" b="1" dirty="0">
                <a:solidFill>
                  <a:schemeClr val="dk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유한양행 자사 쇼핑몰 구축 프로젝트 구축 범위 입니다</a:t>
            </a:r>
            <a:r>
              <a:rPr lang="en-US" altLang="ko-KR" sz="1600" b="1" dirty="0">
                <a:solidFill>
                  <a:schemeClr val="dk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.</a:t>
            </a:r>
            <a:endParaRPr lang="ko-KR" altLang="en-US" sz="1600" b="1" dirty="0">
              <a:solidFill>
                <a:schemeClr val="dk1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graphicFrame>
        <p:nvGraphicFramePr>
          <p:cNvPr id="2" name="개체 1">
            <a:extLst>
              <a:ext uri="{FF2B5EF4-FFF2-40B4-BE49-F238E27FC236}">
                <a16:creationId xmlns:a16="http://schemas.microsoft.com/office/drawing/2014/main" id="{BAE09D09-1E33-9D0A-B5A8-DC2E9D70344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9379048"/>
              </p:ext>
            </p:extLst>
          </p:nvPr>
        </p:nvGraphicFramePr>
        <p:xfrm>
          <a:off x="822325" y="1247775"/>
          <a:ext cx="10702925" cy="4883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8788315" imgH="5486400" progId="Excel.Sheet.12">
                  <p:embed/>
                </p:oleObj>
              </mc:Choice>
              <mc:Fallback>
                <p:oleObj name="Worksheet" r:id="rId2" imgW="8788315" imgH="54864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822325" y="1247775"/>
                        <a:ext cx="10702925" cy="4883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613069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9600" y="256196"/>
            <a:ext cx="9878364" cy="3076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buSzPts val="1400"/>
            </a:pPr>
            <a:r>
              <a:rPr lang="en-US" altLang="ko-KR" sz="1999" b="0" dirty="0">
                <a:solidFill>
                  <a:srgbClr val="000000"/>
                </a:solidFill>
                <a:latin typeface="나눔바른고딕" panose="020B0603020101020101" pitchFamily="50" charset="-127"/>
                <a:cs typeface="Arial"/>
              </a:rPr>
              <a:t>4. </a:t>
            </a:r>
            <a:r>
              <a:rPr lang="ko-KR" altLang="en-US" sz="1999" b="0">
                <a:solidFill>
                  <a:srgbClr val="000000"/>
                </a:solidFill>
                <a:latin typeface="나눔바른고딕" panose="020B0603020101020101" pitchFamily="50" charset="-127"/>
                <a:cs typeface="Arial"/>
              </a:rPr>
              <a:t>프로젝트 </a:t>
            </a:r>
            <a:r>
              <a:rPr lang="ko-KR" altLang="en-US" sz="1999" b="0" dirty="0">
                <a:solidFill>
                  <a:srgbClr val="000000"/>
                </a:solidFill>
                <a:latin typeface="나눔바른고딕" panose="020B0603020101020101" pitchFamily="50" charset="-127"/>
                <a:cs typeface="Arial"/>
              </a:rPr>
              <a:t>견적 조건</a:t>
            </a:r>
            <a:endParaRPr sz="1999" b="0" dirty="0">
              <a:solidFill>
                <a:srgbClr val="000000"/>
              </a:solidFill>
              <a:latin typeface="나눔바른고딕" panose="020B0603020101020101" pitchFamily="50" charset="-127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xfrm>
            <a:off x="11640821" y="6717998"/>
            <a:ext cx="170179" cy="85280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pc="5" dirty="0">
                <a:ea typeface="나눔바른고딕" panose="020B0603020101020101" pitchFamily="50" charset="-127"/>
              </a:rPr>
              <a:t>P </a:t>
            </a:r>
            <a:r>
              <a:rPr dirty="0">
                <a:ea typeface="나눔바른고딕" panose="020B0603020101020101" pitchFamily="50" charset="-127"/>
              </a:rPr>
              <a:t>:</a:t>
            </a:r>
            <a:r>
              <a:rPr spc="-110" dirty="0">
                <a:ea typeface="나눔바른고딕" panose="020B0603020101020101" pitchFamily="50" charset="-127"/>
              </a:rPr>
              <a:t> </a:t>
            </a:r>
            <a:r>
              <a:rPr spc="5" dirty="0">
                <a:ea typeface="나눔바른고딕" panose="020B0603020101020101" pitchFamily="50" charset="-127"/>
              </a:rPr>
              <a:t>2</a:t>
            </a:r>
          </a:p>
        </p:txBody>
      </p:sp>
      <p:sp>
        <p:nvSpPr>
          <p:cNvPr id="10" name="모서리가 둥근 직사각형 2">
            <a:extLst>
              <a:ext uri="{FF2B5EF4-FFF2-40B4-BE49-F238E27FC236}">
                <a16:creationId xmlns:a16="http://schemas.microsoft.com/office/drawing/2014/main" id="{3532D026-993F-4472-8AF6-EB4D9E2496FB}"/>
              </a:ext>
            </a:extLst>
          </p:cNvPr>
          <p:cNvSpPr/>
          <p:nvPr/>
        </p:nvSpPr>
        <p:spPr>
          <a:xfrm>
            <a:off x="609599" y="834353"/>
            <a:ext cx="11244953" cy="53724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r>
              <a:rPr lang="ko-KR" altLang="en-US" sz="1600" b="1" spc="65" dirty="0">
                <a:solidFill>
                  <a:prstClr val="black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Gill Sans MT"/>
              </a:rPr>
              <a:t>유한양행 펌 뱅킹 구축 프로젝트를 위한 견적 조건 입니다</a:t>
            </a:r>
            <a:r>
              <a:rPr lang="en-US" altLang="ko-KR" sz="1600" b="1" spc="65" dirty="0">
                <a:solidFill>
                  <a:prstClr val="black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Gill Sans MT"/>
              </a:rPr>
              <a:t>.</a:t>
            </a:r>
            <a:endParaRPr lang="ko-KR" altLang="en-US" sz="1600" b="1" dirty="0">
              <a:solidFill>
                <a:schemeClr val="tx2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9405875-8E05-41B2-BF64-D3EAF804CC3E}"/>
              </a:ext>
            </a:extLst>
          </p:cNvPr>
          <p:cNvSpPr txBox="1"/>
          <p:nvPr/>
        </p:nvSpPr>
        <p:spPr>
          <a:xfrm>
            <a:off x="762000" y="1686342"/>
            <a:ext cx="10668000" cy="4570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b="1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[</a:t>
            </a:r>
            <a:r>
              <a:rPr lang="ko-KR" altLang="en-US" sz="1100" b="1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프로젝트 수행을 위한 기본 전제</a:t>
            </a:r>
            <a:r>
              <a:rPr lang="en-US" altLang="ko-KR" sz="1100" b="1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]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altLang="ko-KR" sz="11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1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프로젝트를 위한 주요 투입 인력은 </a:t>
            </a:r>
            <a:r>
              <a:rPr lang="en-US" altLang="ko-KR" sz="11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Remote </a:t>
            </a:r>
            <a:r>
              <a:rPr lang="ko-KR" altLang="en-US" sz="11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서비스를 기본으로 합니다</a:t>
            </a:r>
            <a:r>
              <a:rPr lang="en-US" altLang="ko-KR" sz="11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. </a:t>
            </a:r>
            <a:r>
              <a:rPr lang="ko-KR" altLang="en-US" sz="11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단</a:t>
            </a:r>
            <a:r>
              <a:rPr lang="en-US" altLang="ko-KR" sz="11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 </a:t>
            </a:r>
            <a:r>
              <a:rPr lang="ko-KR" altLang="en-US" sz="11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업무 협의 등 필요시 </a:t>
            </a:r>
            <a:r>
              <a:rPr lang="en-US" altLang="ko-KR" sz="11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On-Site </a:t>
            </a:r>
            <a:r>
              <a:rPr lang="ko-KR" altLang="en-US" sz="11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지원을 병행합니다</a:t>
            </a:r>
            <a:r>
              <a:rPr lang="en-US" altLang="ko-KR" sz="11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altLang="ko-KR" sz="11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r>
              <a:rPr lang="en-US" altLang="ko-KR" sz="11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[</a:t>
            </a:r>
            <a:r>
              <a:rPr lang="ko-KR" altLang="en-US" sz="11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지급조건</a:t>
            </a:r>
            <a:r>
              <a:rPr lang="en-US" altLang="ko-KR" sz="11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]</a:t>
            </a:r>
          </a:p>
          <a:p>
            <a:endParaRPr lang="en-US" altLang="ko-KR" sz="11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1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결제 조건 </a:t>
            </a:r>
            <a:r>
              <a:rPr lang="en-US" altLang="ko-KR" sz="11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: </a:t>
            </a:r>
            <a:r>
              <a:rPr lang="ko-KR" altLang="en-US" sz="11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세금계산서 발행 후 익월 말일 이내 </a:t>
            </a:r>
            <a:r>
              <a:rPr lang="ko-KR" altLang="en-US" sz="1100" dirty="0" err="1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현급</a:t>
            </a:r>
            <a:r>
              <a:rPr lang="ko-KR" altLang="en-US" sz="11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결제</a:t>
            </a:r>
            <a:endParaRPr lang="en-US" altLang="ko-KR" sz="11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altLang="ko-KR" sz="11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altLang="ko-KR" sz="11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altLang="ko-KR" sz="11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altLang="ko-KR" sz="11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altLang="ko-KR" sz="11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altLang="ko-KR" sz="11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altLang="ko-KR" sz="11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r>
              <a:rPr lang="en-US" altLang="ko-KR" sz="11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[</a:t>
            </a:r>
            <a:r>
              <a:rPr lang="ko-KR" altLang="en-US" sz="11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기타 사항</a:t>
            </a:r>
            <a:r>
              <a:rPr lang="en-US" altLang="ko-KR" sz="11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]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altLang="ko-KR" sz="11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1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근무 조건은 협의에 의하여 결정 합니다</a:t>
            </a:r>
            <a:r>
              <a:rPr lang="en-US" altLang="ko-KR" sz="11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1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본 견적은 </a:t>
            </a:r>
            <a:r>
              <a:rPr lang="ko-KR" altLang="en-US" sz="1100" b="1" spc="65" dirty="0">
                <a:solidFill>
                  <a:prstClr val="black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Gill Sans MT"/>
              </a:rPr>
              <a:t>유한양행 자사 쇼핑몰</a:t>
            </a:r>
            <a:r>
              <a:rPr lang="en-US" altLang="ko-KR" sz="1100" b="1" spc="65" dirty="0">
                <a:solidFill>
                  <a:prstClr val="black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Gill Sans MT"/>
              </a:rPr>
              <a:t> </a:t>
            </a:r>
            <a:r>
              <a:rPr lang="ko-KR" altLang="en-US" sz="1100" b="1" spc="65" dirty="0">
                <a:solidFill>
                  <a:prstClr val="black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Gill Sans MT"/>
              </a:rPr>
              <a:t>구축 프로젝트를</a:t>
            </a:r>
            <a:r>
              <a:rPr lang="ko-KR" altLang="en-US" sz="11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위한 견적으로 구축</a:t>
            </a:r>
            <a:r>
              <a:rPr lang="en-US" altLang="ko-KR" sz="11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(</a:t>
            </a:r>
            <a:r>
              <a:rPr lang="ko-KR" altLang="en-US" sz="11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구현</a:t>
            </a:r>
            <a:r>
              <a:rPr lang="en-US" altLang="ko-KR" sz="11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) </a:t>
            </a:r>
            <a:r>
              <a:rPr lang="ko-KR" altLang="en-US" sz="11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범위 변경 시 견적 및 조건은 변경될 수 있습니다</a:t>
            </a:r>
            <a:r>
              <a:rPr lang="en-US" altLang="ko-KR" sz="11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.</a:t>
            </a:r>
          </a:p>
          <a:p>
            <a:r>
              <a:rPr lang="en-US" altLang="ko-KR" sz="11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altLang="ko-KR" sz="11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r>
              <a:rPr lang="en-US" altLang="ko-KR" sz="11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[</a:t>
            </a:r>
            <a:r>
              <a:rPr lang="ko-KR" altLang="en-US" sz="11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본 견적서에 대한 비밀 유지</a:t>
            </a:r>
            <a:r>
              <a:rPr lang="en-US" altLang="ko-KR" sz="11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]</a:t>
            </a:r>
          </a:p>
          <a:p>
            <a:endParaRPr lang="en-US" altLang="ko-KR" sz="11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1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본 가격 제안은 유한양행을 위한 제안으로 모든 내용에 대해서 비밀 유지를 지켜 주시기 바랍니다</a:t>
            </a:r>
            <a:r>
              <a:rPr lang="en-US" altLang="ko-KR" sz="11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altLang="ko-KR" sz="11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ko-KR" altLang="en-US" sz="110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r>
              <a:rPr lang="ko-KR" altLang="en-US" sz="11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					</a:t>
            </a:r>
          </a:p>
        </p:txBody>
      </p:sp>
      <p:graphicFrame>
        <p:nvGraphicFramePr>
          <p:cNvPr id="14" name="표 2">
            <a:extLst>
              <a:ext uri="{FF2B5EF4-FFF2-40B4-BE49-F238E27FC236}">
                <a16:creationId xmlns:a16="http://schemas.microsoft.com/office/drawing/2014/main" id="{ABF6D478-4080-45C5-B4B9-E87DE3A4CB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5622079"/>
              </p:ext>
            </p:extLst>
          </p:nvPr>
        </p:nvGraphicFramePr>
        <p:xfrm>
          <a:off x="990600" y="2976384"/>
          <a:ext cx="6915152" cy="94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788">
                  <a:extLst>
                    <a:ext uri="{9D8B030D-6E8A-4147-A177-3AD203B41FA5}">
                      <a16:colId xmlns:a16="http://schemas.microsoft.com/office/drawing/2014/main" val="941051406"/>
                    </a:ext>
                  </a:extLst>
                </a:gridCol>
                <a:gridCol w="1728788">
                  <a:extLst>
                    <a:ext uri="{9D8B030D-6E8A-4147-A177-3AD203B41FA5}">
                      <a16:colId xmlns:a16="http://schemas.microsoft.com/office/drawing/2014/main" val="939118295"/>
                    </a:ext>
                  </a:extLst>
                </a:gridCol>
                <a:gridCol w="17287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28788">
                  <a:extLst>
                    <a:ext uri="{9D8B030D-6E8A-4147-A177-3AD203B41FA5}">
                      <a16:colId xmlns:a16="http://schemas.microsoft.com/office/drawing/2014/main" val="107499104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latinLnBrk="1"/>
                      <a:endParaRPr lang="ko-KR" altLang="en-US" sz="1100" dirty="0">
                        <a:solidFill>
                          <a:sysClr val="windowText" lastClr="000000"/>
                        </a:solidFill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100" dirty="0">
                          <a:solidFill>
                            <a:sysClr val="windowText" lastClr="000000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선수금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100" dirty="0">
                          <a:solidFill>
                            <a:sysClr val="windowText" lastClr="000000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중도금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100" dirty="0">
                          <a:solidFill>
                            <a:sysClr val="windowText" lastClr="000000"/>
                          </a:solidFill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잔금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556694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100" dirty="0"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대금청구 시점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100" dirty="0"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착수 후 세금계산서 발행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100" dirty="0"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중간보고 후</a:t>
                      </a:r>
                      <a:endParaRPr lang="en-US" altLang="ko-KR" sz="1100" dirty="0"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ko-KR" altLang="en-US" sz="1100" dirty="0"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세금계산서 발행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100" dirty="0"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검수 완료</a:t>
                      </a:r>
                      <a:r>
                        <a:rPr lang="en-US" altLang="ko-KR" sz="1100" dirty="0"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(</a:t>
                      </a:r>
                      <a:r>
                        <a:rPr lang="ko-KR" altLang="en-US" sz="1100" dirty="0"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시스템오픈</a:t>
                      </a:r>
                      <a:r>
                        <a:rPr lang="en-US" altLang="ko-KR" sz="1100" dirty="0"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)</a:t>
                      </a:r>
                      <a:r>
                        <a:rPr lang="ko-KR" altLang="en-US" sz="1100" dirty="0"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 후 </a:t>
                      </a:r>
                      <a:endParaRPr lang="en-US" altLang="ko-KR" sz="1100" dirty="0"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  <a:p>
                      <a:pPr latinLnBrk="1"/>
                      <a:r>
                        <a:rPr lang="ko-KR" altLang="en-US" sz="1100" dirty="0"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세금계산 발행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780082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100" dirty="0"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청구 금액 기준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100" dirty="0"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견적 </a:t>
                      </a:r>
                      <a:r>
                        <a:rPr lang="ko-KR" altLang="en-US" sz="1100"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금액의 </a:t>
                      </a:r>
                      <a:r>
                        <a:rPr lang="en-US" altLang="ko-KR" sz="1100" dirty="0"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40%</a:t>
                      </a:r>
                      <a:endParaRPr lang="ko-KR" altLang="en-US" sz="1100" dirty="0"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ko-KR" altLang="en-US" sz="1100" dirty="0"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견적 금액의 </a:t>
                      </a:r>
                      <a:r>
                        <a:rPr lang="en-US" altLang="ko-KR" sz="1100" dirty="0"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30%</a:t>
                      </a:r>
                      <a:endParaRPr lang="ko-KR" altLang="en-US" sz="1100"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100" dirty="0"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견적 금액의 </a:t>
                      </a:r>
                      <a:r>
                        <a:rPr lang="en-US" altLang="ko-KR" sz="1100" dirty="0"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30%</a:t>
                      </a:r>
                      <a:endParaRPr lang="ko-KR" altLang="en-US" sz="1100" dirty="0"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65333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58791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IND_DATA_KEY" val="COMPANY-LA-LOGO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IND_DATA_KEY" val="COMPANY-LA-LOGO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IND_DATA_KEY" val="COMPANY-LA-LOGO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IND_DATA_KEY" val="COMPANY-LA-LOGO"/>
</p:tagLst>
</file>

<file path=ppt/theme/theme1.xml><?xml version="1.0" encoding="utf-8"?>
<a:theme xmlns:a="http://schemas.openxmlformats.org/drawingml/2006/main" name="2_고객 Logo 문서 / 본문">
  <a:themeElements>
    <a:clrScheme name="BSG 테마 컬러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74C8"/>
      </a:accent1>
      <a:accent2>
        <a:srgbClr val="FFC600"/>
      </a:accent2>
      <a:accent3>
        <a:srgbClr val="BEC7D0"/>
      </a:accent3>
      <a:accent4>
        <a:srgbClr val="333D47"/>
      </a:accent4>
      <a:accent5>
        <a:srgbClr val="FF4C00"/>
      </a:accent5>
      <a:accent6>
        <a:srgbClr val="D3441C"/>
      </a:accent6>
      <a:hlink>
        <a:srgbClr val="0075C9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610</TotalTime>
  <Words>305</Words>
  <Application>Microsoft Office PowerPoint</Application>
  <PresentationFormat>와이드스크린</PresentationFormat>
  <Paragraphs>66</Paragraphs>
  <Slides>7</Slides>
  <Notes>5</Notes>
  <HiddenSlides>0</HiddenSlides>
  <MMClips>0</MMClips>
  <ScaleCrop>false</ScaleCrop>
  <HeadingPairs>
    <vt:vector size="8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포함된 OLE 서버</vt:lpstr>
      </vt:variant>
      <vt:variant>
        <vt:i4>1</vt:i4>
      </vt:variant>
      <vt:variant>
        <vt:lpstr>슬라이드 제목</vt:lpstr>
      </vt:variant>
      <vt:variant>
        <vt:i4>7</vt:i4>
      </vt:variant>
    </vt:vector>
  </HeadingPairs>
  <TitlesOfParts>
    <vt:vector size="16" baseType="lpstr">
      <vt:lpstr>Open Sans</vt:lpstr>
      <vt:lpstr>Arial</vt:lpstr>
      <vt:lpstr>나눔바른고딕</vt:lpstr>
      <vt:lpstr>맑은 고딕</vt:lpstr>
      <vt:lpstr>굴림</vt:lpstr>
      <vt:lpstr>Noto Sans Symbols</vt:lpstr>
      <vt:lpstr>Segoe UI</vt:lpstr>
      <vt:lpstr>2_고객 Logo 문서 / 본문</vt:lpstr>
      <vt:lpstr>Microsoft Excel 워크시트</vt:lpstr>
      <vt:lpstr>㈜유한양행 자사 쇼핑몰 구축 프로젝트 견적</vt:lpstr>
      <vt:lpstr>㈜비에스지파트너스</vt:lpstr>
      <vt:lpstr>1. 견적서 </vt:lpstr>
      <vt:lpstr>2. 상세 견적서</vt:lpstr>
      <vt:lpstr>3. 상세 내역</vt:lpstr>
      <vt:lpstr>4. 프로젝트 견적 조건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SGIK OMS 반응형  Web 개발 견적</dc:title>
  <dc:creator>Chang BR병란</dc:creator>
  <cp:lastModifiedBy>p070500</cp:lastModifiedBy>
  <cp:revision>30</cp:revision>
  <dcterms:created xsi:type="dcterms:W3CDTF">2018-05-24T14:56:43Z</dcterms:created>
  <dcterms:modified xsi:type="dcterms:W3CDTF">2022-09-02T01:54:15Z</dcterms:modified>
</cp:coreProperties>
</file>