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7" r:id="rId6"/>
    <p:sldId id="269" r:id="rId7"/>
    <p:sldId id="266" r:id="rId8"/>
  </p:sldIdLst>
  <p:sldSz cx="12192000" cy="6858000"/>
  <p:notesSz cx="6807200" cy="9939338"/>
  <p:embeddedFontLst>
    <p:embeddedFont>
      <p:font typeface="Noto Sans Symbols" panose="020B0600000101010101" charset="0"/>
      <p:regular r:id="rId10"/>
      <p:bold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U6ipEKZGd6I606VYpyqG3UIpV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문현숙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9E0DE-873F-46B3-935D-368B93F63AA3}">
  <a:tblStyle styleId="{1899E0DE-873F-46B3-935D-368B93F63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3638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9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fld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5994" y="5133600"/>
            <a:ext cx="5404791" cy="486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99313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4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5994" y="5133600"/>
            <a:ext cx="5404791" cy="486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 dirty="0"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99313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26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8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사용자 지정 레이아웃">
  <p:cSld name="사용자 지정 레이아웃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-13" y="4972050"/>
            <a:ext cx="12191999" cy="613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-13" y="4591"/>
            <a:ext cx="12191999" cy="5068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5299" y="5965628"/>
            <a:ext cx="3581402" cy="52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/>
        </p:nvSpPr>
        <p:spPr>
          <a:xfrm>
            <a:off x="4869229" y="6603380"/>
            <a:ext cx="24497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700"/>
              <a:buFont typeface="Open Sans"/>
              <a:buNone/>
            </a:pPr>
            <a:r>
              <a:rPr lang="ko-KR" sz="700" b="0" i="0" u="none" strike="noStrike" cap="none" dirty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Copyright © BSG Partners Co., Ltd. All Rights Reserved.</a:t>
            </a:r>
            <a:endParaRPr sz="700" b="0" i="0" u="none" strike="noStrike" cap="none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97" y="6034779"/>
            <a:ext cx="1660804" cy="454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3"/>
          <p:cNvGrpSpPr/>
          <p:nvPr/>
        </p:nvGrpSpPr>
        <p:grpSpPr>
          <a:xfrm>
            <a:off x="9569905" y="4337493"/>
            <a:ext cx="2541675" cy="615914"/>
            <a:chOff x="428267" y="1408990"/>
            <a:chExt cx="11897084" cy="2882973"/>
          </a:xfrm>
        </p:grpSpPr>
        <p:pic>
          <p:nvPicPr>
            <p:cNvPr id="27" name="Google Shape;27;p13"/>
            <p:cNvPicPr preferRelativeResize="0"/>
            <p:nvPr/>
          </p:nvPicPr>
          <p:blipFill rotWithShape="1">
            <a:blip r:embed="rId4">
              <a:alphaModFix/>
            </a:blip>
            <a:srcRect l="22060" t="29583" r="25713" b="27661"/>
            <a:stretch/>
          </p:blipFill>
          <p:spPr>
            <a:xfrm>
              <a:off x="428267" y="1408990"/>
              <a:ext cx="3122172" cy="2882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3"/>
            <p:cNvPicPr preferRelativeResize="0"/>
            <p:nvPr/>
          </p:nvPicPr>
          <p:blipFill rotWithShape="1">
            <a:blip r:embed="rId5">
              <a:alphaModFix/>
            </a:blip>
            <a:srcRect l="27037"/>
            <a:stretch/>
          </p:blipFill>
          <p:spPr>
            <a:xfrm>
              <a:off x="3476625" y="1478424"/>
              <a:ext cx="8848726" cy="27987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2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7891" y="5886905"/>
            <a:ext cx="1190077" cy="71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3"/>
          <p:cNvGrpSpPr/>
          <p:nvPr/>
        </p:nvGrpSpPr>
        <p:grpSpPr>
          <a:xfrm>
            <a:off x="11202283" y="5629874"/>
            <a:ext cx="858011" cy="1173561"/>
            <a:chOff x="10888771" y="5629874"/>
            <a:chExt cx="858011" cy="1173561"/>
          </a:xfrm>
        </p:grpSpPr>
        <p:pic>
          <p:nvPicPr>
            <p:cNvPr id="31" name="Google Shape;3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88771" y="5629874"/>
              <a:ext cx="858011" cy="117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949894" y="6018455"/>
              <a:ext cx="591078" cy="6592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사용자 지정 레이아웃">
  <p:cSld name="1_사용자 지정 레이아웃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0" y="626536"/>
            <a:ext cx="12192000" cy="1523997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" name="Google Shape;35;p14"/>
          <p:cNvSpPr/>
          <p:nvPr/>
        </p:nvSpPr>
        <p:spPr>
          <a:xfrm>
            <a:off x="-2" y="6822000"/>
            <a:ext cx="12192002" cy="360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" name="Google Shape;36;p14"/>
          <p:cNvSpPr txBox="1"/>
          <p:nvPr/>
        </p:nvSpPr>
        <p:spPr>
          <a:xfrm>
            <a:off x="4866526" y="6600249"/>
            <a:ext cx="247054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6373"/>
              </a:buClr>
              <a:buSzPts val="700"/>
              <a:buFont typeface="Malgun Gothic"/>
              <a:buNone/>
            </a:pPr>
            <a:r>
              <a:rPr lang="ko-KR" sz="700" b="0" i="0" u="none" strike="noStrike" cap="none" dirty="0">
                <a:solidFill>
                  <a:srgbClr val="536373"/>
                </a:solidFill>
                <a:latin typeface="Malgun Gothic"/>
                <a:ea typeface="Malgun Gothic"/>
                <a:cs typeface="Malgun Gothic"/>
                <a:sym typeface="Malgun Gothic"/>
              </a:rPr>
              <a:t>Copyright © BSG Partners Co., Ltd.All Rights Reserved.</a:t>
            </a:r>
            <a:endParaRPr sz="700" b="0" i="0" u="none" strike="noStrike" cap="none" dirty="0">
              <a:solidFill>
                <a:srgbClr val="53637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1451" y="5507665"/>
            <a:ext cx="816073" cy="129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/>
          <p:nvPr/>
        </p:nvSpPr>
        <p:spPr>
          <a:xfrm>
            <a:off x="1" y="1"/>
            <a:ext cx="3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" name="Google Shape;39;p14"/>
          <p:cNvSpPr/>
          <p:nvPr/>
        </p:nvSpPr>
        <p:spPr>
          <a:xfrm>
            <a:off x="-2" y="3"/>
            <a:ext cx="12192002" cy="644845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" name="Google Shape;40;p14"/>
          <p:cNvSpPr/>
          <p:nvPr/>
        </p:nvSpPr>
        <p:spPr>
          <a:xfrm flipH="1">
            <a:off x="10170866" y="130190"/>
            <a:ext cx="2021132" cy="202113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" name="Google Shape;41;p14"/>
          <p:cNvSpPr/>
          <p:nvPr/>
        </p:nvSpPr>
        <p:spPr>
          <a:xfrm rot="5400000">
            <a:off x="-5" y="-750"/>
            <a:ext cx="2151284" cy="2151284"/>
          </a:xfrm>
          <a:prstGeom prst="rtTriangle">
            <a:avLst/>
          </a:prstGeom>
          <a:solidFill>
            <a:srgbClr val="FFC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" name="Google Shape;42;p14"/>
          <p:cNvSpPr/>
          <p:nvPr/>
        </p:nvSpPr>
        <p:spPr>
          <a:xfrm rot="5400000">
            <a:off x="-7" y="1"/>
            <a:ext cx="555476" cy="555476"/>
          </a:xfrm>
          <a:prstGeom prst="rtTriangle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" name="Google Shape;43;p14"/>
          <p:cNvSpPr/>
          <p:nvPr/>
        </p:nvSpPr>
        <p:spPr>
          <a:xfrm rot="-5400000">
            <a:off x="11799183" y="1748727"/>
            <a:ext cx="392817" cy="392817"/>
          </a:xfrm>
          <a:prstGeom prst="rtTriangle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4973" y="168308"/>
            <a:ext cx="2313726" cy="33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EF25533-7C0D-59E7-532C-C5733E51EA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5469" y="6256276"/>
            <a:ext cx="1332000" cy="4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>
  <p:cSld name="내용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0" i="0" u="none" strike="noStrike" cap="none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  <p15:guide id="3" pos="3840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사용자 지정 레이아웃">
  <p:cSld name="3_사용자 지정 레이아웃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-13" y="2407439"/>
            <a:ext cx="12191999" cy="4450561"/>
          </a:xfrm>
          <a:prstGeom prst="rect">
            <a:avLst/>
          </a:prstGeom>
          <a:solidFill>
            <a:srgbClr val="333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0" y="0"/>
            <a:ext cx="12191999" cy="2407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>
            <a:off x="703" y="-702"/>
            <a:ext cx="3152274" cy="3153684"/>
          </a:xfrm>
          <a:prstGeom prst="rtTriangle">
            <a:avLst/>
          </a:prstGeom>
          <a:solidFill>
            <a:srgbClr val="007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3" name="Google Shape;53;p16"/>
          <p:cNvSpPr/>
          <p:nvPr/>
        </p:nvSpPr>
        <p:spPr>
          <a:xfrm rot="5400000">
            <a:off x="-13" y="0"/>
            <a:ext cx="393405" cy="3934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4" name="Google Shape;54;p16"/>
          <p:cNvSpPr txBox="1"/>
          <p:nvPr/>
        </p:nvSpPr>
        <p:spPr>
          <a:xfrm>
            <a:off x="5663430" y="6576422"/>
            <a:ext cx="31357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rgbClr val="A5A5A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rPr>
              <a:t>Copyright © BSG Partners Co., Ltd.All Rights Reserved.</a:t>
            </a:r>
            <a:endParaRPr sz="900" dirty="0">
              <a:solidFill>
                <a:srgbClr val="A5A5A5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0907" y="2619545"/>
            <a:ext cx="5117122" cy="747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6"/>
          <p:cNvGrpSpPr/>
          <p:nvPr/>
        </p:nvGrpSpPr>
        <p:grpSpPr>
          <a:xfrm>
            <a:off x="67085" y="4700682"/>
            <a:ext cx="1767489" cy="2089794"/>
            <a:chOff x="1952416" y="2519964"/>
            <a:chExt cx="2132073" cy="2520860"/>
          </a:xfrm>
        </p:grpSpPr>
        <p:pic>
          <p:nvPicPr>
            <p:cNvPr id="57" name="Google Shape;57;p16"/>
            <p:cNvPicPr preferRelativeResize="0"/>
            <p:nvPr/>
          </p:nvPicPr>
          <p:blipFill rotWithShape="1">
            <a:blip r:embed="rId4">
              <a:alphaModFix/>
            </a:blip>
            <a:srcRect b="31271"/>
            <a:stretch/>
          </p:blipFill>
          <p:spPr>
            <a:xfrm>
              <a:off x="1952416" y="2519964"/>
              <a:ext cx="2132073" cy="1540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6"/>
            <p:cNvPicPr preferRelativeResize="0"/>
            <p:nvPr/>
          </p:nvPicPr>
          <p:blipFill rotWithShape="1">
            <a:blip r:embed="rId5">
              <a:alphaModFix/>
            </a:blip>
            <a:srcRect t="53887"/>
            <a:stretch/>
          </p:blipFill>
          <p:spPr>
            <a:xfrm>
              <a:off x="2280514" y="4064000"/>
              <a:ext cx="1440451" cy="976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6"/>
          <p:cNvSpPr/>
          <p:nvPr/>
        </p:nvSpPr>
        <p:spPr>
          <a:xfrm flipH="1">
            <a:off x="8754000" y="4510799"/>
            <a:ext cx="3438000" cy="2347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2534B3E-610E-66C6-0253-5302C8CA35D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20922" y="5977998"/>
            <a:ext cx="1332000" cy="4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1, 2, 3 + 주제글">
  <p:cSld name="제목 1, 2, 3 + 주제글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ulim"/>
              <a:buChar char="•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/>
          <p:nvPr/>
        </p:nvSpPr>
        <p:spPr>
          <a:xfrm>
            <a:off x="1877094" y="6679150"/>
            <a:ext cx="6555000" cy="16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8A9D"/>
              </a:buClr>
              <a:buSzPts val="600"/>
              <a:buFont typeface="Malgun Gothic"/>
              <a:buNone/>
            </a:pPr>
            <a:r>
              <a:rPr lang="ko-KR" sz="600" b="0" i="0" u="none" strike="noStrike" cap="none" dirty="0">
                <a:solidFill>
                  <a:srgbClr val="768A9D"/>
                </a:solidFill>
                <a:latin typeface="Malgun Gothic"/>
                <a:ea typeface="Malgun Gothic"/>
                <a:cs typeface="Malgun Gothic"/>
                <a:sym typeface="Malgun Gothic"/>
              </a:rPr>
              <a:t>Copyright 2019.BSG Partners Co., Ltd.All rights reserved.|www.BSGglobal.com| BSGinfo@BSGglobal.com | +82 2 6730 3200 | kakao ID:@bsg | www.facebook.com/BSGglobal</a:t>
            </a:r>
            <a:endParaRPr sz="600" b="0" i="0" u="none" strike="noStrike" cap="none" dirty="0">
              <a:solidFill>
                <a:srgbClr val="768A9D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837" y="6461185"/>
            <a:ext cx="1592896" cy="3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/>
        </p:nvSpPr>
        <p:spPr>
          <a:xfrm>
            <a:off x="7470146" y="6663267"/>
            <a:ext cx="1123507" cy="19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Malgun Gothic"/>
              <a:buNone/>
            </a:pPr>
            <a:r>
              <a:rPr lang="ko-KR" sz="700" b="0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P : </a:t>
            </a:r>
            <a:fld id="{00000000-1234-1234-1234-123412341234}" type="slidenum">
              <a:rPr lang="ko-KR" sz="700" b="0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700" b="0" i="0" u="none" strike="noStrike" cap="none">
              <a:solidFill>
                <a:srgbClr val="7F7F7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9859991" y="28163"/>
            <a:ext cx="2298633" cy="31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lgun Gothic"/>
              <a:buNone/>
            </a:pPr>
            <a:r>
              <a:rPr lang="ko-KR" sz="1200" b="0" i="1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함께하는 성장. 함께하는 미래.</a:t>
            </a:r>
            <a:endParaRPr sz="1200" b="0" i="1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4906" y="6455833"/>
            <a:ext cx="1801372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  <p15:guide id="3" pos="3840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6817" y="282194"/>
            <a:ext cx="9878364" cy="2870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Malgun Gothic"/>
                <a:ea typeface="나눔바른고딕" panose="020B0603020101020101" pitchFamily="50" charset="-127"/>
                <a:cs typeface="Malgun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8866" y="2407751"/>
            <a:ext cx="8494267" cy="197294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75972" y="6717998"/>
            <a:ext cx="170179" cy="97154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Segoe UI"/>
                <a:cs typeface="Segoe UI"/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 spc="5" dirty="0">
                <a:ea typeface="나눔바른고딕" panose="020B0603020101020101" pitchFamily="50" charset="-127"/>
              </a:rPr>
              <a:t>P </a:t>
            </a:r>
            <a:r>
              <a:rPr lang="en-US" dirty="0">
                <a:ea typeface="나눔바른고딕" panose="020B0603020101020101" pitchFamily="50" charset="-127"/>
              </a:rPr>
              <a:t>:</a:t>
            </a:r>
            <a:r>
              <a:rPr lang="en-US" spc="-110" dirty="0">
                <a:ea typeface="나눔바른고딕" panose="020B0603020101020101" pitchFamily="50" charset="-127"/>
              </a:rPr>
              <a:t> </a:t>
            </a:r>
            <a:fld id="{81D60167-4931-47E6-BA6A-407CBD079E47}" type="slidenum">
              <a:rPr spc="5" smtClean="0">
                <a:ea typeface="나눔바른고딕" panose="020B0603020101020101" pitchFamily="50" charset="-127"/>
              </a:rPr>
              <a:pPr marL="12700">
                <a:spcBef>
                  <a:spcPts val="5"/>
                </a:spcBef>
              </a:pPr>
              <a:t>‹#›</a:t>
            </a:fld>
            <a:endParaRPr spc="5" dirty="0"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0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4"/>
            <a:ext cx="12192000" cy="744280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7846829" y="83915"/>
            <a:ext cx="4352976" cy="6603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2;p12"/>
          <p:cNvSpPr/>
          <p:nvPr/>
        </p:nvSpPr>
        <p:spPr>
          <a:xfrm rot="5400000">
            <a:off x="7846829" y="83916"/>
            <a:ext cx="660368" cy="660368"/>
          </a:xfrm>
          <a:prstGeom prst="rtTriangle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1" y="1"/>
            <a:ext cx="21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12"/>
          <p:cNvSpPr/>
          <p:nvPr/>
        </p:nvSpPr>
        <p:spPr>
          <a:xfrm rot="5400000">
            <a:off x="-3" y="83916"/>
            <a:ext cx="660368" cy="6603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7803" y="4"/>
            <a:ext cx="1219200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rot="5400000">
            <a:off x="-2" y="1"/>
            <a:ext cx="159490" cy="15949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77136" y="6425447"/>
            <a:ext cx="1592896" cy="3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6D27AAD0-CD3D-8B20-B4C6-FD8B8782FFE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6023" y="6324600"/>
            <a:ext cx="1332000" cy="444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191344" y="1989336"/>
            <a:ext cx="1121092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ko-KR" altLang="en-US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㈜유한양행</a:t>
            </a:r>
            <a:br>
              <a:rPr lang="en-US" altLang="ko-KR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자사 쇼핑몰 구축 프로젝트 </a:t>
            </a:r>
            <a:r>
              <a:rPr lang="ko-KR" sz="4000" b="1" i="0" u="none" strike="noStrike" cap="none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</a:t>
            </a:r>
            <a:endParaRPr sz="4000" b="1" i="0" u="none" strike="noStrike" cap="none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89F6CE8-8A94-6F9F-294B-778D4451ED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3766" y="4400939"/>
            <a:ext cx="190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1075764" y="1106488"/>
            <a:ext cx="963948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0" i="0" u="none" strike="noStrike" cap="none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</a:t>
            </a:r>
            <a:r>
              <a:rPr lang="ko-KR" sz="2800" b="0" i="0" u="none" strike="noStrike" cap="none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비에스지파트너스</a:t>
            </a:r>
            <a:endParaRPr sz="2800" b="0" i="0" u="none" strike="noStrike" cap="none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538288" y="3108419"/>
            <a:ext cx="5535612" cy="73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수 신 : </a:t>
            </a:r>
            <a:r>
              <a:rPr lang="ko-KR" altLang="en-US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송문식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팀장님</a:t>
            </a:r>
            <a:endParaRPr sz="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lvl="0">
              <a:lnSpc>
                <a:spcPct val="140000"/>
              </a:lnSpc>
              <a:spcBef>
                <a:spcPts val="280"/>
              </a:spcBef>
            </a:pP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제 목 : </a:t>
            </a:r>
            <a:r>
              <a:rPr lang="ko-KR" altLang="en-US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㈜유한양행 </a:t>
            </a:r>
            <a:r>
              <a:rPr lang="ko-KR" altLang="en-US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자사 쇼핑몰 구축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프로젝트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</a:t>
            </a:r>
            <a:endParaRPr sz="14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538288" y="2322607"/>
            <a:ext cx="22637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대표전화 : 02-6730-3200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팩       스 : 02-6730-3278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130424" y="4437622"/>
            <a:ext cx="9162851" cy="11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귀사의 일익 발전을 기원합니다.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본 견적의 유효기간은 발행일로부터 한 달입니다.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본 견적서에 대한 의문사항이 있으시면 당사 </a:t>
            </a:r>
            <a:r>
              <a:rPr lang="ko-KR" altLang="en-US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최종찬 선임부장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(010-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2504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-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3944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)</a:t>
            </a: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에게 문의하여 주십시오.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8461189" y="5679900"/>
            <a:ext cx="2068059" cy="65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 </a:t>
            </a:r>
            <a:r>
              <a:rPr lang="ko-KR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비에스지파트너스</a:t>
            </a:r>
            <a:endParaRPr sz="14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대표이사    박 철 </a:t>
            </a:r>
            <a:r>
              <a:rPr lang="ko-KR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욱</a:t>
            </a:r>
            <a:endParaRPr sz="14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7353299" y="2322607"/>
            <a:ext cx="2889345" cy="69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서울특별시 강남구 </a:t>
            </a:r>
            <a:r>
              <a:rPr lang="ko-KR" altLang="en-US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논현로</a:t>
            </a:r>
            <a:r>
              <a:rPr lang="en-US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85</a:t>
            </a:r>
            <a:r>
              <a:rPr lang="ko-KR" altLang="en-US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길 </a:t>
            </a:r>
            <a:r>
              <a:rPr lang="en-US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21</a:t>
            </a:r>
            <a:r>
              <a:rPr lang="ko-KR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BSG빌딩 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7353300" y="3108419"/>
            <a:ext cx="1624163" cy="32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202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년 0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9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월 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13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일</a:t>
            </a:r>
            <a:endParaRPr sz="14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pic>
        <p:nvPicPr>
          <p:cNvPr id="90" name="Google Shape;90;p2" descr="BS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8099" y="5679900"/>
            <a:ext cx="670242" cy="64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</a:t>
            </a:r>
            <a:r>
              <a:rPr lang="ko-KR"/>
              <a:t>. </a:t>
            </a:r>
            <a:r>
              <a:rPr lang="ko-KR" altLang="en-US" dirty="0"/>
              <a:t>견적서 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806606" y="812042"/>
            <a:ext cx="11036784" cy="132748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명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유한양행 자사 쇼핑몰 구축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프로젝트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프로젝트 기간 :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4.75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개월</a:t>
            </a:r>
            <a:endParaRPr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프로젝트 공수 :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10.4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M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/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M</a:t>
            </a:r>
            <a:endParaRPr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견적금액 : 총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r>
              <a:rPr lang="ko-KR" altLang="en-US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일억오천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만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원(단위:KRW,부가세별도)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F92C575E-901A-CDFF-EE73-553FD7F65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56353"/>
              </p:ext>
            </p:extLst>
          </p:nvPr>
        </p:nvGraphicFramePr>
        <p:xfrm>
          <a:off x="1070048" y="2404583"/>
          <a:ext cx="10344150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12070" imgH="3422741" progId="Excel.Sheet.12">
                  <p:embed/>
                </p:oleObj>
              </mc:Choice>
              <mc:Fallback>
                <p:oleObj name="Worksheet" r:id="rId3" imgW="7912070" imgH="3422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048" y="2404583"/>
                        <a:ext cx="10344150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/>
            <a:r>
              <a:rPr lang="ko-KR" altLang="en-US" sz="1600" dirty="0"/>
              <a:t>유한양행 자사 쇼핑몰 구축 프로젝트를  위한 </a:t>
            </a:r>
            <a:r>
              <a:rPr lang="ko-KR" sz="1600" dirty="0" err="1"/>
              <a:t>모듈별</a:t>
            </a:r>
            <a:r>
              <a:rPr lang="ko-KR" sz="1600" dirty="0"/>
              <a:t> 투입</a:t>
            </a:r>
            <a:r>
              <a:rPr lang="en-US" altLang="ko-KR" sz="1600" dirty="0"/>
              <a:t> </a:t>
            </a:r>
            <a:r>
              <a:rPr lang="ko-KR" sz="1600" dirty="0"/>
              <a:t>일정</a:t>
            </a:r>
            <a:r>
              <a:rPr lang="en-US" altLang="ko-KR" sz="1600" dirty="0"/>
              <a:t> </a:t>
            </a:r>
            <a:r>
              <a:rPr lang="ko-KR" altLang="en-US" sz="1600" dirty="0"/>
              <a:t>및 상세 내역</a:t>
            </a:r>
            <a:r>
              <a:rPr lang="ko-KR" sz="1600" dirty="0"/>
              <a:t>입니다.</a:t>
            </a:r>
            <a:endParaRPr sz="1600"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2.</a:t>
            </a:r>
            <a:r>
              <a:rPr lang="en-US" altLang="ko-KR" dirty="0"/>
              <a:t> </a:t>
            </a:r>
            <a:r>
              <a:rPr lang="ko-KR" altLang="en-US"/>
              <a:t>상세 견적서</a:t>
            </a:r>
            <a:endParaRPr dirty="0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1EAAC566-29DD-DA72-173E-7B472DC74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92337"/>
              </p:ext>
            </p:extLst>
          </p:nvPr>
        </p:nvGraphicFramePr>
        <p:xfrm>
          <a:off x="531813" y="1243013"/>
          <a:ext cx="11036300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217323" imgH="7689941" progId="Excel.Sheet.12">
                  <p:embed/>
                </p:oleObj>
              </mc:Choice>
              <mc:Fallback>
                <p:oleObj name="Worksheet" r:id="rId3" imgW="12217323" imgH="7689941" progId="Excel.Sheet.12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1957EE60-4EF2-EA6B-00CF-D109E7B7D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243013"/>
                        <a:ext cx="11036300" cy="506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8;p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r>
              <a:rPr lang="ko-KR"/>
              <a:t>.</a:t>
            </a:r>
            <a:r>
              <a:rPr lang="en-US" altLang="ko-KR" dirty="0"/>
              <a:t> </a:t>
            </a:r>
            <a:r>
              <a:rPr lang="ko-KR" altLang="en-US"/>
              <a:t>상세 내역</a:t>
            </a:r>
            <a:endParaRPr dirty="0"/>
          </a:p>
        </p:txBody>
      </p:sp>
      <p:sp>
        <p:nvSpPr>
          <p:cNvPr id="9" name="직사각형 8"/>
          <p:cNvSpPr/>
          <p:nvPr/>
        </p:nvSpPr>
        <p:spPr>
          <a:xfrm>
            <a:off x="653427" y="750277"/>
            <a:ext cx="4605748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ts val="1400"/>
            </a:pP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유한양행 자사 쇼핑몰 구축 프로젝트 구축 범위 입니다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BAE09D09-1E33-9D0A-B5A8-DC2E9D703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79048"/>
              </p:ext>
            </p:extLst>
          </p:nvPr>
        </p:nvGraphicFramePr>
        <p:xfrm>
          <a:off x="822325" y="1247775"/>
          <a:ext cx="107029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88315" imgH="5486400" progId="Excel.Sheet.12">
                  <p:embed/>
                </p:oleObj>
              </mc:Choice>
              <mc:Fallback>
                <p:oleObj name="Worksheet" r:id="rId2" imgW="8788315" imgH="548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2325" y="1247775"/>
                        <a:ext cx="10702925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3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56196"/>
            <a:ext cx="9878364" cy="3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SzPts val="1400"/>
            </a:pPr>
            <a:r>
              <a:rPr lang="en-US" altLang="ko-KR" sz="1999" b="0" dirty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4. </a:t>
            </a:r>
            <a:r>
              <a:rPr lang="ko-KR" altLang="en-US" sz="1999" b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프로젝트 </a:t>
            </a:r>
            <a:r>
              <a:rPr lang="ko-KR" altLang="en-US" sz="1999" b="0" dirty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견적 조건</a:t>
            </a:r>
            <a:endParaRPr sz="1999" b="0" dirty="0">
              <a:solidFill>
                <a:srgbClr val="000000"/>
              </a:solidFill>
              <a:latin typeface="나눔바른고딕" panose="020B0603020101020101" pitchFamily="50" charset="-127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40821" y="6717998"/>
            <a:ext cx="170179" cy="852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5" dirty="0">
                <a:ea typeface="나눔바른고딕" panose="020B0603020101020101" pitchFamily="50" charset="-127"/>
              </a:rPr>
              <a:t>P </a:t>
            </a:r>
            <a:r>
              <a:rPr dirty="0">
                <a:ea typeface="나눔바른고딕" panose="020B0603020101020101" pitchFamily="50" charset="-127"/>
              </a:rPr>
              <a:t>:</a:t>
            </a:r>
            <a:r>
              <a:rPr spc="-110" dirty="0">
                <a:ea typeface="나눔바른고딕" panose="020B0603020101020101" pitchFamily="50" charset="-127"/>
              </a:rPr>
              <a:t> </a:t>
            </a:r>
            <a:r>
              <a:rPr spc="5" dirty="0">
                <a:ea typeface="나눔바른고딕" panose="020B0603020101020101" pitchFamily="50" charset="-127"/>
              </a:rPr>
              <a:t>2</a:t>
            </a:r>
          </a:p>
        </p:txBody>
      </p:sp>
      <p:sp>
        <p:nvSpPr>
          <p:cNvPr id="10" name="모서리가 둥근 직사각형 2">
            <a:extLst>
              <a:ext uri="{FF2B5EF4-FFF2-40B4-BE49-F238E27FC236}">
                <a16:creationId xmlns:a16="http://schemas.microsoft.com/office/drawing/2014/main" id="{3532D026-993F-4472-8AF6-EB4D9E2496FB}"/>
              </a:ext>
            </a:extLst>
          </p:cNvPr>
          <p:cNvSpPr/>
          <p:nvPr/>
        </p:nvSpPr>
        <p:spPr>
          <a:xfrm>
            <a:off x="609599" y="834353"/>
            <a:ext cx="11244953" cy="5372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ko-KR" altLang="en-US" sz="16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유한양행 펌 뱅킹 구축 프로젝트를 위한 견적 조건 입니다</a:t>
            </a:r>
            <a:r>
              <a:rPr lang="en-US" altLang="ko-KR" sz="16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.</a:t>
            </a:r>
            <a:endParaRPr lang="ko-KR" altLang="en-US" sz="1600" b="1" dirty="0">
              <a:solidFill>
                <a:schemeClr val="tx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05875-8E05-41B2-BF64-D3EAF804CC3E}"/>
              </a:ext>
            </a:extLst>
          </p:cNvPr>
          <p:cNvSpPr txBox="1"/>
          <p:nvPr/>
        </p:nvSpPr>
        <p:spPr>
          <a:xfrm>
            <a:off x="762000" y="1686342"/>
            <a:ext cx="10668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수행을 위한 기본 전제</a:t>
            </a:r>
            <a:r>
              <a:rPr lang="en-US" altLang="ko-KR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프로젝트를 위한 주요 투입 인력은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Remote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기본으로 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협의 등 필요시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On-Site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지원을 병행합니다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지급조건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결제 조건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세금계산서 발행 후 익월 말일 이내 </a:t>
            </a:r>
            <a:r>
              <a:rPr lang="ko-KR" altLang="en-US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현급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결제</a:t>
            </a: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 사항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근무 조건은 협의에 의하여 결정 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견적은 </a:t>
            </a:r>
            <a:r>
              <a:rPr lang="ko-KR" altLang="en-US" sz="1100" b="1" spc="65" dirty="0">
                <a:solidFill>
                  <a:srgbClr val="7030A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유한양행 자사 쇼핑몰</a:t>
            </a:r>
            <a:r>
              <a:rPr lang="en-US" altLang="ko-KR" sz="1100" b="1" spc="65" dirty="0">
                <a:solidFill>
                  <a:srgbClr val="7030A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 </a:t>
            </a:r>
            <a:r>
              <a:rPr lang="ko-KR" altLang="en-US" sz="1100" b="1" spc="65" dirty="0">
                <a:solidFill>
                  <a:srgbClr val="7030A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구축 프로젝</a:t>
            </a:r>
            <a:r>
              <a:rPr lang="ko-KR" altLang="en-US" sz="11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트를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위한 견적으로 구축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구현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범위 변경 시 견적 및 조건은 변경될 수 있습니다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견적서에 대한 비밀 유지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가격 제안은 유한양행을 위한 제안으로 모든 내용에 대해서 비밀 유지를 지켜 주시기 바랍니다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				</a:t>
            </a:r>
          </a:p>
        </p:txBody>
      </p:sp>
      <p:graphicFrame>
        <p:nvGraphicFramePr>
          <p:cNvPr id="14" name="표 2">
            <a:extLst>
              <a:ext uri="{FF2B5EF4-FFF2-40B4-BE49-F238E27FC236}">
                <a16:creationId xmlns:a16="http://schemas.microsoft.com/office/drawing/2014/main" id="{ABF6D478-4080-45C5-B4B9-E87DE3A4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22079"/>
              </p:ext>
            </p:extLst>
          </p:nvPr>
        </p:nvGraphicFramePr>
        <p:xfrm>
          <a:off x="990600" y="2976384"/>
          <a:ext cx="69151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88">
                  <a:extLst>
                    <a:ext uri="{9D8B030D-6E8A-4147-A177-3AD203B41FA5}">
                      <a16:colId xmlns:a16="http://schemas.microsoft.com/office/drawing/2014/main" val="941051406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939118295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1074991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ysClr val="windowText" lastClr="00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선수금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중도금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잔금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대금청구 시점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착수 후 세금계산서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중간보고 후</a:t>
                      </a:r>
                      <a:endParaRPr lang="en-US" altLang="ko-KR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세금계산서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검수 완료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시스템오픈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후 </a:t>
                      </a:r>
                      <a:endParaRPr lang="en-US" altLang="ko-KR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세금계산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0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청구 금액 기준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</a:t>
                      </a:r>
                      <a:r>
                        <a:rPr lang="ko-KR" altLang="en-US" sz="110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40%</a:t>
                      </a:r>
                      <a:endParaRPr lang="ko-KR" altLang="en-US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30%</a:t>
                      </a:r>
                      <a:endParaRPr lang="ko-KR" altLang="en-US" sz="110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30%</a:t>
                      </a:r>
                      <a:endParaRPr lang="ko-KR" altLang="en-US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3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7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heme/theme1.xml><?xml version="1.0" encoding="utf-8"?>
<a:theme xmlns:a="http://schemas.openxmlformats.org/drawingml/2006/main" name="2_고객 Logo 문서 / 본문">
  <a:themeElements>
    <a:clrScheme name="BSG 테마 컬러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4C8"/>
      </a:accent1>
      <a:accent2>
        <a:srgbClr val="FFC600"/>
      </a:accent2>
      <a:accent3>
        <a:srgbClr val="BEC7D0"/>
      </a:accent3>
      <a:accent4>
        <a:srgbClr val="333D47"/>
      </a:accent4>
      <a:accent5>
        <a:srgbClr val="FF4C00"/>
      </a:accent5>
      <a:accent6>
        <a:srgbClr val="D3441C"/>
      </a:accent6>
      <a:hlink>
        <a:srgbClr val="0075C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306</Words>
  <Application>Microsoft Office PowerPoint</Application>
  <PresentationFormat>와이드스크린</PresentationFormat>
  <Paragraphs>65</Paragraphs>
  <Slides>7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나눔바른고딕</vt:lpstr>
      <vt:lpstr>Arial</vt:lpstr>
      <vt:lpstr>맑은 고딕</vt:lpstr>
      <vt:lpstr>Open Sans</vt:lpstr>
      <vt:lpstr>Noto Sans Symbols</vt:lpstr>
      <vt:lpstr>굴림</vt:lpstr>
      <vt:lpstr>Segoe UI</vt:lpstr>
      <vt:lpstr>2_고객 Logo 문서 / 본문</vt:lpstr>
      <vt:lpstr>Worksheet</vt:lpstr>
      <vt:lpstr>㈜유한양행 자사 쇼핑몰 구축 프로젝트 견적</vt:lpstr>
      <vt:lpstr>㈜비에스지파트너스</vt:lpstr>
      <vt:lpstr>1. 견적서 </vt:lpstr>
      <vt:lpstr>2. 상세 견적서</vt:lpstr>
      <vt:lpstr>3. 상세 내역</vt:lpstr>
      <vt:lpstr>4. 프로젝트 견적 조건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SGIK OMS 반응형  Web 개발 견적</dc:title>
  <dc:creator>Chang BR병란</dc:creator>
  <cp:lastModifiedBy>p070500</cp:lastModifiedBy>
  <cp:revision>34</cp:revision>
  <dcterms:created xsi:type="dcterms:W3CDTF">2018-05-24T14:56:43Z</dcterms:created>
  <dcterms:modified xsi:type="dcterms:W3CDTF">2022-09-13T01:01:11Z</dcterms:modified>
</cp:coreProperties>
</file>