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9"/>
  </p:notesMasterIdLst>
  <p:handoutMasterIdLst>
    <p:handoutMasterId r:id="rId10"/>
  </p:handoutMasterIdLst>
  <p:sldIdLst>
    <p:sldId id="513" r:id="rId2"/>
    <p:sldId id="514" r:id="rId3"/>
    <p:sldId id="515" r:id="rId4"/>
    <p:sldId id="524" r:id="rId5"/>
    <p:sldId id="517" r:id="rId6"/>
    <p:sldId id="525" r:id="rId7"/>
    <p:sldId id="519" r:id="rId8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4"/>
            <p14:sldId id="517"/>
            <p14:sldId id="525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CC"/>
    <a:srgbClr val="D56A19"/>
    <a:srgbClr val="E57725"/>
    <a:srgbClr val="DDDDDD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36" autoAdjust="0"/>
    <p:restoredTop sz="96429" autoAdjust="0"/>
  </p:normalViewPr>
  <p:slideViewPr>
    <p:cSldViewPr showGuides="1">
      <p:cViewPr varScale="1">
        <p:scale>
          <a:sx n="116" d="100"/>
          <a:sy n="116" d="100"/>
        </p:scale>
        <p:origin x="1506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315859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SD3.2.1 POS </a:t>
            </a:r>
            <a:r>
              <a:rPr lang="ko-KR" altLang="en-US" sz="2000" kern="0" dirty="0" smtClean="0"/>
              <a:t>점간 이동 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24818821"/>
              </p:ext>
            </p:extLst>
          </p:nvPr>
        </p:nvGraphicFramePr>
        <p:xfrm>
          <a:off x="278947" y="1151278"/>
          <a:ext cx="9361487" cy="488976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2017.09.19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1.1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2017.10.19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수정 작성 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(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보내주는 매장에서 재고이전에 관한 승인을 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 </a:t>
                      </a: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받는 매장에서는 실물을 받아서 입고 확정한다</a:t>
                      </a: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.)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김종태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sz="1200" b="0" dirty="0" smtClean="0"/>
              <a:t>점간 </a:t>
            </a:r>
            <a:r>
              <a:rPr lang="en-US" altLang="ko-KR" sz="1200" b="0" dirty="0" smtClean="0"/>
              <a:t>( </a:t>
            </a:r>
            <a:r>
              <a:rPr lang="ko-KR" altLang="en-US" sz="1200" b="0" dirty="0" smtClean="0"/>
              <a:t>매장간 </a:t>
            </a:r>
            <a:r>
              <a:rPr lang="en-US" altLang="ko-KR" sz="1200" b="0" dirty="0" smtClean="0"/>
              <a:t>) </a:t>
            </a:r>
            <a:r>
              <a:rPr lang="ko-KR" altLang="en-US" sz="1200" b="0" dirty="0" smtClean="0"/>
              <a:t>이동에 대하여 </a:t>
            </a:r>
            <a:r>
              <a:rPr lang="en-US" altLang="ko-KR" sz="1200" b="0" dirty="0" smtClean="0"/>
              <a:t>POS </a:t>
            </a:r>
            <a:r>
              <a:rPr lang="ko-KR" altLang="en-US" sz="1200" b="0" dirty="0" smtClean="0"/>
              <a:t>시스템에서  매장간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이동에 재고 이전을 하는 목적으로 하고 </a:t>
            </a:r>
            <a:r>
              <a:rPr lang="en-US" altLang="ko-KR" sz="1200" b="0" dirty="0" smtClean="0"/>
              <a:t>, </a:t>
            </a:r>
            <a:r>
              <a:rPr lang="en-US" altLang="ko-KR" sz="1200" b="0" dirty="0" smtClean="0">
                <a:solidFill>
                  <a:srgbClr val="FF0000"/>
                </a:solidFill>
              </a:rPr>
              <a:t>POS-SAP Interface</a:t>
            </a:r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en-US" altLang="ko-KR" sz="1200" b="0" dirty="0"/>
              <a:t>(</a:t>
            </a:r>
            <a:r>
              <a:rPr lang="en-US" altLang="ko-KR" sz="1200" b="0" dirty="0" smtClean="0"/>
              <a:t>WMS</a:t>
            </a:r>
            <a:r>
              <a:rPr lang="ko-KR" altLang="en-US" sz="1200" b="0" dirty="0" smtClean="0"/>
              <a:t>와의 </a:t>
            </a:r>
            <a:r>
              <a:rPr lang="en-US" altLang="ko-KR" sz="1200" b="0" dirty="0" smtClean="0"/>
              <a:t>Interface</a:t>
            </a:r>
            <a:r>
              <a:rPr lang="ko-KR" altLang="en-US" sz="1200" b="0" dirty="0" smtClean="0"/>
              <a:t>는 없다</a:t>
            </a:r>
            <a:r>
              <a:rPr lang="en-US" altLang="ko-KR" sz="1200" b="0" dirty="0" smtClean="0"/>
              <a:t>.)</a:t>
            </a:r>
          </a:p>
          <a:p>
            <a:pPr marL="0" indent="0">
              <a:buNone/>
              <a:defRPr/>
            </a:pP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 smtClean="0"/>
              <a:t>2. </a:t>
            </a:r>
            <a:r>
              <a:rPr lang="ko-KR" altLang="en-US" sz="1200" b="0" dirty="0" smtClean="0"/>
              <a:t>매장간의 재고 </a:t>
            </a:r>
            <a:r>
              <a:rPr lang="en-US" altLang="ko-KR" sz="1200" b="0" dirty="0" smtClean="0"/>
              <a:t>BALANCE </a:t>
            </a:r>
            <a:r>
              <a:rPr lang="ko-KR" altLang="en-US" sz="1200" b="0" dirty="0" smtClean="0"/>
              <a:t>또는 부족재고에 대한 긴급 보충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</a:t>
            </a:r>
            <a:r>
              <a:rPr lang="ko-KR" altLang="en-US" sz="1200" b="0" dirty="0" smtClean="0"/>
              <a:t>을 목적으로 한다</a:t>
            </a:r>
            <a:endParaRPr lang="en-US" altLang="ko-KR" sz="1200" b="0" dirty="0" smtClean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/>
              <a:t>재고이전에 대한 승인 </a:t>
            </a:r>
            <a:r>
              <a:rPr lang="en-US" altLang="ko-KR" sz="1200" b="0" dirty="0" smtClean="0"/>
              <a:t>Step</a:t>
            </a:r>
            <a:r>
              <a:rPr lang="ko-KR" altLang="en-US" sz="1200" b="0" dirty="0" smtClean="0"/>
              <a:t>이 </a:t>
            </a:r>
            <a:r>
              <a:rPr lang="en-US" altLang="ko-KR" sz="1200" b="0" dirty="0" smtClean="0"/>
              <a:t>POS</a:t>
            </a:r>
            <a:r>
              <a:rPr lang="ko-KR" altLang="en-US" sz="1200" b="0" dirty="0" smtClean="0"/>
              <a:t>내에 추가되어야 한다</a:t>
            </a:r>
            <a:r>
              <a:rPr lang="en-US" altLang="ko-KR" sz="1200" b="0" dirty="0" smtClean="0"/>
              <a:t>.</a:t>
            </a: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/>
              <a:t>매장간 재고 이동에 따른 운반비는 </a:t>
            </a:r>
            <a:r>
              <a:rPr lang="en-US" altLang="ko-KR" sz="1200" b="0" dirty="0" smtClean="0"/>
              <a:t>“</a:t>
            </a:r>
            <a:r>
              <a:rPr lang="ko-KR" altLang="en-US" sz="1200" b="0" dirty="0" smtClean="0"/>
              <a:t>판매관리비 內</a:t>
            </a:r>
            <a:endParaRPr lang="en-US" altLang="ko-KR" sz="1200" b="0" dirty="0" smtClean="0"/>
          </a:p>
          <a:p>
            <a:pPr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</a:t>
            </a:r>
            <a:r>
              <a:rPr lang="ko-KR" altLang="en-US" sz="1200" b="0" dirty="0" smtClean="0"/>
              <a:t>운반비 또는 </a:t>
            </a:r>
            <a:r>
              <a:rPr lang="ko-KR" altLang="en-US" sz="1200" b="0" dirty="0" err="1" smtClean="0"/>
              <a:t>잡손실</a:t>
            </a:r>
            <a:r>
              <a:rPr lang="ko-KR" altLang="en-US" sz="1200" b="0" dirty="0" smtClean="0"/>
              <a:t> 계정으로 </a:t>
            </a:r>
            <a:r>
              <a:rPr lang="en-US" altLang="ko-KR" sz="1200" b="0" dirty="0" smtClean="0"/>
              <a:t>FI </a:t>
            </a:r>
            <a:r>
              <a:rPr lang="ko-KR" altLang="en-US" sz="1200" b="0" dirty="0" err="1" smtClean="0"/>
              <a:t>직기표</a:t>
            </a:r>
            <a:r>
              <a:rPr lang="ko-KR" altLang="en-US" sz="1200" b="0" dirty="0" smtClean="0"/>
              <a:t> 처리 한다  </a:t>
            </a:r>
            <a:endParaRPr lang="en-US" altLang="ko-KR" sz="1200" b="0" dirty="0" smtClean="0"/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SD3.2.1 POS </a:t>
            </a:r>
            <a:r>
              <a:rPr lang="ko-KR" altLang="en-US" dirty="0" smtClean="0"/>
              <a:t>점간 이동</a:t>
            </a:r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2052583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SD3.2.1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점간 이동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en-US" altLang="ko-KR" sz="1200" b="0" dirty="0" smtClean="0">
              <a:solidFill>
                <a:schemeClr val="tx1"/>
              </a:solidFill>
            </a:endParaRPr>
          </a:p>
        </p:txBody>
      </p:sp>
      <p:sp>
        <p:nvSpPr>
          <p:cNvPr id="10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  <a:defRPr/>
            </a:pPr>
            <a:r>
              <a:rPr lang="ko-KR" altLang="en-US" sz="1200" b="0" dirty="0" smtClean="0">
                <a:sym typeface="Wingdings" panose="05000000000000000000" pitchFamily="2" charset="2"/>
              </a:rPr>
              <a:t>운반비는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FI </a:t>
            </a:r>
            <a:r>
              <a:rPr lang="ko-KR" altLang="en-US" sz="1200" b="0" dirty="0" err="1" smtClean="0">
                <a:sym typeface="Wingdings" panose="05000000000000000000" pitchFamily="2" charset="2"/>
              </a:rPr>
              <a:t>직기표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 처리한다</a:t>
            </a:r>
            <a:endParaRPr lang="en-US" altLang="ko-KR" sz="1200" b="0" dirty="0" smtClean="0">
              <a:sym typeface="Wingdings" panose="05000000000000000000" pitchFamily="2" charset="2"/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  <a:defRPr/>
            </a:pPr>
            <a:r>
              <a:rPr lang="ko-KR" altLang="en-US" sz="1200" b="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점간이동은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매장간 재고이동이며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승인권자의 승인과정이</a:t>
            </a:r>
            <a:endParaRPr lang="en-US" altLang="ko-KR" sz="12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있으며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물류담당자의 업무 처리절차에서 제외된다</a:t>
            </a:r>
            <a:endParaRPr lang="en-US" altLang="ko-KR" sz="12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 startAt="3"/>
              <a:defRPr/>
            </a:pPr>
            <a:r>
              <a:rPr lang="en-US" altLang="ko-KR" sz="1200" b="0" dirty="0" smtClean="0">
                <a:solidFill>
                  <a:srgbClr val="0000FF"/>
                </a:solidFill>
                <a:sym typeface="Wingdings" panose="05000000000000000000" pitchFamily="2" charset="2"/>
              </a:rPr>
              <a:t>SIS, </a:t>
            </a:r>
            <a:r>
              <a:rPr lang="ko-KR" altLang="en-US" sz="1200" b="0" dirty="0" smtClean="0">
                <a:solidFill>
                  <a:srgbClr val="0000FF"/>
                </a:solidFill>
                <a:sym typeface="Wingdings" panose="05000000000000000000" pitchFamily="2" charset="2"/>
              </a:rPr>
              <a:t>직영점만 가능하며 가맹점간 점간 이동은 </a:t>
            </a:r>
            <a:r>
              <a:rPr lang="en-US" altLang="ko-KR" sz="1200" b="0" dirty="0" smtClean="0">
                <a:solidFill>
                  <a:srgbClr val="0000FF"/>
                </a:solidFill>
                <a:sym typeface="Wingdings" panose="05000000000000000000" pitchFamily="2" charset="2"/>
              </a:rPr>
              <a:t>POS</a:t>
            </a:r>
            <a:r>
              <a:rPr lang="ko-KR" altLang="en-US" sz="1200" b="0" dirty="0" smtClean="0">
                <a:solidFill>
                  <a:srgbClr val="0000FF"/>
                </a:solidFill>
                <a:sym typeface="Wingdings" panose="05000000000000000000" pitchFamily="2" charset="2"/>
              </a:rPr>
              <a:t>상에서 불가하다</a:t>
            </a:r>
            <a:r>
              <a:rPr lang="en-US" altLang="ko-KR" sz="1200" b="0" dirty="0" smtClean="0">
                <a:solidFill>
                  <a:srgbClr val="0000FF"/>
                </a:solidFill>
                <a:sym typeface="Wingdings" panose="05000000000000000000" pitchFamily="2" charset="2"/>
              </a:rPr>
              <a:t>. </a:t>
            </a: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Tx/>
              <a:buAutoNum type="arabicPeriod" startAt="3"/>
              <a:defRPr/>
            </a:pPr>
            <a:r>
              <a:rPr kumimoji="0"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POS</a:t>
            </a:r>
            <a:r>
              <a:rPr kumimoji="0"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와 </a:t>
            </a:r>
            <a:r>
              <a:rPr kumimoji="0" lang="en-US" altLang="ko-KR" sz="1200" b="0" dirty="0">
                <a:solidFill>
                  <a:schemeClr val="tx1"/>
                </a:solidFill>
                <a:sym typeface="Wingdings" panose="05000000000000000000" pitchFamily="2" charset="2"/>
              </a:rPr>
              <a:t>SAP</a:t>
            </a:r>
            <a:r>
              <a:rPr kumimoji="0"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는 각각 재고이관 이력관리 한다</a:t>
            </a:r>
            <a:r>
              <a:rPr kumimoji="0"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  <a:endParaRPr kumimoji="0" lang="en-US" altLang="ko-KR" sz="1200" dirty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31505790"/>
              </p:ext>
            </p:extLst>
          </p:nvPr>
        </p:nvGraphicFramePr>
        <p:xfrm>
          <a:off x="271685" y="1484784"/>
          <a:ext cx="9361263" cy="48108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968553"/>
                <a:gridCol w="4392710"/>
              </a:tblGrid>
              <a:tr h="216024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직매장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담당자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POS 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매장 재고관리 책임자 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본사 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lang="ko-KR" altLang="en-US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u="none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1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SD3.2.1 </a:t>
            </a:r>
            <a:r>
              <a:rPr lang="en-US" altLang="ko-KR" dirty="0"/>
              <a:t>POS </a:t>
            </a:r>
            <a:r>
              <a:rPr lang="ko-KR" altLang="en-US" dirty="0"/>
              <a:t>점간 이동   </a:t>
            </a:r>
            <a:endParaRPr lang="ko-KR" altLang="en-US" dirty="0" smtClean="0"/>
          </a:p>
        </p:txBody>
      </p:sp>
      <p:sp>
        <p:nvSpPr>
          <p:cNvPr id="56" name="Rectangle 71"/>
          <p:cNvSpPr>
            <a:spLocks noChangeArrowheads="1"/>
          </p:cNvSpPr>
          <p:nvPr/>
        </p:nvSpPr>
        <p:spPr bwMode="auto">
          <a:xfrm>
            <a:off x="3655154" y="3645024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B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매장승인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29" name="AutoShape 65"/>
          <p:cNvSpPr>
            <a:spLocks noChangeArrowheads="1"/>
          </p:cNvSpPr>
          <p:nvPr/>
        </p:nvSpPr>
        <p:spPr bwMode="auto">
          <a:xfrm>
            <a:off x="1136526" y="2491760"/>
            <a:ext cx="1295400" cy="360000"/>
          </a:xfrm>
          <a:prstGeom prst="flowChartDocumen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ko-KR" altLang="en-US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재고 현황 </a:t>
            </a: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Report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135782" y="3645024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재고이전요청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43" name="Rectangle 71"/>
          <p:cNvSpPr>
            <a:spLocks noChangeArrowheads="1"/>
          </p:cNvSpPr>
          <p:nvPr/>
        </p:nvSpPr>
        <p:spPr bwMode="auto">
          <a:xfrm>
            <a:off x="7257206" y="3563784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재고 이전 처리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61" name="Text Box 151"/>
          <p:cNvSpPr txBox="1">
            <a:spLocks noChangeArrowheads="1"/>
          </p:cNvSpPr>
          <p:nvPr/>
        </p:nvSpPr>
        <p:spPr bwMode="auto">
          <a:xfrm>
            <a:off x="7904161" y="336035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SD3.2.2-3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39" name="Rectangle 71"/>
          <p:cNvSpPr>
            <a:spLocks noChangeArrowheads="1"/>
          </p:cNvSpPr>
          <p:nvPr/>
        </p:nvSpPr>
        <p:spPr bwMode="auto">
          <a:xfrm>
            <a:off x="1135782" y="4949949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재고 이전 입고 승인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(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입고확정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)</a:t>
            </a:r>
          </a:p>
        </p:txBody>
      </p:sp>
      <p:sp>
        <p:nvSpPr>
          <p:cNvPr id="46" name="AutoShape 68"/>
          <p:cNvSpPr>
            <a:spLocks noChangeArrowheads="1"/>
          </p:cNvSpPr>
          <p:nvPr/>
        </p:nvSpPr>
        <p:spPr bwMode="auto">
          <a:xfrm rot="16200000">
            <a:off x="7688530" y="1988860"/>
            <a:ext cx="360000" cy="1368152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재고조정필요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6" name="직선 화살표 연결선 5"/>
          <p:cNvCxnSpPr>
            <a:stCxn id="29" idx="2"/>
          </p:cNvCxnSpPr>
          <p:nvPr/>
        </p:nvCxnSpPr>
        <p:spPr bwMode="auto">
          <a:xfrm flipH="1">
            <a:off x="1783482" y="2827960"/>
            <a:ext cx="744" cy="807298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직선 화살표 연결선 8"/>
          <p:cNvCxnSpPr/>
          <p:nvPr/>
        </p:nvCxnSpPr>
        <p:spPr bwMode="auto">
          <a:xfrm>
            <a:off x="2431181" y="3864173"/>
            <a:ext cx="1223973" cy="9907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3" name="꺾인 연결선 12"/>
          <p:cNvCxnSpPr>
            <a:stCxn id="56" idx="3"/>
            <a:endCxn id="43" idx="3"/>
          </p:cNvCxnSpPr>
          <p:nvPr/>
        </p:nvCxnSpPr>
        <p:spPr bwMode="auto">
          <a:xfrm flipV="1">
            <a:off x="4950554" y="3743784"/>
            <a:ext cx="3602052" cy="81240"/>
          </a:xfrm>
          <a:prstGeom prst="bentConnector5">
            <a:avLst>
              <a:gd name="adj1" fmla="val 32019"/>
              <a:gd name="adj2" fmla="val 602954"/>
              <a:gd name="adj3" fmla="val 106346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8" name="꺾인 연결선 17"/>
          <p:cNvCxnSpPr>
            <a:stCxn id="56" idx="2"/>
          </p:cNvCxnSpPr>
          <p:nvPr/>
        </p:nvCxnSpPr>
        <p:spPr bwMode="auto">
          <a:xfrm rot="5400000">
            <a:off x="2804559" y="3631653"/>
            <a:ext cx="1124925" cy="1871667"/>
          </a:xfrm>
          <a:prstGeom prst="bentConnector2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5" name="Rectangle 5"/>
          <p:cNvSpPr>
            <a:spLocks noChangeArrowheads="1"/>
          </p:cNvSpPr>
          <p:nvPr/>
        </p:nvSpPr>
        <p:spPr bwMode="auto">
          <a:xfrm>
            <a:off x="1003387" y="1907617"/>
            <a:ext cx="1368152" cy="30003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ko-KR" altLang="en-US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매장 </a:t>
            </a:r>
            <a:r>
              <a:rPr lang="en-US" altLang="ko-KR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57" name="Rectangle 5"/>
          <p:cNvSpPr>
            <a:spLocks noChangeArrowheads="1"/>
          </p:cNvSpPr>
          <p:nvPr/>
        </p:nvSpPr>
        <p:spPr bwMode="auto">
          <a:xfrm>
            <a:off x="3584054" y="1902410"/>
            <a:ext cx="1368152" cy="30003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ko-KR" altLang="en-US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매장 </a:t>
            </a:r>
            <a:r>
              <a:rPr lang="en-US" altLang="ko-KR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B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cxnSp>
        <p:nvCxnSpPr>
          <p:cNvPr id="25" name="꺾인 연결선 24"/>
          <p:cNvCxnSpPr>
            <a:stCxn id="46" idx="0"/>
          </p:cNvCxnSpPr>
          <p:nvPr/>
        </p:nvCxnSpPr>
        <p:spPr bwMode="auto">
          <a:xfrm rot="10800000" flipV="1">
            <a:off x="1783484" y="2672936"/>
            <a:ext cx="5400970" cy="540040"/>
          </a:xfrm>
          <a:prstGeom prst="bentConnector3">
            <a:avLst>
              <a:gd name="adj1" fmla="val 50000"/>
            </a:avLst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58" name="Text Box 151"/>
          <p:cNvSpPr txBox="1">
            <a:spLocks noChangeArrowheads="1"/>
          </p:cNvSpPr>
          <p:nvPr/>
        </p:nvSpPr>
        <p:spPr bwMode="auto">
          <a:xfrm>
            <a:off x="1890538" y="342900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SD3.2.2-1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9" name="Text Box 151"/>
          <p:cNvSpPr txBox="1">
            <a:spLocks noChangeArrowheads="1"/>
          </p:cNvSpPr>
          <p:nvPr/>
        </p:nvSpPr>
        <p:spPr bwMode="auto">
          <a:xfrm>
            <a:off x="4404386" y="343944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SD3.2.2-2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1" name="Text Box 151"/>
          <p:cNvSpPr txBox="1">
            <a:spLocks noChangeArrowheads="1"/>
          </p:cNvSpPr>
          <p:nvPr/>
        </p:nvSpPr>
        <p:spPr bwMode="auto">
          <a:xfrm>
            <a:off x="1890539" y="4747208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SD3.2.2-4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2" name="Rectangle 5"/>
          <p:cNvSpPr>
            <a:spLocks noChangeArrowheads="1"/>
          </p:cNvSpPr>
          <p:nvPr/>
        </p:nvSpPr>
        <p:spPr bwMode="auto">
          <a:xfrm>
            <a:off x="7040438" y="1902410"/>
            <a:ext cx="1368152" cy="300038"/>
          </a:xfrm>
          <a:prstGeom prst="rect">
            <a:avLst/>
          </a:prstGeom>
          <a:solidFill>
            <a:schemeClr val="accent6">
              <a:lumMod val="75000"/>
            </a:schemeClr>
          </a:solidFill>
          <a:ln w="9525" algn="ctr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r>
              <a:rPr lang="ko-KR" altLang="en-US" dirty="0" smtClean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본사관리</a:t>
            </a:r>
            <a:endParaRPr lang="ko-KR" altLang="en-US" dirty="0">
              <a:solidFill>
                <a:schemeClr val="bg1"/>
              </a:solidFill>
              <a:latin typeface="맑은 고딕" pitchFamily="50" charset="-127"/>
              <a:ea typeface="맑은 고딕" pitchFamily="50" charset="-127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276539" y="3603022"/>
            <a:ext cx="8640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dirty="0" smtClean="0"/>
              <a:t>Interface</a:t>
            </a:r>
          </a:p>
          <a:p>
            <a:r>
              <a:rPr lang="ko-KR" altLang="en-US" dirty="0" smtClean="0"/>
              <a:t>실시간</a:t>
            </a:r>
            <a:endParaRPr lang="ko-KR" altLang="en-US" dirty="0"/>
          </a:p>
        </p:txBody>
      </p:sp>
      <p:graphicFrame>
        <p:nvGraphicFramePr>
          <p:cNvPr id="24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6104813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SD3.2.1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점간 이동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7791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714397"/>
              </p:ext>
            </p:extLst>
          </p:nvPr>
        </p:nvGraphicFramePr>
        <p:xfrm>
          <a:off x="271462" y="1796827"/>
          <a:ext cx="9361487" cy="4045088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5809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693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SD3.2.1-1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재고이전요청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이전 전기 하고자 하는 매장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From ) 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입고매장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( To )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입력한다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SD3.2.1-2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B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매장담당자승인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재고이전 요청된 내역을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Sys..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內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보내주는쪽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매장에서 승인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0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승인권자</a:t>
                      </a:r>
                      <a:r>
                        <a:rPr kumimoji="1" lang="ko-KR" altLang="en-US" sz="1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FF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특정 필요  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SD3.2.1-3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재고 이전 처리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재고이전 처리 문서를 인터페이스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 (POS -&gt; SAP)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SD3.2.1-4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재고 이전 입고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(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입고확정</a:t>
                      </a: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)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받는 매장에서 실물을 받고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,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입고 확정 한다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.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sp>
        <p:nvSpPr>
          <p:cNvPr id="13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SD3.2.1 </a:t>
            </a:r>
            <a:r>
              <a:rPr lang="en-US" altLang="ko-KR" dirty="0"/>
              <a:t>POS </a:t>
            </a:r>
            <a:r>
              <a:rPr lang="ko-KR" altLang="en-US" dirty="0"/>
              <a:t>점간 이동 </a:t>
            </a:r>
            <a:endParaRPr lang="ko-KR" altLang="en-US" dirty="0" smtClean="0"/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276104813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SD3.2.1 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점간 이동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SD3.2.1 </a:t>
            </a:r>
            <a:r>
              <a:rPr lang="en-US" altLang="ko-KR" dirty="0"/>
              <a:t>POS </a:t>
            </a:r>
            <a:r>
              <a:rPr lang="ko-KR" altLang="en-US" dirty="0"/>
              <a:t>점간 이동 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kumimoji="0" lang="ko-KR" altLang="en-US" sz="1200" dirty="0" smtClean="0">
                <a:solidFill>
                  <a:schemeClr val="tx1"/>
                </a:solidFill>
              </a:rPr>
              <a:t>업무  </a:t>
            </a:r>
            <a:r>
              <a:rPr kumimoji="0" lang="en-US" altLang="ko-KR" sz="1200" dirty="0">
                <a:solidFill>
                  <a:schemeClr val="tx1"/>
                </a:solidFill>
              </a:rPr>
              <a:t>Rule  </a:t>
            </a:r>
            <a:endParaRPr kumimoji="0" lang="en-US" altLang="ko-KR" sz="120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2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</a:rPr>
              <a:t>    1) 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보내주는 매장의 승인과정을 거쳐 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POS</a:t>
            </a:r>
            <a:r>
              <a:rPr kumimoji="0" lang="ko-KR" altLang="en-US" sz="1000" b="0" dirty="0" smtClean="0">
                <a:solidFill>
                  <a:schemeClr val="tx1"/>
                </a:solidFill>
              </a:rPr>
              <a:t>에서 이관 승인을 득한 후 인터페이스로 재고이관을 실시한다</a:t>
            </a:r>
            <a:r>
              <a:rPr kumimoji="0" lang="en-US" altLang="ko-KR" sz="1000" b="0" dirty="0" smtClean="0">
                <a:solidFill>
                  <a:schemeClr val="tx1"/>
                </a:solidFill>
              </a:rPr>
              <a:t>.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2) POS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내에서 처리하며 보내주는 매장에서 </a:t>
            </a:r>
            <a:r>
              <a:rPr kumimoji="0" lang="ko-KR" altLang="en-US" sz="1000" b="0" dirty="0" err="1" smtClean="0">
                <a:solidFill>
                  <a:schemeClr val="tx1"/>
                </a:solidFill>
                <a:sym typeface="Wingdings" panose="05000000000000000000" pitchFamily="2" charset="2"/>
              </a:rPr>
              <a:t>승인시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SAP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인터페이스 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3) POS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와 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SAP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는 각각 재고이관 이력관리 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  <a:endParaRPr kumimoji="0" lang="en-US" altLang="ko-KR" sz="100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2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dirty="0">
                <a:solidFill>
                  <a:schemeClr val="tx1"/>
                </a:solidFill>
                <a:sym typeface="Wingdings" panose="05000000000000000000" pitchFamily="2" charset="2"/>
              </a:rPr>
              <a:t>2</a:t>
            </a:r>
            <a:r>
              <a:rPr kumimoji="0" lang="en-US" altLang="ko-KR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  <a:r>
              <a:rPr kumimoji="0" lang="ko-KR" altLang="en-US" sz="1200" dirty="0" smtClean="0">
                <a:solidFill>
                  <a:schemeClr val="tx1"/>
                </a:solidFill>
                <a:sym typeface="Wingdings" panose="05000000000000000000" pitchFamily="2" charset="2"/>
              </a:rPr>
              <a:t>기능요구 사항</a:t>
            </a:r>
            <a:endParaRPr kumimoji="0" lang="en-US" altLang="ko-KR" sz="120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    1)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재고 이관 요청  및 승인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, 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재고 이관 내역을 조회 할 수 있어야 한다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 (</a:t>
            </a:r>
            <a:r>
              <a:rPr kumimoji="0" lang="ko-KR" altLang="en-US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이력관리</a:t>
            </a:r>
            <a:r>
              <a:rPr kumimoji="0" lang="en-US" altLang="ko-KR" sz="10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)</a:t>
            </a:r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98481611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SD3.2.1 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POS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점간 이동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SD3.2 POS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53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29174</TotalTime>
  <Words>552</Words>
  <Application>Microsoft Office PowerPoint</Application>
  <PresentationFormat>사용자 지정</PresentationFormat>
  <Paragraphs>197</Paragraphs>
  <Slides>7</Slides>
  <Notes>7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3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SD3.2.1 POS 점간 이동</vt:lpstr>
      <vt:lpstr>SD3.2.1 POS 점간 이동   </vt:lpstr>
      <vt:lpstr>SD3.2.1 POS 점간 이동 </vt:lpstr>
      <vt:lpstr>SD3.2.1 POS 점간 이동 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1105</cp:revision>
  <cp:lastPrinted>2001-03-14T06:43:19Z</cp:lastPrinted>
  <dcterms:created xsi:type="dcterms:W3CDTF">2000-09-28T11:17:09Z</dcterms:created>
  <dcterms:modified xsi:type="dcterms:W3CDTF">2018-04-20T06:42:36Z</dcterms:modified>
</cp:coreProperties>
</file>