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SD3.2.2 POS </a:t>
            </a:r>
            <a:r>
              <a:rPr lang="ko-KR" altLang="en-US" sz="2000" kern="0" dirty="0" smtClean="0"/>
              <a:t>직영점재고반환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818821"/>
              </p:ext>
            </p:extLst>
          </p:nvPr>
        </p:nvGraphicFramePr>
        <p:xfrm>
          <a:off x="278947" y="1151278"/>
          <a:ext cx="9361487" cy="488976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보내주는 매장에서 재고이전에 관한 승인을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받는 매장에서는 실물을 받아서 입고 확정한다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직매장내 제</a:t>
            </a:r>
            <a:r>
              <a:rPr lang="en-US" altLang="ko-KR" sz="1200" b="0" dirty="0" smtClean="0"/>
              <a:t>/</a:t>
            </a:r>
            <a:r>
              <a:rPr lang="ko-KR" altLang="en-US" sz="1200" b="0" dirty="0" smtClean="0"/>
              <a:t>상품에 대하여  유효기간의 임박</a:t>
            </a:r>
            <a:r>
              <a:rPr lang="en-US" altLang="ko-KR" sz="1200" b="0" dirty="0" smtClean="0"/>
              <a:t>, </a:t>
            </a:r>
            <a:r>
              <a:rPr lang="ko-KR" altLang="en-US" sz="1200" b="0" dirty="0" smtClean="0"/>
              <a:t>폐기 대상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또는 기타 사유로 인하여  제</a:t>
            </a:r>
            <a:r>
              <a:rPr lang="en-US" altLang="ko-KR" sz="1200" b="0" dirty="0" smtClean="0"/>
              <a:t>/</a:t>
            </a:r>
            <a:r>
              <a:rPr lang="ko-KR" altLang="en-US" sz="1200" b="0" dirty="0" smtClean="0"/>
              <a:t>상품을 본사로 반환처리 해야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할 경우에 사용함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직매장 및 모든 제품의  반환은 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가용재고 입고</a:t>
            </a:r>
            <a:r>
              <a:rPr lang="en-US" altLang="ko-KR" sz="1200" b="0" dirty="0" smtClean="0"/>
              <a:t>＂</a:t>
            </a:r>
            <a:r>
              <a:rPr lang="ko-KR" altLang="en-US" sz="1200" b="0" dirty="0" smtClean="0"/>
              <a:t>를 원칙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3. F&amp;N </a:t>
            </a:r>
            <a:r>
              <a:rPr lang="ko-KR" altLang="en-US" sz="1200" b="0" dirty="0" err="1" smtClean="0"/>
              <a:t>사업팀의</a:t>
            </a:r>
            <a:r>
              <a:rPr lang="ko-KR" altLang="en-US" sz="1200" b="0" dirty="0" smtClean="0"/>
              <a:t> 모든 재고의 반환 및 반품은 </a:t>
            </a:r>
            <a:r>
              <a:rPr lang="ko-KR" altLang="en-US" sz="1200" b="0" dirty="0" err="1" smtClean="0"/>
              <a:t>오창공장</a:t>
            </a:r>
            <a:r>
              <a:rPr lang="ko-KR" altLang="en-US" sz="1200" b="0" dirty="0" smtClean="0"/>
              <a:t>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“7000” </a:t>
            </a:r>
            <a:r>
              <a:rPr lang="ko-KR" altLang="en-US" sz="1200" b="0" dirty="0" smtClean="0"/>
              <a:t>으로 입고 처리함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직매장의 반환 및 반품은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시스템에서 반환 주문을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입력 후 확정 처리한다</a:t>
            </a:r>
            <a:r>
              <a:rPr lang="en-US" altLang="ko-KR" sz="1200" b="0" dirty="0" smtClean="0"/>
              <a:t>.</a:t>
            </a:r>
          </a:p>
          <a:p>
            <a:pPr>
              <a:buNone/>
              <a:defRPr/>
            </a:pPr>
            <a:endParaRPr lang="en-US" altLang="ko-KR" sz="1200" b="0" dirty="0"/>
          </a:p>
          <a:p>
            <a:pPr>
              <a:buNone/>
              <a:defRPr/>
            </a:pPr>
            <a:r>
              <a:rPr lang="ko-KR" altLang="en-US" sz="1200" b="0" dirty="0" smtClean="0"/>
              <a:t>즉</a:t>
            </a:r>
            <a:r>
              <a:rPr lang="en-US" altLang="ko-KR" sz="1200" b="0" dirty="0" smtClean="0"/>
              <a:t>] SAP</a:t>
            </a:r>
            <a:r>
              <a:rPr lang="ko-KR" altLang="en-US" sz="1200" b="0" dirty="0" smtClean="0"/>
              <a:t>內에서 직접적인 반품</a:t>
            </a:r>
            <a:r>
              <a:rPr lang="en-US" altLang="ko-KR" sz="1200" b="0" dirty="0" smtClean="0"/>
              <a:t>/ </a:t>
            </a:r>
            <a:r>
              <a:rPr lang="ko-KR" altLang="en-US" sz="1200" b="0" dirty="0" smtClean="0"/>
              <a:t>반환 주문입력은 없다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( POS</a:t>
            </a:r>
            <a:r>
              <a:rPr lang="ko-KR" altLang="en-US" sz="1200" b="0" dirty="0" smtClean="0"/>
              <a:t>를 사용하는 모든 고객 </a:t>
            </a:r>
            <a:r>
              <a:rPr lang="en-US" altLang="ko-KR" sz="1200" b="0" dirty="0" smtClean="0"/>
              <a:t>)</a:t>
            </a:r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SD3.2.2 POS </a:t>
            </a:r>
            <a:r>
              <a:rPr lang="ko-KR" altLang="en-US" dirty="0" smtClean="0"/>
              <a:t>직영점 재고반환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15120116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직영점재고반환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운반비는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FI </a:t>
            </a:r>
            <a:r>
              <a:rPr lang="ko-KR" altLang="en-US" sz="1200" b="0" dirty="0" err="1" smtClean="0">
                <a:sym typeface="Wingdings" panose="05000000000000000000" pitchFamily="2" charset="2"/>
              </a:rPr>
              <a:t>직기표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  처리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반품재고에 대한 물류 담당자의 실사를 거치기 전까지는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 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가용재고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”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로 관리하고  </a:t>
            </a:r>
            <a:r>
              <a:rPr lang="ko-KR" altLang="en-US" sz="1200" b="0" dirty="0" err="1" smtClean="0">
                <a:sym typeface="Wingdings" panose="05000000000000000000" pitchFamily="2" charset="2"/>
              </a:rPr>
              <a:t>오창공장에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 집결시킨다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505790"/>
              </p:ext>
            </p:extLst>
          </p:nvPr>
        </p:nvGraphicFramePr>
        <p:xfrm>
          <a:off x="271685" y="1484784"/>
          <a:ext cx="9361263" cy="4810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3"/>
                <a:gridCol w="4392710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담당자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POS 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 재고관리 책임자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SD3.2.2 </a:t>
            </a:r>
            <a:r>
              <a:rPr lang="en-US" altLang="ko-KR" dirty="0"/>
              <a:t>POS </a:t>
            </a:r>
            <a:r>
              <a:rPr lang="ko-KR" altLang="en-US" dirty="0"/>
              <a:t>직영점 재고반환   </a:t>
            </a:r>
            <a:endParaRPr lang="ko-KR" altLang="en-US" dirty="0" smtClean="0"/>
          </a:p>
        </p:txBody>
      </p: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1136526" y="2491760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 현황 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Report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135782" y="3645024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매장재고반환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주문입력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43" name="Rectangle 71"/>
          <p:cNvSpPr>
            <a:spLocks noChangeArrowheads="1"/>
          </p:cNvSpPr>
          <p:nvPr/>
        </p:nvSpPr>
        <p:spPr bwMode="auto">
          <a:xfrm>
            <a:off x="7257206" y="356378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7904161" y="336035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1135782" y="4949949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매장재고반환 승인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입고확정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)</a:t>
            </a:r>
          </a:p>
        </p:txBody>
      </p:sp>
      <p:cxnSp>
        <p:nvCxnSpPr>
          <p:cNvPr id="6" name="직선 화살표 연결선 5"/>
          <p:cNvCxnSpPr>
            <a:stCxn id="29" idx="2"/>
          </p:cNvCxnSpPr>
          <p:nvPr/>
        </p:nvCxnSpPr>
        <p:spPr bwMode="auto">
          <a:xfrm flipH="1">
            <a:off x="1783482" y="2827960"/>
            <a:ext cx="744" cy="8072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꺾인 연결선 12"/>
          <p:cNvCxnSpPr/>
          <p:nvPr/>
        </p:nvCxnSpPr>
        <p:spPr bwMode="auto">
          <a:xfrm flipV="1">
            <a:off x="2431181" y="3797861"/>
            <a:ext cx="4753273" cy="1378571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2071886" y="1902410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매장 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8" name="Text Box 151"/>
          <p:cNvSpPr txBox="1">
            <a:spLocks noChangeArrowheads="1"/>
          </p:cNvSpPr>
          <p:nvPr/>
        </p:nvSpPr>
        <p:spPr bwMode="auto">
          <a:xfrm>
            <a:off x="1890538" y="342900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Text Box 151"/>
          <p:cNvSpPr txBox="1">
            <a:spLocks noChangeArrowheads="1"/>
          </p:cNvSpPr>
          <p:nvPr/>
        </p:nvSpPr>
        <p:spPr bwMode="auto">
          <a:xfrm>
            <a:off x="1890538" y="4754623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7040438" y="1902410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본사관리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6539" y="360302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</a:t>
            </a:r>
            <a:endParaRPr lang="ko-KR" altLang="en-US" dirty="0"/>
          </a:p>
        </p:txBody>
      </p:sp>
      <p:sp>
        <p:nvSpPr>
          <p:cNvPr id="27" name="Rectangle 71"/>
          <p:cNvSpPr>
            <a:spLocks noChangeArrowheads="1"/>
          </p:cNvSpPr>
          <p:nvPr/>
        </p:nvSpPr>
        <p:spPr bwMode="auto">
          <a:xfrm>
            <a:off x="7257206" y="429309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7257206" y="505303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입고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7257206" y="580498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결과 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135782" y="5707947"/>
            <a:ext cx="1295400" cy="360000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매장재고반환 입고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확인 및 수불정리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4" name="직선 화살표 연결선 3"/>
          <p:cNvCxnSpPr>
            <a:stCxn id="43" idx="2"/>
            <a:endCxn id="27" idx="0"/>
          </p:cNvCxnSpPr>
          <p:nvPr/>
        </p:nvCxnSpPr>
        <p:spPr bwMode="auto">
          <a:xfrm>
            <a:off x="7904906" y="3923784"/>
            <a:ext cx="0" cy="36931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2" name="직선 화살표 연결선 31"/>
          <p:cNvCxnSpPr/>
          <p:nvPr/>
        </p:nvCxnSpPr>
        <p:spPr bwMode="auto">
          <a:xfrm>
            <a:off x="7904906" y="4683718"/>
            <a:ext cx="0" cy="36931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3" name="직선 화살표 연결선 32"/>
          <p:cNvCxnSpPr/>
          <p:nvPr/>
        </p:nvCxnSpPr>
        <p:spPr bwMode="auto">
          <a:xfrm>
            <a:off x="7904906" y="5413030"/>
            <a:ext cx="0" cy="36931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7" name="꺾인 연결선 6"/>
          <p:cNvCxnSpPr>
            <a:endCxn id="31" idx="3"/>
          </p:cNvCxnSpPr>
          <p:nvPr/>
        </p:nvCxnSpPr>
        <p:spPr bwMode="auto">
          <a:xfrm rot="10800000">
            <a:off x="2431182" y="5887948"/>
            <a:ext cx="4826024" cy="97041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graphicFrame>
        <p:nvGraphicFramePr>
          <p:cNvPr id="3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6302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직영점재고반환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cxnSp>
        <p:nvCxnSpPr>
          <p:cNvPr id="36" name="직선 화살표 연결선 35"/>
          <p:cNvCxnSpPr/>
          <p:nvPr/>
        </p:nvCxnSpPr>
        <p:spPr bwMode="auto">
          <a:xfrm flipH="1">
            <a:off x="1783482" y="4061862"/>
            <a:ext cx="744" cy="8072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37" name="Text Box 151"/>
          <p:cNvSpPr txBox="1">
            <a:spLocks noChangeArrowheads="1"/>
          </p:cNvSpPr>
          <p:nvPr/>
        </p:nvSpPr>
        <p:spPr bwMode="auto">
          <a:xfrm>
            <a:off x="7904161" y="407172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8" name="Text Box 151"/>
          <p:cNvSpPr txBox="1">
            <a:spLocks noChangeArrowheads="1"/>
          </p:cNvSpPr>
          <p:nvPr/>
        </p:nvSpPr>
        <p:spPr bwMode="auto">
          <a:xfrm>
            <a:off x="7904161" y="484400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0" name="Text Box 151"/>
          <p:cNvSpPr txBox="1">
            <a:spLocks noChangeArrowheads="1"/>
          </p:cNvSpPr>
          <p:nvPr/>
        </p:nvSpPr>
        <p:spPr bwMode="auto">
          <a:xfrm>
            <a:off x="7904161" y="5635166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1" name="Text Box 151"/>
          <p:cNvSpPr txBox="1">
            <a:spLocks noChangeArrowheads="1"/>
          </p:cNvSpPr>
          <p:nvPr/>
        </p:nvSpPr>
        <p:spPr bwMode="auto">
          <a:xfrm>
            <a:off x="1866007" y="551261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42" name="TextBox 41"/>
          <p:cNvSpPr txBox="1"/>
          <p:nvPr/>
        </p:nvSpPr>
        <p:spPr>
          <a:xfrm>
            <a:off x="5276539" y="5468801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5629339"/>
              </p:ext>
            </p:extLst>
          </p:nvPr>
        </p:nvGraphicFramePr>
        <p:xfrm>
          <a:off x="271462" y="1796827"/>
          <a:ext cx="9361487" cy="410259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매장재고반환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주문입력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 시스템에서 반품주문을 입력하여 처리한다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40795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매장재고반환 승인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입고확정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시스템 내 반품주문 확정을 통한다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반품승인 확정은 본사 관리 담당자가 실행을 한다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SD3.2.2-3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algn="ctr" defTabSz="914400" rtl="0" eaLnBrk="0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생성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Logic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을 통해   반품대상  주문을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LIST – Up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하면 이를 대상으로 하여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는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생성한다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문서를 근거 하여 직매장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저장위치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제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/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상품을 출고 처리한다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출고처리가 이루어 지면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오창반환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창고에 입고 시키기 위해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 처리를 실행한다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SD3.2.2-5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STO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결과 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입고처리가 완료되면  그 결과값을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I/F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통해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전송함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0" fontAlgn="auto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SD3.2.2 </a:t>
            </a:r>
            <a:r>
              <a:rPr lang="en-US" altLang="ko-KR" dirty="0"/>
              <a:t>POS </a:t>
            </a:r>
            <a:r>
              <a:rPr lang="ko-KR" altLang="en-US" dirty="0"/>
              <a:t>직영점 재고반환 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6302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직영점재고반환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SD3.2.2 </a:t>
            </a:r>
            <a:r>
              <a:rPr lang="en-US" altLang="ko-KR" dirty="0"/>
              <a:t>POS </a:t>
            </a:r>
            <a:r>
              <a:rPr lang="ko-KR" altLang="en-US" dirty="0"/>
              <a:t>직영점 재고반환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매장반환 재고의 형태는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가용재고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“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형태로   </a:t>
            </a:r>
            <a:r>
              <a:rPr kumimoji="0" lang="ko-KR" altLang="en-US" sz="1000" b="0" dirty="0" err="1" smtClean="0">
                <a:solidFill>
                  <a:schemeClr val="tx1"/>
                </a:solidFill>
              </a:rPr>
              <a:t>오창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 반환  입고 처리 시킴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2)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매장 과 본사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매장 과 공장의 물동의 흐름은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STO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를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근거로 하여 처리함 </a:t>
            </a:r>
            <a:endParaRPr kumimoji="0" lang="en-US" altLang="ko-KR" sz="1000" b="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  3) 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매장재고는  배치관리를 하지 않으므로</a:t>
            </a:r>
            <a:r>
              <a:rPr kumimoji="0" lang="en-US" altLang="ko-KR" sz="1000" b="0" dirty="0">
                <a:solidFill>
                  <a:schemeClr val="tx1"/>
                </a:solidFill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 Dummy</a:t>
            </a: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Batch “0000” 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을 통해 처리 함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4563028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SD3.2.2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직영점재고반환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29225</TotalTime>
  <Words>575</Words>
  <Application>Microsoft Office PowerPoint</Application>
  <PresentationFormat>사용자 지정</PresentationFormat>
  <Paragraphs>209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SD3.2.2 POS 직영점 재고반환</vt:lpstr>
      <vt:lpstr>SD3.2.2 POS 직영점 재고반환   </vt:lpstr>
      <vt:lpstr>SD3.2.2 POS 직영점 재고반환 </vt:lpstr>
      <vt:lpstr>SD3.2.2 POS 직영점 재고반환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1122</cp:revision>
  <cp:lastPrinted>2001-03-14T06:43:19Z</cp:lastPrinted>
  <dcterms:created xsi:type="dcterms:W3CDTF">2000-09-28T11:17:09Z</dcterms:created>
  <dcterms:modified xsi:type="dcterms:W3CDTF">2018-04-20T07:37:28Z</dcterms:modified>
</cp:coreProperties>
</file>