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572" r:id="rId2"/>
    <p:sldId id="567" r:id="rId3"/>
    <p:sldId id="618" r:id="rId4"/>
    <p:sldId id="629" r:id="rId5"/>
    <p:sldId id="628" r:id="rId6"/>
    <p:sldId id="566" r:id="rId7"/>
  </p:sldIdLst>
  <p:sldSz cx="9904413" cy="6858000"/>
  <p:notesSz cx="6662738" cy="9832975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2160">
          <p15:clr>
            <a:srgbClr val="A4A3A4"/>
          </p15:clr>
        </p15:guide>
        <p15:guide id="3" orient="horz" pos="3158">
          <p15:clr>
            <a:srgbClr val="A4A3A4"/>
          </p15:clr>
        </p15:guide>
        <p15:guide id="4" orient="horz" pos="3294">
          <p15:clr>
            <a:srgbClr val="A4A3A4"/>
          </p15:clr>
        </p15:guide>
        <p15:guide id="5" pos="398">
          <p15:clr>
            <a:srgbClr val="A4A3A4"/>
          </p15:clr>
        </p15:guide>
        <p15:guide id="6" pos="5569">
          <p15:clr>
            <a:srgbClr val="A4A3A4"/>
          </p15:clr>
        </p15:guide>
        <p15:guide id="7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7793"/>
    <a:srgbClr val="93E3FF"/>
    <a:srgbClr val="E57725"/>
    <a:srgbClr val="CCCCFF"/>
    <a:srgbClr val="DDDDDD"/>
    <a:srgbClr val="C0C0C0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9652" autoAdjust="0"/>
  </p:normalViewPr>
  <p:slideViewPr>
    <p:cSldViewPr>
      <p:cViewPr varScale="1">
        <p:scale>
          <a:sx n="116" d="100"/>
          <a:sy n="116" d="100"/>
        </p:scale>
        <p:origin x="1188" y="108"/>
      </p:cViewPr>
      <p:guideLst>
        <p:guide orient="horz" pos="4065"/>
        <p:guide orient="horz" pos="2160"/>
        <p:guide orient="horz" pos="3158"/>
        <p:guide orient="horz" pos="3294"/>
        <p:guide pos="398"/>
        <p:guide pos="5569"/>
        <p:guide pos="3120"/>
      </p:guideLst>
    </p:cSldViewPr>
  </p:slideViewPr>
  <p:outlineViewPr>
    <p:cViewPr>
      <p:scale>
        <a:sx n="33" d="100"/>
        <a:sy n="33" d="100"/>
      </p:scale>
      <p:origin x="210" y="17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7125140D-058F-4DAF-9564-FAF9FFABD8E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8804642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 smtClean="0"/>
              <a:t>마스터 텍스트 스타일을 편집합니다</a:t>
            </a:r>
          </a:p>
          <a:p>
            <a:pPr lvl="1"/>
            <a:r>
              <a:rPr lang="ko-KR" altLang="en-US" noProof="0" dirty="0" smtClean="0"/>
              <a:t>둘째 수준</a:t>
            </a:r>
          </a:p>
          <a:p>
            <a:pPr lvl="2"/>
            <a:r>
              <a:rPr lang="ko-KR" altLang="en-US" noProof="0" dirty="0" smtClean="0"/>
              <a:t>셋째 수준</a:t>
            </a:r>
          </a:p>
          <a:p>
            <a:pPr lvl="3"/>
            <a:r>
              <a:rPr lang="ko-KR" altLang="en-US" noProof="0" dirty="0" smtClean="0"/>
              <a:t>넷째 수준</a:t>
            </a:r>
          </a:p>
          <a:p>
            <a:pPr lvl="4"/>
            <a:r>
              <a:rPr lang="ko-KR" altLang="en-US" noProof="0" dirty="0" smtClean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FFB1769C-2F4C-4C37-9CD1-A32752D2A82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0990648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69925" y="736600"/>
            <a:ext cx="5322888" cy="3687763"/>
          </a:xfrm>
          <a:ln/>
        </p:spPr>
      </p:sp>
      <p:sp>
        <p:nvSpPr>
          <p:cNvPr id="2662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  <p:sp>
        <p:nvSpPr>
          <p:cNvPr id="2662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93E76A-C7E5-494F-A034-D4AA102AE2E6}" type="slidenum">
              <a:rPr lang="en-US" altLang="ko-KR" smtClean="0"/>
              <a:pPr/>
              <a:t>5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754198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91" y="765194"/>
            <a:ext cx="9125473" cy="1552733"/>
          </a:xfrm>
        </p:spPr>
        <p:txBody>
          <a:bodyPr/>
          <a:lstStyle>
            <a:lvl1pPr marL="0" indent="0">
              <a:buNone/>
              <a:defRPr sz="1300">
                <a:latin typeface="맑은 고딕" pitchFamily="50" charset="-127"/>
              </a:defRPr>
            </a:lvl1pPr>
            <a:lvl2pPr>
              <a:buNone/>
              <a:defRPr sz="1300"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 sz="1300"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 sz="1300"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 sz="1300"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9226347" y="857232"/>
            <a:ext cx="369332" cy="9286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4697415" y="6626230"/>
            <a:ext cx="511679" cy="232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- P</a:t>
            </a:r>
            <a:fld id="{05FDF7DF-D36E-46CC-9165-8D1E595FCB6E}" type="slidenum">
              <a:rPr lang="en-US" altLang="ko-KR" sz="700" b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pPr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357166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9" name="그림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71414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3" r:id="rId3"/>
  </p:sldLayoutIdLst>
  <p:transition>
    <p:split orient="vert"/>
  </p:transition>
  <p:txStyles>
    <p:titleStyle>
      <a:lvl1pPr algn="r" rtl="0" eaLnBrk="0" fontAlgn="base" latinLnBrk="1" hangingPunct="0">
        <a:spcBef>
          <a:spcPct val="0"/>
        </a:spcBef>
        <a:spcAft>
          <a:spcPct val="0"/>
        </a:spcAft>
        <a:defRPr kumimoji="1" sz="1000" b="1" baseline="0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graphicFrame>
        <p:nvGraphicFramePr>
          <p:cNvPr id="16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4543269"/>
              </p:ext>
            </p:extLst>
          </p:nvPr>
        </p:nvGraphicFramePr>
        <p:xfrm>
          <a:off x="1209675" y="3213100"/>
          <a:ext cx="7486650" cy="2019298"/>
        </p:xfrm>
        <a:graphic>
          <a:graphicData uri="http://schemas.openxmlformats.org/drawingml/2006/table">
            <a:tbl>
              <a:tblPr/>
              <a:tblGrid>
                <a:gridCol w="903888"/>
                <a:gridCol w="1122492"/>
                <a:gridCol w="4502778"/>
                <a:gridCol w="957492"/>
              </a:tblGrid>
              <a:tr h="323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변경 내용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323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2018.1.16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모서리가 둥근 직사각형 16"/>
          <p:cNvSpPr/>
          <p:nvPr/>
        </p:nvSpPr>
        <p:spPr bwMode="auto">
          <a:xfrm>
            <a:off x="1221645" y="292494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문서 개정 이력</a:t>
            </a:r>
          </a:p>
        </p:txBody>
      </p:sp>
      <p:graphicFrame>
        <p:nvGraphicFramePr>
          <p:cNvPr id="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5207291"/>
              </p:ext>
            </p:extLst>
          </p:nvPr>
        </p:nvGraphicFramePr>
        <p:xfrm>
          <a:off x="344488" y="644525"/>
          <a:ext cx="9288461" cy="768364"/>
        </p:xfrm>
        <a:graphic>
          <a:graphicData uri="http://schemas.openxmlformats.org/drawingml/2006/table">
            <a:tbl>
              <a:tblPr/>
              <a:tblGrid>
                <a:gridCol w="802686"/>
                <a:gridCol w="1733330"/>
                <a:gridCol w="928694"/>
                <a:gridCol w="2780781"/>
                <a:gridCol w="990199"/>
                <a:gridCol w="990199"/>
                <a:gridCol w="1062572"/>
              </a:tblGrid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1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2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판매주문관리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3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배송진행 중 재고 현황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검토자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2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SD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2.1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쇼핑몰주문관리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2018031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9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ID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</a:t>
                      </a: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2.1.2</a:t>
                      </a:r>
                      <a:endParaRPr kumimoji="1" lang="en-US" altLang="ko-KR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명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배송진행 중 재고 현황 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sym typeface="Wingdings" panose="05000000000000000000" pitchFamily="2" charset="2"/>
                        </a:rPr>
                        <a:t>Mall  SAP )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4290547"/>
              </p:ext>
            </p:extLst>
          </p:nvPr>
        </p:nvGraphicFramePr>
        <p:xfrm>
          <a:off x="5056188" y="4622801"/>
          <a:ext cx="4576762" cy="1776617"/>
        </p:xfrm>
        <a:graphic>
          <a:graphicData uri="http://schemas.openxmlformats.org/drawingml/2006/table">
            <a:tbl>
              <a:tblPr/>
              <a:tblGrid>
                <a:gridCol w="472082"/>
                <a:gridCol w="1138448"/>
                <a:gridCol w="2966232"/>
              </a:tblGrid>
              <a:tr h="470769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트랜잭션 코드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트랜잭션 명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– 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화면 명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</a:tr>
              <a:tr h="296961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</a:t>
                      </a: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ZSD2R0010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배송 진행 중 재고 현황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 Mall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  <a:sym typeface="Wingdings" panose="05000000000000000000" pitchFamily="2" charset="2"/>
                        </a:rPr>
                        <a:t> SAP  )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</a:t>
                      </a: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ZSD2M0020</a:t>
                      </a: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Mall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재고정보 전송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교재 별도 있음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" name="모서리가 둥근 직사각형 32"/>
          <p:cNvSpPr/>
          <p:nvPr/>
        </p:nvSpPr>
        <p:spPr bwMode="auto">
          <a:xfrm>
            <a:off x="343694" y="184482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프로세스 설명</a:t>
            </a:r>
          </a:p>
        </p:txBody>
      </p:sp>
      <p:sp>
        <p:nvSpPr>
          <p:cNvPr id="34" name="모서리가 둥근 직사각형 33"/>
          <p:cNvSpPr/>
          <p:nvPr/>
        </p:nvSpPr>
        <p:spPr bwMode="auto">
          <a:xfrm>
            <a:off x="5063970" y="184482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선행 단계</a:t>
            </a:r>
          </a:p>
        </p:txBody>
      </p:sp>
      <p:sp>
        <p:nvSpPr>
          <p:cNvPr id="35" name="모서리가 둥근 직사각형 34"/>
          <p:cNvSpPr/>
          <p:nvPr/>
        </p:nvSpPr>
        <p:spPr bwMode="auto">
          <a:xfrm>
            <a:off x="5063970" y="3140968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후행 단계</a:t>
            </a:r>
          </a:p>
        </p:txBody>
      </p:sp>
      <p:sp>
        <p:nvSpPr>
          <p:cNvPr id="36" name="모서리가 둥근 직사각형 35"/>
          <p:cNvSpPr/>
          <p:nvPr/>
        </p:nvSpPr>
        <p:spPr bwMode="auto">
          <a:xfrm>
            <a:off x="5063970" y="4337823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트랜잭션</a:t>
            </a:r>
          </a:p>
        </p:txBody>
      </p:sp>
      <p:sp>
        <p:nvSpPr>
          <p:cNvPr id="37" name="모서리가 접힌 도형 36"/>
          <p:cNvSpPr/>
          <p:nvPr/>
        </p:nvSpPr>
        <p:spPr bwMode="auto">
          <a:xfrm>
            <a:off x="344488" y="2120900"/>
            <a:ext cx="4608512" cy="2028825"/>
          </a:xfrm>
          <a:prstGeom prst="foldedCorner">
            <a:avLst>
              <a:gd name="adj" fmla="val 7407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AutoNum type="arabicPeriod"/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Shopping Mall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주문의 고객 결제 後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CJ TCS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에 출하 요청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의뢰를 한 다음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고객 배송완료가 되지 않은 것을  주문내역에   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대한 정보를 조회함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해당 정보는  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CJTCS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출고 이후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~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고객에 미 배송된 물량의 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 SAP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內  실물 재고 수량의 차이를 감안하기 위해 조회한다 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모서리가 접힌 도형 37"/>
          <p:cNvSpPr/>
          <p:nvPr/>
        </p:nvSpPr>
        <p:spPr bwMode="auto">
          <a:xfrm>
            <a:off x="5064125" y="2120900"/>
            <a:ext cx="4568825" cy="831850"/>
          </a:xfrm>
          <a:prstGeom prst="foldedCorner">
            <a:avLst>
              <a:gd name="adj" fmla="val 17263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AutoNum type="arabicPeriod"/>
              <a:defRPr/>
            </a:pP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모서리가 접힌 도형 38"/>
          <p:cNvSpPr/>
          <p:nvPr/>
        </p:nvSpPr>
        <p:spPr bwMode="auto">
          <a:xfrm>
            <a:off x="5064125" y="3416300"/>
            <a:ext cx="4568825" cy="733425"/>
          </a:xfrm>
          <a:prstGeom prst="foldedCorner">
            <a:avLst>
              <a:gd name="adj" fmla="val 17263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AutoNum type="arabicPeriod"/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ZSD2M0020 ( Mall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재고정보전송 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SAP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 Mall )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프로그램을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  <a:sym typeface="Wingdings" panose="05000000000000000000" pitchFamily="2" charset="2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  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사용하여   실제 출하 가능한 재고를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Mall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로 전송처리 함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 bwMode="auto">
          <a:xfrm>
            <a:off x="343694" y="4337823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이것만은 꼭 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!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Oval 14"/>
          <p:cNvSpPr>
            <a:spLocks noChangeArrowheads="1"/>
          </p:cNvSpPr>
          <p:nvPr/>
        </p:nvSpPr>
        <p:spPr bwMode="auto">
          <a:xfrm>
            <a:off x="1539320" y="4317930"/>
            <a:ext cx="303290" cy="22266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+1</a:t>
            </a:r>
          </a:p>
        </p:txBody>
      </p:sp>
      <p:sp>
        <p:nvSpPr>
          <p:cNvPr id="42" name="모서리가 접힌 도형 41"/>
          <p:cNvSpPr/>
          <p:nvPr/>
        </p:nvSpPr>
        <p:spPr bwMode="auto">
          <a:xfrm>
            <a:off x="344488" y="4611688"/>
            <a:ext cx="4608512" cy="1990725"/>
          </a:xfrm>
          <a:prstGeom prst="foldedCorner">
            <a:avLst>
              <a:gd name="adj" fmla="val 7407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FontTx/>
              <a:buAutoNum type="arabicPeriod"/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Shopping Mall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주문 배송처리의 경우   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  Step1 ]   Shopping Mall 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 CJ TCS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로 출하의뢰 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  <a:sym typeface="Wingdings" panose="05000000000000000000" pitchFamily="2" charset="2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   Step2 ]   CJTCS 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고객 배송 처리 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( D+1 ~2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일 예상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)</a:t>
            </a: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   Step3 ]  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고객 배송 정보 완료 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 SAP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전송 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  <a:sym typeface="Wingdings" panose="05000000000000000000" pitchFamily="2" charset="2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   Step4 ]   SAP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에서 매출 처리 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  <a:sym typeface="Wingdings" panose="05000000000000000000" pitchFamily="2" charset="2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  <a:sym typeface="Wingdings" panose="05000000000000000000" pitchFamily="2" charset="2"/>
            </a:endParaRPr>
          </a:p>
          <a:p>
            <a:pPr>
              <a:defRPr/>
            </a:pP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의 과정으로 진행되므로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,  SAP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의 재고 정보와 실제 출하가능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  <a:sym typeface="Wingdings" panose="05000000000000000000" pitchFamily="2" charset="2"/>
            </a:endParaRPr>
          </a:p>
          <a:p>
            <a:pPr>
              <a:defRPr/>
            </a:pP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재고가 틀려 질 수 있기 때문에 그 차이를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Mall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쪽에서 반영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  <a:sym typeface="Wingdings" panose="05000000000000000000" pitchFamily="2" charset="2"/>
            </a:endParaRPr>
          </a:p>
          <a:p>
            <a:pPr>
              <a:defRPr/>
            </a:pP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할 목적으로 함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graphicFrame>
        <p:nvGraphicFramePr>
          <p:cNvPr id="15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3091466"/>
              </p:ext>
            </p:extLst>
          </p:nvPr>
        </p:nvGraphicFramePr>
        <p:xfrm>
          <a:off x="344488" y="644525"/>
          <a:ext cx="9288461" cy="768364"/>
        </p:xfrm>
        <a:graphic>
          <a:graphicData uri="http://schemas.openxmlformats.org/drawingml/2006/table">
            <a:tbl>
              <a:tblPr/>
              <a:tblGrid>
                <a:gridCol w="802686"/>
                <a:gridCol w="1733330"/>
                <a:gridCol w="928694"/>
                <a:gridCol w="2780781"/>
                <a:gridCol w="990199"/>
                <a:gridCol w="990199"/>
                <a:gridCol w="1062572"/>
              </a:tblGrid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1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2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판매주문관리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3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배송진행 중 재고 현황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검토자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2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SD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2.1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쇼핑몰주문관리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2018031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9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ID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</a:t>
                      </a: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2.1.2</a:t>
                      </a:r>
                      <a:endParaRPr kumimoji="1" lang="en-US" altLang="ko-KR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명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배송진행 중 재고 현황 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sym typeface="Wingdings" panose="05000000000000000000" pitchFamily="2" charset="2"/>
                        </a:rPr>
                        <a:t>Mall  SAP )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기준일자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현재 일자로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System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에서 자동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Display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된다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2.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주문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Status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 D1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의 경우는 배송진행 중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현황에 대한 인지 값으로 자동 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Display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된다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3.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신규 배송진행 현황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( EAI  SAP )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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해당 기능을 실행하면  그 </a:t>
            </a:r>
            <a:r>
              <a:rPr lang="ko-KR" altLang="en-US" b="0" kern="100" dirty="0" err="1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싯점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에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Mall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에 있는 배송진행 중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정보를 수집해 온다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AutoNum type="arabicPeriod"/>
              <a:defRPr/>
            </a:pP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당일 기준  다수의 배송 진행 주문 현황 을 실행하면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, 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그 당일 맨 마지막 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Version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만</a:t>
            </a: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관리 한다</a:t>
            </a: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Aft>
                <a:spcPts val="0"/>
              </a:spcAft>
              <a:defRPr/>
            </a:pP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2. 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자동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Batch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Job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을 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Daily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실행할 예정임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  </a:t>
            </a: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9071785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배송진행 중 재고 현황 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sym typeface="Wingdings" panose="05000000000000000000" pitchFamily="2" charset="2"/>
                        </a:rPr>
                        <a:t>Mall  SAP )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ZSD2R0010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3"/>
          <a:srcRect t="3399" r="59247" b="61624"/>
          <a:stretch/>
        </p:blipFill>
        <p:spPr>
          <a:xfrm>
            <a:off x="703734" y="1687538"/>
            <a:ext cx="5328592" cy="3037606"/>
          </a:xfrm>
          <a:prstGeom prst="rect">
            <a:avLst/>
          </a:prstGeom>
        </p:spPr>
      </p:pic>
      <p:sp>
        <p:nvSpPr>
          <p:cNvPr id="23" name="직사각형 22"/>
          <p:cNvSpPr/>
          <p:nvPr/>
        </p:nvSpPr>
        <p:spPr>
          <a:xfrm>
            <a:off x="919758" y="2708920"/>
            <a:ext cx="2520280" cy="21602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919758" y="3120102"/>
            <a:ext cx="2520280" cy="21602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919758" y="3790114"/>
            <a:ext cx="2520280" cy="21602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Oval 14"/>
          <p:cNvSpPr>
            <a:spLocks noChangeArrowheads="1"/>
          </p:cNvSpPr>
          <p:nvPr/>
        </p:nvSpPr>
        <p:spPr bwMode="auto">
          <a:xfrm>
            <a:off x="690121" y="2708920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Oval 14"/>
          <p:cNvSpPr>
            <a:spLocks noChangeArrowheads="1"/>
          </p:cNvSpPr>
          <p:nvPr/>
        </p:nvSpPr>
        <p:spPr bwMode="auto">
          <a:xfrm>
            <a:off x="690121" y="3134986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Oval 14"/>
          <p:cNvSpPr>
            <a:spLocks noChangeArrowheads="1"/>
          </p:cNvSpPr>
          <p:nvPr/>
        </p:nvSpPr>
        <p:spPr bwMode="auto">
          <a:xfrm>
            <a:off x="690121" y="3791936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6623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DISPLAY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된 화면은 해당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Mall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의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고객 배송중인 주문 현황임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 startAt="2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해당 상세 제품내역을 확인하고자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한다면  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“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상세화면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＂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을 선택함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AutoNum type="arabicPeriod"/>
              <a:defRPr/>
            </a:pP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배송진행 중  주문현황이라 함은 </a:t>
            </a: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1) Shopping Mall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에서  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CJTCS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에  전달한   출하의뢰 내역 중  고객에게 배송완료 </a:t>
            </a: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되지 않은  주문현황을 의미함</a:t>
            </a: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/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배송진행 중 재고 현황 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Mall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sym typeface="Wingdings" panose="05000000000000000000" pitchFamily="2" charset="2"/>
                        </a:rPr>
                        <a:t> SAP )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ZSD2R0010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3"/>
          <a:srcRect t="7347" r="37640" b="37075"/>
          <a:stretch/>
        </p:blipFill>
        <p:spPr>
          <a:xfrm>
            <a:off x="359845" y="2060848"/>
            <a:ext cx="6176343" cy="3096344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425033" y="3320988"/>
            <a:ext cx="360040" cy="1620180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425032" y="2132855"/>
            <a:ext cx="1070789" cy="270427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Oval 14"/>
          <p:cNvSpPr>
            <a:spLocks noChangeArrowheads="1"/>
          </p:cNvSpPr>
          <p:nvPr/>
        </p:nvSpPr>
        <p:spPr bwMode="auto">
          <a:xfrm>
            <a:off x="1194177" y="2204864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14" name="Oval 14"/>
          <p:cNvSpPr>
            <a:spLocks noChangeArrowheads="1"/>
          </p:cNvSpPr>
          <p:nvPr/>
        </p:nvSpPr>
        <p:spPr bwMode="auto">
          <a:xfrm>
            <a:off x="550069" y="3134733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9245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배송진행 중인 상품 및 수량정보를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확인 할 수 있다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AutoNum type="arabicPeriod"/>
              <a:defRPr/>
            </a:pP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배송 진행중인 상품과 수량정보를 가지고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, SAP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의 현재재고를 기준으로 해당내역을 </a:t>
            </a: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차감한 다음 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“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실제 가용재고 수량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“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을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Shopping Mall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로 전달 한다  </a:t>
            </a: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  </a:t>
            </a: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/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배송진행 중 재고 현황 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Mall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sym typeface="Wingdings" panose="05000000000000000000" pitchFamily="2" charset="2"/>
                        </a:rPr>
                        <a:t> SAP )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ZSD2R0010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3"/>
          <a:srcRect l="2016" t="6073" r="33278" b="26716"/>
          <a:stretch/>
        </p:blipFill>
        <p:spPr>
          <a:xfrm>
            <a:off x="487710" y="1988840"/>
            <a:ext cx="5912324" cy="3454392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3584055" y="2366485"/>
            <a:ext cx="360040" cy="3076747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Oval 14"/>
          <p:cNvSpPr>
            <a:spLocks noChangeArrowheads="1"/>
          </p:cNvSpPr>
          <p:nvPr/>
        </p:nvSpPr>
        <p:spPr bwMode="auto">
          <a:xfrm>
            <a:off x="3656062" y="2162625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0072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3198813" y="2781301"/>
            <a:ext cx="3611562" cy="5539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dirty="0">
                <a:latin typeface="맑은 고딕" pitchFamily="50" charset="-127"/>
                <a:ea typeface="맑은 고딕" pitchFamily="50" charset="-127"/>
              </a:rPr>
              <a:t>End of material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33619</TotalTime>
  <Words>528</Words>
  <Application>Microsoft Office PowerPoint</Application>
  <PresentationFormat>사용자 지정</PresentationFormat>
  <Paragraphs>140</Paragraphs>
  <Slides>6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3" baseType="lpstr">
      <vt:lpstr>돋움</vt:lpstr>
      <vt:lpstr>맑은 고딕</vt:lpstr>
      <vt:lpstr>Arial</vt:lpstr>
      <vt:lpstr>Lucida Sans Unicode</vt:lpstr>
      <vt:lpstr>Times New Roman</vt:lpstr>
      <vt:lpstr>Wingdings</vt:lpstr>
      <vt:lpstr>기본 디자인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PowerPoint 프레젠테이션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PI_ERP 프로젝트</dc:title>
  <dc:creator>dmyang</dc:creator>
  <cp:lastModifiedBy>SEODOSEOK</cp:lastModifiedBy>
  <cp:revision>2442</cp:revision>
  <cp:lastPrinted>2001-03-14T06:43:19Z</cp:lastPrinted>
  <dcterms:created xsi:type="dcterms:W3CDTF">2000-09-28T11:17:09Z</dcterms:created>
  <dcterms:modified xsi:type="dcterms:W3CDTF">2018-04-23T10:05:53Z</dcterms:modified>
</cp:coreProperties>
</file>