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72" r:id="rId2"/>
    <p:sldId id="567" r:id="rId3"/>
    <p:sldId id="618" r:id="rId4"/>
    <p:sldId id="631" r:id="rId5"/>
    <p:sldId id="632" r:id="rId6"/>
    <p:sldId id="630" r:id="rId7"/>
    <p:sldId id="566" r:id="rId8"/>
  </p:sldIdLst>
  <p:sldSz cx="9904413" cy="6858000"/>
  <p:notesSz cx="6662738" cy="98329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3158">
          <p15:clr>
            <a:srgbClr val="A4A3A4"/>
          </p15:clr>
        </p15:guide>
        <p15:guide id="4" orient="horz" pos="3294">
          <p15:clr>
            <a:srgbClr val="A4A3A4"/>
          </p15:clr>
        </p15:guide>
        <p15:guide id="5" pos="398">
          <p15:clr>
            <a:srgbClr val="A4A3A4"/>
          </p15:clr>
        </p15:guide>
        <p15:guide id="6" pos="5569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793"/>
    <a:srgbClr val="93E3FF"/>
    <a:srgbClr val="E57725"/>
    <a:srgbClr val="CCCCFF"/>
    <a:srgbClr val="DDDDDD"/>
    <a:srgbClr val="C0C0C0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99652" autoAdjust="0"/>
  </p:normalViewPr>
  <p:slideViewPr>
    <p:cSldViewPr>
      <p:cViewPr varScale="1">
        <p:scale>
          <a:sx n="116" d="100"/>
          <a:sy n="116" d="100"/>
        </p:scale>
        <p:origin x="1146" y="108"/>
      </p:cViewPr>
      <p:guideLst>
        <p:guide orient="horz" pos="4065"/>
        <p:guide orient="horz" pos="2160"/>
        <p:guide orient="horz" pos="3158"/>
        <p:guide orient="horz" pos="3294"/>
        <p:guide pos="398"/>
        <p:guide pos="5569"/>
        <p:guide pos="3120"/>
      </p:guideLst>
    </p:cSldViewPr>
  </p:slideViewPr>
  <p:outlineViewPr>
    <p:cViewPr>
      <p:scale>
        <a:sx n="33" d="100"/>
        <a:sy n="33" d="100"/>
      </p:scale>
      <p:origin x="21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7125140D-058F-4DAF-9564-FAF9FFABD8E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0464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FFB1769C-2F4C-4C37-9CD1-A32752D2A8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9064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69925" y="736600"/>
            <a:ext cx="5322888" cy="3687763"/>
          </a:xfrm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3E76A-C7E5-494F-A034-D4AA102AE2E6}" type="slidenum">
              <a:rPr lang="en-US" altLang="ko-KR" smtClean="0"/>
              <a:pPr/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75419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91" y="765194"/>
            <a:ext cx="9125473" cy="1552733"/>
          </a:xfrm>
        </p:spPr>
        <p:txBody>
          <a:bodyPr/>
          <a:lstStyle>
            <a:lvl1pPr marL="0" indent="0">
              <a:buNone/>
              <a:defRPr sz="1300">
                <a:latin typeface="맑은 고딕" pitchFamily="50" charset="-127"/>
              </a:defRPr>
            </a:lvl1pPr>
            <a:lvl2pPr>
              <a:buNone/>
              <a:defRPr sz="13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3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3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3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226347" y="857232"/>
            <a:ext cx="369332" cy="9286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697415" y="6626230"/>
            <a:ext cx="511679" cy="23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- P</a:t>
            </a:r>
            <a:fld id="{05FDF7DF-D36E-46CC-9165-8D1E595FCB6E}" type="slidenum">
              <a:rPr lang="en-US" altLang="ko-KR" sz="700" b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pPr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357166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1414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</p:sldLayoutIdLst>
  <p:transition>
    <p:split orient="vert"/>
  </p:transition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1000" b="1" baseline="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6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139338"/>
              </p:ext>
            </p:extLst>
          </p:nvPr>
        </p:nvGraphicFramePr>
        <p:xfrm>
          <a:off x="1209675" y="3213100"/>
          <a:ext cx="7486650" cy="2019298"/>
        </p:xfrm>
        <a:graphic>
          <a:graphicData uri="http://schemas.openxmlformats.org/drawingml/2006/table">
            <a:tbl>
              <a:tblPr/>
              <a:tblGrid>
                <a:gridCol w="903888"/>
                <a:gridCol w="1122492"/>
                <a:gridCol w="4502778"/>
                <a:gridCol w="957492"/>
              </a:tblGrid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 내용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2018.03.31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모서리가 둥근 직사각형 16"/>
          <p:cNvSpPr/>
          <p:nvPr/>
        </p:nvSpPr>
        <p:spPr bwMode="auto">
          <a:xfrm>
            <a:off x="1221645" y="292494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문서 개정 이력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2659657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3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물류관리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저장위치간 재고조정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3.1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재고관리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20180331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3.X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저장위치간 재고조정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090957"/>
              </p:ext>
            </p:extLst>
          </p:nvPr>
        </p:nvGraphicFramePr>
        <p:xfrm>
          <a:off x="5056188" y="4622801"/>
          <a:ext cx="4576762" cy="1776617"/>
        </p:xfrm>
        <a:graphic>
          <a:graphicData uri="http://schemas.openxmlformats.org/drawingml/2006/table">
            <a:tbl>
              <a:tblPr/>
              <a:tblGrid>
                <a:gridCol w="472082"/>
                <a:gridCol w="1138448"/>
                <a:gridCol w="2966232"/>
              </a:tblGrid>
              <a:tr h="470769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코드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명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–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 명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</a:tr>
              <a:tr h="296961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MIGO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재고 이전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 bwMode="auto">
          <a:xfrm>
            <a:off x="343694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프로세스 설명</a:t>
            </a:r>
          </a:p>
        </p:txBody>
      </p:sp>
      <p:sp>
        <p:nvSpPr>
          <p:cNvPr id="34" name="모서리가 둥근 직사각형 33"/>
          <p:cNvSpPr/>
          <p:nvPr/>
        </p:nvSpPr>
        <p:spPr bwMode="auto">
          <a:xfrm>
            <a:off x="5063970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선행 단계</a:t>
            </a:r>
          </a:p>
        </p:txBody>
      </p:sp>
      <p:sp>
        <p:nvSpPr>
          <p:cNvPr id="35" name="모서리가 둥근 직사각형 34"/>
          <p:cNvSpPr/>
          <p:nvPr/>
        </p:nvSpPr>
        <p:spPr bwMode="auto">
          <a:xfrm>
            <a:off x="5063970" y="3140968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후행 단계</a:t>
            </a:r>
          </a:p>
        </p:txBody>
      </p:sp>
      <p:sp>
        <p:nvSpPr>
          <p:cNvPr id="36" name="모서리가 둥근 직사각형 35"/>
          <p:cNvSpPr/>
          <p:nvPr/>
        </p:nvSpPr>
        <p:spPr bwMode="auto">
          <a:xfrm>
            <a:off x="5063970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트랜잭션</a:t>
            </a:r>
          </a:p>
        </p:txBody>
      </p:sp>
      <p:sp>
        <p:nvSpPr>
          <p:cNvPr id="37" name="모서리가 접힌 도형 36"/>
          <p:cNvSpPr/>
          <p:nvPr/>
        </p:nvSpPr>
        <p:spPr bwMode="auto">
          <a:xfrm>
            <a:off x="344488" y="2120900"/>
            <a:ext cx="4608512" cy="20288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1.CJ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와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SAP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간의 저장 창고 단위로 재고 차이를 조정하기 위해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저장위치 단위로 재고의 수량을 조정 처리 한다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저장위치 단위로 재고 조정 한 다고 할 지라도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총 유한의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재고 수량은 변화지 않는다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단지 위치간의 재고 차이를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조정할 목적으로 한다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38" name="모서리가 접힌 도형 37"/>
          <p:cNvSpPr/>
          <p:nvPr/>
        </p:nvSpPr>
        <p:spPr bwMode="auto">
          <a:xfrm>
            <a:off x="5064125" y="2120900"/>
            <a:ext cx="4568825" cy="831850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CJ KX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로 부터   해당 시스템 內  존재하는   재고 수량을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받는다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39" name="모서리가 접힌 도형 38"/>
          <p:cNvSpPr/>
          <p:nvPr/>
        </p:nvSpPr>
        <p:spPr bwMode="auto">
          <a:xfrm>
            <a:off x="5064125" y="3416300"/>
            <a:ext cx="4568825" cy="733425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343694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이것만은 꼭 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!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1539320" y="4317930"/>
            <a:ext cx="303290" cy="22266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+1</a:t>
            </a:r>
          </a:p>
        </p:txBody>
      </p:sp>
      <p:sp>
        <p:nvSpPr>
          <p:cNvPr id="42" name="모서리가 접힌 도형 41"/>
          <p:cNvSpPr/>
          <p:nvPr/>
        </p:nvSpPr>
        <p:spPr bwMode="auto">
          <a:xfrm>
            <a:off x="344488" y="4611688"/>
            <a:ext cx="4608512" cy="19907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저장위치간 재고 차이 발생의 재고 실사과정의 한 부분으로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SAP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와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CJ WMS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간의 위치 별 재고 수량의 정확도를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월 단위 또는  특정 기간을 설정하여 지속적으로 관리해야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함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5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3060551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3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물류관리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저장위치간 재고조정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3.1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재고관리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20180331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3.X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저장위치간 재고조정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1. </a:t>
            </a:r>
            <a:r>
              <a:rPr lang="ko-KR" altLang="en-US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재고현황 조회  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MB52</a:t>
            </a:r>
            <a:r>
              <a:rPr lang="ko-KR" altLang="en-US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에서 실시함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endParaRPr lang="en-US" altLang="ko-KR" sz="110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028500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저장위치간 재고조정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MB52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919758" y="1268760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Ⅰ. </a:t>
            </a:r>
            <a:r>
              <a:rPr lang="ko-KR" altLang="en-US" dirty="0" smtClean="0">
                <a:sym typeface="Wingdings" panose="05000000000000000000" pitchFamily="2" charset="2"/>
              </a:rPr>
              <a:t>이동유형  </a:t>
            </a:r>
            <a:r>
              <a:rPr lang="en-US" altLang="ko-KR" dirty="0" smtClean="0">
                <a:sym typeface="Wingdings" panose="05000000000000000000" pitchFamily="2" charset="2"/>
              </a:rPr>
              <a:t>“311”</a:t>
            </a:r>
            <a:r>
              <a:rPr lang="ko-KR" altLang="en-US" dirty="0" smtClean="0">
                <a:sym typeface="Wingdings" panose="05000000000000000000" pitchFamily="2" charset="2"/>
              </a:rPr>
              <a:t>을 이용한 저장위치간 재고 조정  </a:t>
            </a:r>
            <a:r>
              <a:rPr lang="en-US" altLang="ko-KR" dirty="0" smtClean="0">
                <a:sym typeface="Wingdings" panose="05000000000000000000" pitchFamily="2" charset="2"/>
              </a:rPr>
              <a:t>( T-CODE : MB52 )</a:t>
            </a:r>
          </a:p>
          <a:p>
            <a:r>
              <a:rPr lang="en-US" altLang="ko-KR" dirty="0">
                <a:sym typeface="Wingdings" panose="05000000000000000000" pitchFamily="2" charset="2"/>
              </a:rPr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      </a:t>
            </a:r>
            <a:r>
              <a:rPr lang="ko-KR" altLang="en-US" dirty="0" smtClean="0">
                <a:sym typeface="Wingdings" panose="05000000000000000000" pitchFamily="2" charset="2"/>
              </a:rPr>
              <a:t>재고 현황 조회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3"/>
          <a:srcRect l="7833" t="8640" r="36913" b="51292"/>
          <a:stretch/>
        </p:blipFill>
        <p:spPr>
          <a:xfrm>
            <a:off x="758825" y="1973519"/>
            <a:ext cx="5472608" cy="22322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0069" y="4437112"/>
            <a:ext cx="56262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EX) </a:t>
            </a:r>
            <a:r>
              <a:rPr lang="ko-KR" altLang="en-US" dirty="0" smtClean="0"/>
              <a:t>제품 </a:t>
            </a:r>
            <a:r>
              <a:rPr lang="en-US" altLang="ko-KR" dirty="0" smtClean="0"/>
              <a:t>A814014 </a:t>
            </a:r>
            <a:r>
              <a:rPr lang="ko-KR" altLang="en-US" dirty="0" smtClean="0"/>
              <a:t>에 대하여     </a:t>
            </a:r>
            <a:r>
              <a:rPr lang="en-US" altLang="ko-KR" dirty="0" smtClean="0"/>
              <a:t>Mall </a:t>
            </a:r>
            <a:r>
              <a:rPr lang="ko-KR" altLang="en-US" dirty="0" smtClean="0"/>
              <a:t>전용창고에  </a:t>
            </a:r>
            <a:r>
              <a:rPr lang="en-US" altLang="ko-KR" dirty="0" smtClean="0"/>
              <a:t>“1371”EA</a:t>
            </a:r>
            <a:r>
              <a:rPr lang="ko-KR" altLang="en-US" dirty="0" smtClean="0"/>
              <a:t>가 있는데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 </a:t>
            </a:r>
            <a:r>
              <a:rPr lang="ko-KR" altLang="en-US" dirty="0" smtClean="0"/>
              <a:t>만약 </a:t>
            </a:r>
            <a:r>
              <a:rPr lang="en-US" altLang="ko-KR" dirty="0" smtClean="0"/>
              <a:t>] CJ</a:t>
            </a:r>
            <a:r>
              <a:rPr lang="ko-KR" altLang="en-US" dirty="0" smtClean="0"/>
              <a:t>시스템은 </a:t>
            </a:r>
            <a:r>
              <a:rPr lang="en-US" altLang="ko-KR" dirty="0" smtClean="0"/>
              <a:t>1350 EA</a:t>
            </a:r>
            <a:r>
              <a:rPr lang="ko-KR" altLang="en-US" dirty="0" smtClean="0"/>
              <a:t>가 있고</a:t>
            </a:r>
            <a:r>
              <a:rPr lang="en-US" altLang="ko-KR" dirty="0" smtClean="0"/>
              <a:t>,   21EA</a:t>
            </a:r>
            <a:r>
              <a:rPr lang="ko-KR" altLang="en-US" dirty="0" smtClean="0"/>
              <a:t>가   </a:t>
            </a:r>
            <a:r>
              <a:rPr lang="ko-KR" altLang="en-US" dirty="0" err="1" smtClean="0"/>
              <a:t>백암일반</a:t>
            </a:r>
            <a:r>
              <a:rPr lang="ko-KR" altLang="en-US" dirty="0" smtClean="0"/>
              <a:t> 창고에 있다고 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        </a:t>
            </a:r>
            <a:r>
              <a:rPr lang="ko-KR" altLang="en-US" dirty="0" smtClean="0"/>
              <a:t>한다면 </a:t>
            </a:r>
            <a:r>
              <a:rPr lang="en-US" altLang="ko-KR" dirty="0"/>
              <a:t>?</a:t>
            </a:r>
            <a:r>
              <a:rPr lang="en-US" altLang="ko-KR" dirty="0" smtClean="0"/>
              <a:t> </a:t>
            </a:r>
          </a:p>
          <a:p>
            <a:endParaRPr lang="ko-KR" alt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847750" y="3331342"/>
            <a:ext cx="5383683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6623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이동유형 입력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171450" indent="-171450" algn="just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à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이전전기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/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기타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/ 311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을 입력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171450" indent="-171450" algn="just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à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2.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전기일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회계에 기표처리 되는 일자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실상은 이전전기는 내부관리 목적이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므로 큰 의미성은 없음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3.4.5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출발지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도착지에 대한 정보입력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조정대상의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제품코드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 “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저장위치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그리고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“BATCH”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와 수량을 입력</a:t>
            </a:r>
            <a:endParaRPr lang="en-US" altLang="ko-KR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※ 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출발지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( From )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과</a:t>
            </a: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도착지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( TO 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의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BATCH NO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를 다르게 가져 갈</a:t>
            </a:r>
            <a:endParaRPr lang="en-US" altLang="ko-KR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수 있다</a:t>
            </a:r>
            <a:endParaRPr lang="en-US" altLang="ko-KR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즉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]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저장위치간 이전전기를 하면서</a:t>
            </a:r>
            <a:endParaRPr lang="en-US" altLang="ko-KR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배치를 다른 번호로 정의할 수 있음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6.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품목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OK Check Button </a:t>
            </a: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endParaRPr lang="en-US" altLang="ko-KR" sz="110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480571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저장위치간 재고조정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MIGO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Ⅰ. </a:t>
            </a:r>
            <a:r>
              <a:rPr lang="ko-KR" altLang="en-US" dirty="0" smtClean="0">
                <a:sym typeface="Wingdings" panose="05000000000000000000" pitchFamily="2" charset="2"/>
              </a:rPr>
              <a:t>이동유형  </a:t>
            </a:r>
            <a:r>
              <a:rPr lang="en-US" altLang="ko-KR" dirty="0" smtClean="0">
                <a:sym typeface="Wingdings" panose="05000000000000000000" pitchFamily="2" charset="2"/>
              </a:rPr>
              <a:t>“311”</a:t>
            </a:r>
            <a:r>
              <a:rPr lang="ko-KR" altLang="en-US" dirty="0" smtClean="0">
                <a:sym typeface="Wingdings" panose="05000000000000000000" pitchFamily="2" charset="2"/>
              </a:rPr>
              <a:t>을 이용한 </a:t>
            </a:r>
            <a:r>
              <a:rPr lang="en-US" altLang="ko-KR" dirty="0" smtClean="0">
                <a:sym typeface="Wingdings" panose="05000000000000000000" pitchFamily="2" charset="2"/>
              </a:rPr>
              <a:t>BATCH </a:t>
            </a:r>
            <a:r>
              <a:rPr lang="ko-KR" altLang="en-US" dirty="0" smtClean="0">
                <a:sym typeface="Wingdings" panose="05000000000000000000" pitchFamily="2" charset="2"/>
              </a:rPr>
              <a:t>재고 조정  </a:t>
            </a:r>
            <a:r>
              <a:rPr lang="en-US" altLang="ko-KR" dirty="0" smtClean="0">
                <a:sym typeface="Wingdings" panose="05000000000000000000" pitchFamily="2" charset="2"/>
              </a:rPr>
              <a:t>( T-CODE : MIGO )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/>
          <a:srcRect l="9174" t="12729" r="41880" b="21353"/>
          <a:stretch/>
        </p:blipFill>
        <p:spPr>
          <a:xfrm>
            <a:off x="608720" y="1688529"/>
            <a:ext cx="5832648" cy="3672408"/>
          </a:xfrm>
          <a:prstGeom prst="rect">
            <a:avLst/>
          </a:prstGeom>
        </p:spPr>
      </p:pic>
      <p:sp>
        <p:nvSpPr>
          <p:cNvPr id="26" name="직사각형 25"/>
          <p:cNvSpPr/>
          <p:nvPr/>
        </p:nvSpPr>
        <p:spPr>
          <a:xfrm>
            <a:off x="775742" y="2924944"/>
            <a:ext cx="2664296" cy="914920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Oval 14"/>
          <p:cNvSpPr>
            <a:spLocks noChangeArrowheads="1"/>
          </p:cNvSpPr>
          <p:nvPr/>
        </p:nvSpPr>
        <p:spPr bwMode="auto">
          <a:xfrm>
            <a:off x="2994377" y="165856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608720" y="1688981"/>
            <a:ext cx="5832648" cy="18625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824744" y="3985195"/>
            <a:ext cx="1823206" cy="153597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Oval 14"/>
          <p:cNvSpPr>
            <a:spLocks noChangeArrowheads="1"/>
          </p:cNvSpPr>
          <p:nvPr/>
        </p:nvSpPr>
        <p:spPr bwMode="auto">
          <a:xfrm>
            <a:off x="2240923" y="224646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Oval 14"/>
          <p:cNvSpPr>
            <a:spLocks noChangeArrowheads="1"/>
          </p:cNvSpPr>
          <p:nvPr/>
        </p:nvSpPr>
        <p:spPr bwMode="auto">
          <a:xfrm>
            <a:off x="2240923" y="271082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3607060" y="2924944"/>
            <a:ext cx="2664296" cy="914920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Oval 14"/>
          <p:cNvSpPr>
            <a:spLocks noChangeArrowheads="1"/>
          </p:cNvSpPr>
          <p:nvPr/>
        </p:nvSpPr>
        <p:spPr bwMode="auto">
          <a:xfrm>
            <a:off x="618113" y="398519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Oval 14"/>
          <p:cNvSpPr>
            <a:spLocks noChangeArrowheads="1"/>
          </p:cNvSpPr>
          <p:nvPr/>
        </p:nvSpPr>
        <p:spPr bwMode="auto">
          <a:xfrm>
            <a:off x="4183516" y="270616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824744" y="4812773"/>
            <a:ext cx="1823206" cy="153597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Oval 14"/>
          <p:cNvSpPr>
            <a:spLocks noChangeArrowheads="1"/>
          </p:cNvSpPr>
          <p:nvPr/>
        </p:nvSpPr>
        <p:spPr bwMode="auto">
          <a:xfrm>
            <a:off x="1925823" y="478011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7196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이동유형 입력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171450" indent="-171450" algn="just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à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이전전기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/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기타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/ 311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을 입력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171450" indent="-171450" algn="just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à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2.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전기일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회계에 기표처리 되는 일자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실상은 이전전기는 내부관리 목적이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므로 큰 의미성은 없음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3.4.5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출발지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도착지에 대한 정보입력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조정대상의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제품코드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 “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저장위치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그리고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“BATCH”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와 수량을 입력</a:t>
            </a:r>
            <a:endParaRPr lang="en-US" altLang="ko-KR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※ 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주의사항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: BATCH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로 조정하고자</a:t>
            </a:r>
            <a:endParaRPr lang="en-US" altLang="ko-KR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하는 수량을 입력함 </a:t>
            </a:r>
            <a:endParaRPr lang="en-US" altLang="ko-KR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도착지의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BATCH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는 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“+”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출발지의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BATCH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는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“-”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※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동일한 저장위치 內 에서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BATCH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수량 조정을 원칙으로 함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6.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품목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OK Check Button </a:t>
            </a: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endParaRPr lang="en-US" altLang="ko-KR" sz="110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1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. BATCH 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별 재고 조정은 동일한 저장위치를 기준으로  처리하는 것을 원칙으로 함 </a:t>
            </a:r>
            <a:endParaRPr lang="en-US" altLang="ko-KR" sz="1100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저장위치간 재고조정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MIGO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Ⅰ. </a:t>
            </a:r>
            <a:r>
              <a:rPr lang="ko-KR" altLang="en-US" dirty="0" smtClean="0">
                <a:sym typeface="Wingdings" panose="05000000000000000000" pitchFamily="2" charset="2"/>
              </a:rPr>
              <a:t>이동유형  </a:t>
            </a:r>
            <a:r>
              <a:rPr lang="en-US" altLang="ko-KR" dirty="0" smtClean="0">
                <a:sym typeface="Wingdings" panose="05000000000000000000" pitchFamily="2" charset="2"/>
              </a:rPr>
              <a:t>“311”</a:t>
            </a:r>
            <a:r>
              <a:rPr lang="ko-KR" altLang="en-US" dirty="0" smtClean="0">
                <a:sym typeface="Wingdings" panose="05000000000000000000" pitchFamily="2" charset="2"/>
              </a:rPr>
              <a:t>을 이용한 </a:t>
            </a:r>
            <a:r>
              <a:rPr lang="en-US" altLang="ko-KR" dirty="0" smtClean="0">
                <a:sym typeface="Wingdings" panose="05000000000000000000" pitchFamily="2" charset="2"/>
              </a:rPr>
              <a:t>BATCH </a:t>
            </a:r>
            <a:r>
              <a:rPr lang="ko-KR" altLang="en-US" dirty="0" smtClean="0">
                <a:sym typeface="Wingdings" panose="05000000000000000000" pitchFamily="2" charset="2"/>
              </a:rPr>
              <a:t>재고 조정  </a:t>
            </a:r>
            <a:r>
              <a:rPr lang="en-US" altLang="ko-KR" dirty="0" smtClean="0">
                <a:sym typeface="Wingdings" panose="05000000000000000000" pitchFamily="2" charset="2"/>
              </a:rPr>
              <a:t>( T-CODE : MIGO )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l="17284" t="8640" r="33278" b="17687"/>
          <a:stretch/>
        </p:blipFill>
        <p:spPr>
          <a:xfrm>
            <a:off x="559718" y="1553859"/>
            <a:ext cx="5832647" cy="4104456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527704" y="1853243"/>
            <a:ext cx="5808265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Oval 14"/>
          <p:cNvSpPr>
            <a:spLocks noChangeArrowheads="1"/>
          </p:cNvSpPr>
          <p:nvPr/>
        </p:nvSpPr>
        <p:spPr bwMode="auto">
          <a:xfrm>
            <a:off x="2706345" y="187459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527705" y="2472030"/>
            <a:ext cx="1976230" cy="16488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2215902" y="246134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703734" y="3177368"/>
            <a:ext cx="2664295" cy="611671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498229" y="3177368"/>
            <a:ext cx="2664295" cy="611671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2215902" y="300009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Oval 14"/>
          <p:cNvSpPr>
            <a:spLocks noChangeArrowheads="1"/>
          </p:cNvSpPr>
          <p:nvPr/>
        </p:nvSpPr>
        <p:spPr bwMode="auto">
          <a:xfrm>
            <a:off x="4672671" y="300009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703734" y="4112005"/>
            <a:ext cx="2664295" cy="325107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Oval 14"/>
          <p:cNvSpPr>
            <a:spLocks noChangeArrowheads="1"/>
          </p:cNvSpPr>
          <p:nvPr/>
        </p:nvSpPr>
        <p:spPr bwMode="auto">
          <a:xfrm>
            <a:off x="2863974" y="4143240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063773" y="4941168"/>
            <a:ext cx="1152129" cy="229150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Oval 14"/>
          <p:cNvSpPr>
            <a:spLocks noChangeArrowheads="1"/>
          </p:cNvSpPr>
          <p:nvPr/>
        </p:nvSpPr>
        <p:spPr bwMode="auto">
          <a:xfrm>
            <a:off x="1957066" y="496261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3712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BATCH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별 재고 조정 결과 내역확인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앞 페이지의 재고 조정 결과로 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BATCH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별 재고 현황이 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6000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번 저장창고의 배치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“0000”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이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“-25EA”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줄어 들고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4500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번 저장창고의 배치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“20180101”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“+25”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개 늘어난 것을 확인 할 수 있음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endParaRPr lang="en-US" altLang="ko-KR" sz="110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5742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저장위치간 재고조정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MB52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Ⅰ. </a:t>
            </a:r>
            <a:r>
              <a:rPr lang="ko-KR" altLang="en-US" dirty="0" smtClean="0">
                <a:sym typeface="Wingdings" panose="05000000000000000000" pitchFamily="2" charset="2"/>
              </a:rPr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BATCH </a:t>
            </a:r>
            <a:r>
              <a:rPr lang="ko-KR" altLang="en-US" dirty="0" smtClean="0">
                <a:sym typeface="Wingdings" panose="05000000000000000000" pitchFamily="2" charset="2"/>
              </a:rPr>
              <a:t>재고 조정 결과 조회  </a:t>
            </a:r>
            <a:r>
              <a:rPr lang="en-US" altLang="ko-KR" dirty="0" smtClean="0">
                <a:sym typeface="Wingdings" panose="05000000000000000000" pitchFamily="2" charset="2"/>
              </a:rPr>
              <a:t>( MB52) 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/>
          <a:srcRect l="-165" t="6224" r="47257" b="57755"/>
          <a:stretch/>
        </p:blipFill>
        <p:spPr>
          <a:xfrm>
            <a:off x="487710" y="2198950"/>
            <a:ext cx="5834720" cy="3246273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559718" y="3919930"/>
            <a:ext cx="3816424" cy="30115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559718" y="4481691"/>
            <a:ext cx="3816424" cy="30115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1818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198813" y="2781301"/>
            <a:ext cx="3611562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dirty="0">
                <a:latin typeface="맑은 고딕" pitchFamily="50" charset="-127"/>
                <a:ea typeface="맑은 고딕" pitchFamily="50" charset="-127"/>
              </a:rPr>
              <a:t>End of material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33936</TotalTime>
  <Words>613</Words>
  <Application>Microsoft Office PowerPoint</Application>
  <PresentationFormat>사용자 지정</PresentationFormat>
  <Paragraphs>179</Paragraphs>
  <Slides>7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돋움</vt:lpstr>
      <vt:lpstr>맑은 고딕</vt:lpstr>
      <vt:lpstr>Arial</vt:lpstr>
      <vt:lpstr>Lucida Sans Unicode</vt:lpstr>
      <vt:lpstr>Times New Roman</vt:lpstr>
      <vt:lpstr>Wingdings</vt:lpstr>
      <vt:lpstr>기본 디자인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PowerPoint 프레젠테이션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PI_ERP 프로젝트</dc:title>
  <dc:creator>dmyang</dc:creator>
  <cp:lastModifiedBy>SEODOSEOK</cp:lastModifiedBy>
  <cp:revision>2489</cp:revision>
  <cp:lastPrinted>2001-03-14T06:43:19Z</cp:lastPrinted>
  <dcterms:created xsi:type="dcterms:W3CDTF">2000-09-28T11:17:09Z</dcterms:created>
  <dcterms:modified xsi:type="dcterms:W3CDTF">2018-04-03T07:29:00Z</dcterms:modified>
</cp:coreProperties>
</file>