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72" r:id="rId2"/>
    <p:sldId id="634" r:id="rId3"/>
    <p:sldId id="635" r:id="rId4"/>
    <p:sldId id="567" r:id="rId5"/>
    <p:sldId id="566" r:id="rId6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2" autoAdjust="0"/>
    <p:restoredTop sz="99652" autoAdjust="0"/>
  </p:normalViewPr>
  <p:slideViewPr>
    <p:cSldViewPr>
      <p:cViewPr varScale="1">
        <p:scale>
          <a:sx n="111" d="100"/>
          <a:sy n="111" d="100"/>
        </p:scale>
        <p:origin x="1320" y="96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543269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2018.1.16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sp>
        <p:nvSpPr>
          <p:cNvPr id="2" name="직사각형 1"/>
          <p:cNvSpPr/>
          <p:nvPr/>
        </p:nvSpPr>
        <p:spPr bwMode="auto">
          <a:xfrm>
            <a:off x="919758" y="692696"/>
            <a:ext cx="8280920" cy="1152128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600" dirty="0" smtClean="0">
                <a:solidFill>
                  <a:srgbClr val="FF0000"/>
                </a:solidFill>
                <a:latin typeface="Arial" pitchFamily="34" charset="0"/>
              </a:rPr>
              <a:t>Mall &amp; POS</a:t>
            </a:r>
            <a:r>
              <a:rPr lang="ko-KR" altLang="en-US" sz="2600" dirty="0" smtClean="0">
                <a:solidFill>
                  <a:srgbClr val="FF0000"/>
                </a:solidFill>
                <a:latin typeface="Arial" pitchFamily="34" charset="0"/>
              </a:rPr>
              <a:t>의 마스터 이관 및 </a:t>
            </a:r>
            <a:endParaRPr lang="en-US" altLang="ko-KR" sz="2600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600" dirty="0" smtClean="0">
                <a:solidFill>
                  <a:srgbClr val="FF0000"/>
                </a:solidFill>
                <a:latin typeface="Arial" pitchFamily="34" charset="0"/>
              </a:rPr>
              <a:t>Daily </a:t>
            </a:r>
            <a:r>
              <a:rPr lang="ko-KR" altLang="en-US" sz="2600" dirty="0" smtClean="0">
                <a:solidFill>
                  <a:srgbClr val="FF0000"/>
                </a:solidFill>
                <a:latin typeface="Arial" pitchFamily="34" charset="0"/>
              </a:rPr>
              <a:t>체크 항목</a:t>
            </a:r>
            <a:r>
              <a:rPr kumimoji="1" lang="ko-KR" alt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rPr>
              <a:t> </a:t>
            </a:r>
            <a:endParaRPr kumimoji="1" lang="en-US" altLang="ko-KR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5" name="Rectangle 131"/>
          <p:cNvSpPr>
            <a:spLocks noChangeArrowheads="1"/>
          </p:cNvSpPr>
          <p:nvPr/>
        </p:nvSpPr>
        <p:spPr bwMode="auto">
          <a:xfrm>
            <a:off x="415925" y="765175"/>
            <a:ext cx="2808288" cy="30956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6350" algn="ctr">
            <a:solidFill>
              <a:schemeClr val="bg1"/>
            </a:solidFill>
            <a:miter lim="800000"/>
            <a:headEnd/>
            <a:tailEnd/>
          </a:ln>
        </p:spPr>
        <p:txBody>
          <a:bodyPr lIns="18000" rIns="18000" anchor="ctr"/>
          <a:lstStyle/>
          <a:p>
            <a:pPr algn="ctr">
              <a:buClr>
                <a:srgbClr val="DDDDDD"/>
              </a:buClr>
              <a:buFont typeface="Wingdings" pitchFamily="2" charset="2"/>
              <a:buNone/>
              <a:defRPr/>
            </a:pPr>
            <a:r>
              <a:rPr kumimoji="0" lang="ko-KR" altLang="en-US" dirty="0" smtClean="0">
                <a:solidFill>
                  <a:srgbClr val="FFFFFF"/>
                </a:solidFill>
                <a:ea typeface="맑은 고딕" pitchFamily="50" charset="-127"/>
              </a:rPr>
              <a:t>고객 </a:t>
            </a:r>
            <a:r>
              <a:rPr kumimoji="0" lang="en-US" altLang="ko-KR" dirty="0" smtClean="0">
                <a:solidFill>
                  <a:srgbClr val="FFFFFF"/>
                </a:solidFill>
                <a:ea typeface="맑은 고딕" pitchFamily="50" charset="-127"/>
              </a:rPr>
              <a:t>/ </a:t>
            </a:r>
            <a:r>
              <a:rPr kumimoji="0" lang="ko-KR" altLang="en-US" dirty="0" smtClean="0">
                <a:solidFill>
                  <a:srgbClr val="FFFFFF"/>
                </a:solidFill>
                <a:ea typeface="맑은 고딕" pitchFamily="50" charset="-127"/>
              </a:rPr>
              <a:t>자재 마스터 생성 </a:t>
            </a:r>
            <a:endParaRPr kumimoji="0" lang="ko-KR" altLang="en-US" dirty="0">
              <a:solidFill>
                <a:srgbClr val="FFFFFF"/>
              </a:solidFill>
              <a:ea typeface="맑은 고딕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9718" y="1268760"/>
            <a:ext cx="8424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교재 </a:t>
            </a:r>
            <a:r>
              <a:rPr lang="en-US" altLang="ko-KR" dirty="0" smtClean="0"/>
              <a:t>:  “</a:t>
            </a:r>
            <a:r>
              <a:rPr lang="ko-KR" altLang="en-US" dirty="0" smtClean="0"/>
              <a:t>필독</a:t>
            </a:r>
            <a:r>
              <a:rPr lang="en-US" altLang="ko-KR" dirty="0" smtClean="0"/>
              <a:t>_FN</a:t>
            </a:r>
            <a:r>
              <a:rPr lang="ko-KR" altLang="en-US" dirty="0" smtClean="0"/>
              <a:t>주의사항 ★★</a:t>
            </a:r>
            <a:r>
              <a:rPr lang="en-US" altLang="ko-KR" dirty="0" smtClean="0"/>
              <a:t> POS &amp; MALL </a:t>
            </a:r>
            <a:r>
              <a:rPr lang="ko-KR" altLang="en-US" dirty="0" smtClean="0"/>
              <a:t>의 마스터 이관 절차</a:t>
            </a:r>
            <a:r>
              <a:rPr lang="en-US" altLang="ko-KR" dirty="0" smtClean="0"/>
              <a:t>“ </a:t>
            </a:r>
            <a:r>
              <a:rPr lang="ko-KR" altLang="en-US" dirty="0" smtClean="0"/>
              <a:t>참고</a:t>
            </a:r>
            <a:endParaRPr lang="ko-KR" altLang="en-US" dirty="0"/>
          </a:p>
        </p:txBody>
      </p:sp>
      <p:sp>
        <p:nvSpPr>
          <p:cNvPr id="7" name="Rectangle 131"/>
          <p:cNvSpPr>
            <a:spLocks noChangeArrowheads="1"/>
          </p:cNvSpPr>
          <p:nvPr/>
        </p:nvSpPr>
        <p:spPr bwMode="auto">
          <a:xfrm>
            <a:off x="415925" y="1812707"/>
            <a:ext cx="2808288" cy="30956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6350" algn="ctr">
            <a:solidFill>
              <a:schemeClr val="bg1"/>
            </a:solidFill>
            <a:miter lim="800000"/>
            <a:headEnd/>
            <a:tailEnd/>
          </a:ln>
        </p:spPr>
        <p:txBody>
          <a:bodyPr lIns="18000" rIns="18000" anchor="ctr"/>
          <a:lstStyle/>
          <a:p>
            <a:pPr algn="ctr">
              <a:buClr>
                <a:srgbClr val="DDDDDD"/>
              </a:buClr>
              <a:buFont typeface="Wingdings" pitchFamily="2" charset="2"/>
              <a:buNone/>
              <a:defRPr/>
            </a:pPr>
            <a:r>
              <a:rPr kumimoji="0" lang="en-US" altLang="ko-KR" dirty="0" smtClean="0">
                <a:solidFill>
                  <a:srgbClr val="FFFFFF"/>
                </a:solidFill>
                <a:ea typeface="맑은 고딕" pitchFamily="50" charset="-127"/>
              </a:rPr>
              <a:t>Mall &amp; POS </a:t>
            </a:r>
            <a:r>
              <a:rPr kumimoji="0" lang="ko-KR" altLang="en-US" dirty="0" smtClean="0">
                <a:solidFill>
                  <a:srgbClr val="FFFFFF"/>
                </a:solidFill>
                <a:ea typeface="맑은 고딕" pitchFamily="50" charset="-127"/>
              </a:rPr>
              <a:t>이관 절차 </a:t>
            </a:r>
            <a:r>
              <a:rPr kumimoji="0" lang="en-US" altLang="ko-KR" dirty="0" smtClean="0">
                <a:solidFill>
                  <a:srgbClr val="FFFFFF"/>
                </a:solidFill>
                <a:ea typeface="맑은 고딕" pitchFamily="50" charset="-127"/>
              </a:rPr>
              <a:t>( 1/2)</a:t>
            </a:r>
            <a:r>
              <a:rPr kumimoji="0" lang="ko-KR" altLang="en-US" dirty="0" smtClean="0">
                <a:solidFill>
                  <a:srgbClr val="FFFFFF"/>
                </a:solidFill>
                <a:ea typeface="맑은 고딕" pitchFamily="50" charset="-127"/>
              </a:rPr>
              <a:t> </a:t>
            </a:r>
            <a:endParaRPr kumimoji="0" lang="ko-KR" altLang="en-US" dirty="0">
              <a:solidFill>
                <a:srgbClr val="FFFFFF"/>
              </a:solidFill>
              <a:ea typeface="맑은 고딕" pitchFamily="50" charset="-127"/>
            </a:endParaRPr>
          </a:p>
        </p:txBody>
      </p:sp>
      <p:sp>
        <p:nvSpPr>
          <p:cNvPr id="8" name="Rectangle 131"/>
          <p:cNvSpPr>
            <a:spLocks noChangeArrowheads="1"/>
          </p:cNvSpPr>
          <p:nvPr/>
        </p:nvSpPr>
        <p:spPr bwMode="auto">
          <a:xfrm>
            <a:off x="415925" y="2398415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STEP1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95822" y="2398415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POS </a:t>
            </a:r>
            <a:r>
              <a:rPr lang="ko-KR" altLang="en-US" dirty="0" smtClean="0"/>
              <a:t>직영점의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저장위치 확장 여부 </a:t>
            </a:r>
            <a:r>
              <a:rPr lang="en-US" altLang="ko-KR" dirty="0" smtClean="0"/>
              <a:t>“    T-CODE :  </a:t>
            </a:r>
            <a:r>
              <a:rPr lang="en-US" altLang="ko-KR" dirty="0" smtClean="0">
                <a:solidFill>
                  <a:srgbClr val="FF0000"/>
                </a:solidFill>
              </a:rPr>
              <a:t>MMSC</a:t>
            </a:r>
          </a:p>
          <a:p>
            <a:r>
              <a:rPr lang="en-US" altLang="ko-KR" dirty="0" smtClean="0"/>
              <a:t>   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altLang="ko-KR" sz="1000" dirty="0" smtClean="0">
                <a:sym typeface="Wingdings" panose="05000000000000000000" pitchFamily="2" charset="2"/>
              </a:rPr>
              <a:t>POS </a:t>
            </a:r>
            <a:r>
              <a:rPr lang="ko-KR" altLang="en-US" sz="1000" dirty="0" smtClean="0">
                <a:sym typeface="Wingdings" panose="05000000000000000000" pitchFamily="2" charset="2"/>
              </a:rPr>
              <a:t>직영점의 신규 개설 때 해당 매장에서 판매를 하기 위해  반드시 </a:t>
            </a:r>
            <a:r>
              <a:rPr lang="en-US" altLang="ko-KR" sz="1000" dirty="0" smtClean="0">
                <a:sym typeface="Wingdings" panose="05000000000000000000" pitchFamily="2" charset="2"/>
              </a:rPr>
              <a:t>“</a:t>
            </a:r>
            <a:r>
              <a:rPr lang="ko-KR" altLang="en-US" sz="1000" dirty="0" smtClean="0">
                <a:sym typeface="Wingdings" panose="05000000000000000000" pitchFamily="2" charset="2"/>
              </a:rPr>
              <a:t>해당 매장의 저장위치</a:t>
            </a:r>
            <a:r>
              <a:rPr lang="en-US" altLang="ko-KR" sz="1000" dirty="0" smtClean="0">
                <a:sym typeface="Wingdings" panose="05000000000000000000" pitchFamily="2" charset="2"/>
              </a:rPr>
              <a:t>＂</a:t>
            </a:r>
            <a:r>
              <a:rPr lang="ko-KR" altLang="en-US" sz="1000" dirty="0" smtClean="0">
                <a:sym typeface="Wingdings" panose="05000000000000000000" pitchFamily="2" charset="2"/>
              </a:rPr>
              <a:t>가 확장이 되어야 함</a:t>
            </a:r>
            <a:endParaRPr lang="en-US" altLang="ko-KR" sz="1000" dirty="0" smtClean="0">
              <a:sym typeface="Wingdings" panose="05000000000000000000" pitchFamily="2" charset="2"/>
            </a:endParaRPr>
          </a:p>
          <a:p>
            <a:r>
              <a:rPr lang="ko-KR" altLang="en-US" sz="1000" dirty="0">
                <a:sym typeface="Wingdings" panose="05000000000000000000" pitchFamily="2" charset="2"/>
              </a:rPr>
              <a:t> </a:t>
            </a:r>
            <a:r>
              <a:rPr lang="ko-KR" altLang="en-US" sz="1000" dirty="0" smtClean="0">
                <a:sym typeface="Wingdings" panose="05000000000000000000" pitchFamily="2" charset="2"/>
              </a:rPr>
              <a:t>  </a:t>
            </a:r>
            <a:r>
              <a:rPr lang="en-US" altLang="ko-KR" sz="1000" dirty="0" smtClean="0">
                <a:sym typeface="Wingdings" panose="05000000000000000000" pitchFamily="2" charset="2"/>
              </a:rPr>
              <a:t>※ </a:t>
            </a:r>
            <a:r>
              <a:rPr lang="ko-KR" altLang="en-US" sz="1000" dirty="0" smtClean="0">
                <a:sym typeface="Wingdings" panose="05000000000000000000" pitchFamily="2" charset="2"/>
              </a:rPr>
              <a:t>센터 내 제품 </a:t>
            </a:r>
            <a:r>
              <a:rPr lang="en-US" altLang="ko-KR" sz="1000" dirty="0" smtClean="0">
                <a:sym typeface="Wingdings" panose="05000000000000000000" pitchFamily="2" charset="2"/>
              </a:rPr>
              <a:t>:  </a:t>
            </a:r>
            <a:r>
              <a:rPr lang="ko-KR" altLang="en-US" sz="1000" dirty="0" err="1" smtClean="0">
                <a:sym typeface="Wingdings" panose="05000000000000000000" pitchFamily="2" charset="2"/>
              </a:rPr>
              <a:t>오창</a:t>
            </a:r>
            <a:r>
              <a:rPr lang="ko-KR" altLang="en-US" sz="1000" dirty="0" smtClean="0">
                <a:sym typeface="Wingdings" panose="05000000000000000000" pitchFamily="2" charset="2"/>
              </a:rPr>
              <a:t> 반환 </a:t>
            </a:r>
            <a:r>
              <a:rPr lang="en-US" altLang="ko-KR" sz="1000" dirty="0" smtClean="0">
                <a:sym typeface="Wingdings" panose="05000000000000000000" pitchFamily="2" charset="2"/>
              </a:rPr>
              <a:t>, Mall </a:t>
            </a:r>
            <a:r>
              <a:rPr lang="ko-KR" altLang="en-US" sz="1000" dirty="0" smtClean="0">
                <a:sym typeface="Wingdings" panose="05000000000000000000" pitchFamily="2" charset="2"/>
              </a:rPr>
              <a:t>전용창고</a:t>
            </a:r>
            <a:r>
              <a:rPr lang="en-US" altLang="ko-KR" sz="1000" dirty="0" smtClean="0">
                <a:sym typeface="Wingdings" panose="05000000000000000000" pitchFamily="2" charset="2"/>
              </a:rPr>
              <a:t>, </a:t>
            </a:r>
            <a:r>
              <a:rPr lang="ko-KR" altLang="en-US" sz="1000" dirty="0" smtClean="0">
                <a:sym typeface="Wingdings" panose="05000000000000000000" pitchFamily="2" charset="2"/>
              </a:rPr>
              <a:t>직영점 창고</a:t>
            </a:r>
            <a:r>
              <a:rPr lang="en-US" altLang="ko-KR" sz="1000" dirty="0" smtClean="0">
                <a:sym typeface="Wingdings" panose="05000000000000000000" pitchFamily="2" charset="2"/>
              </a:rPr>
              <a:t>, </a:t>
            </a:r>
            <a:r>
              <a:rPr lang="ko-KR" altLang="en-US" sz="1000" dirty="0" err="1" smtClean="0">
                <a:sym typeface="Wingdings" panose="05000000000000000000" pitchFamily="2" charset="2"/>
              </a:rPr>
              <a:t>백암</a:t>
            </a:r>
            <a:r>
              <a:rPr lang="ko-KR" altLang="en-US" sz="1000" dirty="0" smtClean="0">
                <a:sym typeface="Wingdings" panose="05000000000000000000" pitchFamily="2" charset="2"/>
              </a:rPr>
              <a:t> 창고 를 확장 </a:t>
            </a:r>
            <a:endParaRPr lang="en-US" altLang="ko-KR" sz="1000" dirty="0" smtClean="0">
              <a:sym typeface="Wingdings" panose="05000000000000000000" pitchFamily="2" charset="2"/>
            </a:endParaRPr>
          </a:p>
          <a:p>
            <a:r>
              <a:rPr lang="en-US" altLang="ko-KR" sz="1000" dirty="0">
                <a:sym typeface="Wingdings" panose="05000000000000000000" pitchFamily="2" charset="2"/>
              </a:rPr>
              <a:t> </a:t>
            </a:r>
            <a:r>
              <a:rPr lang="en-US" altLang="ko-KR" sz="1000" dirty="0" smtClean="0">
                <a:sym typeface="Wingdings" panose="05000000000000000000" pitchFamily="2" charset="2"/>
              </a:rPr>
              <a:t>  ※ </a:t>
            </a:r>
            <a:r>
              <a:rPr lang="ko-KR" altLang="en-US" sz="1000" dirty="0" smtClean="0">
                <a:sym typeface="Wingdings" panose="05000000000000000000" pitchFamily="2" charset="2"/>
              </a:rPr>
              <a:t>센터 외 제품 </a:t>
            </a:r>
            <a:r>
              <a:rPr lang="en-US" altLang="ko-KR" sz="1000" dirty="0" smtClean="0">
                <a:sym typeface="Wingdings" panose="05000000000000000000" pitchFamily="2" charset="2"/>
              </a:rPr>
              <a:t>:  </a:t>
            </a:r>
            <a:r>
              <a:rPr lang="ko-KR" altLang="en-US" sz="1000" dirty="0" err="1" smtClean="0">
                <a:sym typeface="Wingdings" panose="05000000000000000000" pitchFamily="2" charset="2"/>
              </a:rPr>
              <a:t>오창</a:t>
            </a:r>
            <a:r>
              <a:rPr lang="ko-KR" altLang="en-US" sz="1000" dirty="0" smtClean="0">
                <a:sym typeface="Wingdings" panose="05000000000000000000" pitchFamily="2" charset="2"/>
              </a:rPr>
              <a:t> 반환</a:t>
            </a:r>
            <a:r>
              <a:rPr lang="en-US" altLang="ko-KR" sz="1000" dirty="0" smtClean="0">
                <a:sym typeface="Wingdings" panose="05000000000000000000" pitchFamily="2" charset="2"/>
              </a:rPr>
              <a:t>, </a:t>
            </a:r>
            <a:r>
              <a:rPr lang="ko-KR" altLang="en-US" sz="1000" dirty="0" smtClean="0">
                <a:sym typeface="Wingdings" panose="05000000000000000000" pitchFamily="2" charset="2"/>
              </a:rPr>
              <a:t>직영점 창고</a:t>
            </a:r>
            <a:r>
              <a:rPr lang="en-US" altLang="ko-KR" sz="1000" dirty="0" smtClean="0">
                <a:sym typeface="Wingdings" panose="05000000000000000000" pitchFamily="2" charset="2"/>
              </a:rPr>
              <a:t>, </a:t>
            </a:r>
            <a:r>
              <a:rPr lang="ko-KR" altLang="en-US" sz="1000" dirty="0" smtClean="0">
                <a:sym typeface="Wingdings" panose="05000000000000000000" pitchFamily="2" charset="2"/>
              </a:rPr>
              <a:t>진천 물류 창고 </a:t>
            </a:r>
            <a:r>
              <a:rPr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 </a:t>
            </a:r>
            <a:r>
              <a:rPr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주의 </a:t>
            </a:r>
            <a:r>
              <a:rPr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:  </a:t>
            </a:r>
            <a:r>
              <a:rPr lang="ko-KR" altLang="en-US" sz="1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백암</a:t>
            </a:r>
            <a:r>
              <a:rPr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창고는 확장시키면 안됨 </a:t>
            </a:r>
            <a:r>
              <a:rPr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)  </a:t>
            </a:r>
            <a:r>
              <a:rPr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실수로 생성 되었으면 삭제 가능</a:t>
            </a:r>
            <a:r>
              <a:rPr lang="en-US" altLang="ko-KR" sz="1000" dirty="0" smtClean="0">
                <a:solidFill>
                  <a:srgbClr val="FF0000"/>
                </a:solidFill>
              </a:rPr>
              <a:t> 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10" name="Rectangle 131"/>
          <p:cNvSpPr>
            <a:spLocks noChangeArrowheads="1"/>
          </p:cNvSpPr>
          <p:nvPr/>
        </p:nvSpPr>
        <p:spPr bwMode="auto">
          <a:xfrm>
            <a:off x="415925" y="3539510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STEP2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5822" y="3501008"/>
            <a:ext cx="648072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&amp; POS </a:t>
            </a:r>
            <a:r>
              <a:rPr lang="ko-KR" altLang="en-US" dirty="0" smtClean="0"/>
              <a:t>자재코드의 소비자 가격 생성    </a:t>
            </a:r>
            <a:r>
              <a:rPr lang="en-US" altLang="ko-KR" dirty="0" smtClean="0"/>
              <a:t>T-CODE : </a:t>
            </a:r>
            <a:r>
              <a:rPr lang="en-US" altLang="ko-KR" dirty="0" smtClean="0">
                <a:solidFill>
                  <a:srgbClr val="FF0000"/>
                </a:solidFill>
              </a:rPr>
              <a:t>VK11</a:t>
            </a:r>
            <a:r>
              <a:rPr lang="en-US" altLang="ko-KR" dirty="0" smtClean="0"/>
              <a:t>    ( </a:t>
            </a:r>
            <a:r>
              <a:rPr lang="ko-KR" altLang="en-US" dirty="0" smtClean="0"/>
              <a:t>조건유형 </a:t>
            </a:r>
            <a:r>
              <a:rPr lang="en-US" altLang="ko-KR" dirty="0" smtClean="0"/>
              <a:t>ZPR5 ) -&gt;</a:t>
            </a:r>
            <a:r>
              <a:rPr lang="ko-KR" altLang="en-US" dirty="0" smtClean="0"/>
              <a:t>가맹점은</a:t>
            </a:r>
            <a:r>
              <a:rPr lang="en-US" altLang="ko-KR" dirty="0" smtClean="0"/>
              <a:t>[</a:t>
            </a:r>
            <a:r>
              <a:rPr lang="ko-KR" altLang="en-US" dirty="0" err="1" smtClean="0"/>
              <a:t>약정가</a:t>
            </a:r>
            <a:r>
              <a:rPr lang="en-US" altLang="ko-KR" dirty="0" smtClean="0"/>
              <a:t>] / </a:t>
            </a:r>
            <a:r>
              <a:rPr lang="ko-KR" altLang="en-US" dirty="0" smtClean="0"/>
              <a:t>직영</a:t>
            </a:r>
            <a:r>
              <a:rPr lang="en-US" altLang="ko-KR" dirty="0" smtClean="0"/>
              <a:t>MALL, POS 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[</a:t>
            </a:r>
            <a:r>
              <a:rPr lang="ko-KR" altLang="en-US" dirty="0" err="1" smtClean="0"/>
              <a:t>직납가</a:t>
            </a:r>
            <a:r>
              <a:rPr lang="en-US" altLang="ko-KR" dirty="0" smtClean="0"/>
              <a:t>]</a:t>
            </a:r>
          </a:p>
          <a:p>
            <a:endParaRPr lang="en-US" altLang="ko-KR" dirty="0" smtClean="0"/>
          </a:p>
          <a:p>
            <a:r>
              <a:rPr lang="en-US" altLang="ko-KR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자재마스터 전송프로그램으로 </a:t>
            </a:r>
            <a:r>
              <a:rPr lang="ko-KR" altLang="en-US" sz="11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조회시</a:t>
            </a:r>
            <a:r>
              <a:rPr lang="ko-KR" altLang="en-US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표준원가가 없는 품목은 </a:t>
            </a:r>
            <a:r>
              <a:rPr lang="ko-KR" altLang="en-US" sz="11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걸러지게됨</a:t>
            </a:r>
            <a:r>
              <a:rPr lang="en-US" altLang="ko-KR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</a:t>
            </a:r>
            <a:r>
              <a:rPr lang="ko-KR" altLang="en-US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미리 확인 </a:t>
            </a:r>
            <a:r>
              <a:rPr lang="ko-KR" altLang="en-US" sz="11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할것</a:t>
            </a:r>
            <a:r>
              <a:rPr lang="en-US" altLang="ko-KR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직영점 </a:t>
            </a:r>
            <a:r>
              <a:rPr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/ </a:t>
            </a:r>
            <a:r>
              <a:rPr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가맹점 </a:t>
            </a:r>
            <a:r>
              <a:rPr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/ Mall  </a:t>
            </a:r>
            <a:r>
              <a:rPr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공통으로 해야 함  </a:t>
            </a:r>
            <a:r>
              <a:rPr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 </a:t>
            </a:r>
            <a:r>
              <a:rPr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부가세 포함 가격 </a:t>
            </a:r>
            <a:r>
              <a:rPr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), </a:t>
            </a:r>
            <a:r>
              <a:rPr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유효기간 주의 </a:t>
            </a:r>
            <a:r>
              <a:rPr lang="en-US" altLang="ko-KR" sz="1000" dirty="0" smtClean="0">
                <a:solidFill>
                  <a:srgbClr val="FF0000"/>
                </a:solidFill>
              </a:rPr>
              <a:t> 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12" name="Rectangle 131"/>
          <p:cNvSpPr>
            <a:spLocks noChangeArrowheads="1"/>
          </p:cNvSpPr>
          <p:nvPr/>
        </p:nvSpPr>
        <p:spPr bwMode="auto">
          <a:xfrm>
            <a:off x="415925" y="4682346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STEP3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95822" y="4643844"/>
            <a:ext cx="79928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가맹점 </a:t>
            </a:r>
            <a:r>
              <a:rPr lang="en-US" altLang="ko-KR" dirty="0" smtClean="0"/>
              <a:t> POS </a:t>
            </a:r>
            <a:r>
              <a:rPr lang="ko-KR" altLang="en-US" dirty="0" smtClean="0"/>
              <a:t>자재코드의 소비자 가격 생성    </a:t>
            </a:r>
            <a:r>
              <a:rPr lang="en-US" altLang="ko-KR" dirty="0" smtClean="0"/>
              <a:t>T-CODE : VK11    ( </a:t>
            </a:r>
            <a:r>
              <a:rPr lang="ko-KR" altLang="en-US" dirty="0" smtClean="0"/>
              <a:t>조건유형 </a:t>
            </a:r>
            <a:r>
              <a:rPr lang="en-US" altLang="ko-KR" dirty="0" smtClean="0"/>
              <a:t>ZPR5 ) 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가맹점일 경우만 해당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en-US" altLang="ko-KR" sz="1000" dirty="0" smtClean="0">
                <a:sym typeface="Wingdings" panose="05000000000000000000" pitchFamily="2" charset="2"/>
              </a:rPr>
              <a:t>  </a:t>
            </a:r>
            <a:r>
              <a:rPr lang="ko-KR" altLang="en-US" sz="1000" dirty="0" smtClean="0">
                <a:sym typeface="Wingdings" panose="05000000000000000000" pitchFamily="2" charset="2"/>
              </a:rPr>
              <a:t>가맹점 공급가  </a:t>
            </a:r>
            <a:r>
              <a:rPr lang="en-US" altLang="ko-KR" sz="1000" dirty="0" smtClean="0">
                <a:sym typeface="Wingdings" panose="05000000000000000000" pitchFamily="2" charset="2"/>
              </a:rPr>
              <a:t>( </a:t>
            </a:r>
            <a:r>
              <a:rPr lang="ko-KR" altLang="en-US" sz="1000" dirty="0" smtClean="0">
                <a:sym typeface="Wingdings" panose="05000000000000000000" pitchFamily="2" charset="2"/>
              </a:rPr>
              <a:t>부가세 포함 가격 </a:t>
            </a:r>
            <a:r>
              <a:rPr lang="en-US" altLang="ko-KR" sz="1000" dirty="0" smtClean="0">
                <a:sym typeface="Wingdings" panose="05000000000000000000" pitchFamily="2" charset="2"/>
              </a:rPr>
              <a:t>) </a:t>
            </a:r>
            <a:r>
              <a:rPr lang="ko-KR" altLang="en-US" sz="1000" dirty="0" smtClean="0">
                <a:sym typeface="Wingdings" panose="05000000000000000000" pitchFamily="2" charset="2"/>
              </a:rPr>
              <a:t> </a:t>
            </a:r>
            <a:r>
              <a:rPr lang="en-US" altLang="ko-KR" sz="1000" dirty="0" smtClean="0">
                <a:sym typeface="Wingdings" panose="05000000000000000000" pitchFamily="2" charset="2"/>
              </a:rPr>
              <a:t>, </a:t>
            </a:r>
            <a:r>
              <a:rPr lang="ko-KR" altLang="en-US" sz="1000" dirty="0" smtClean="0">
                <a:sym typeface="Wingdings" panose="05000000000000000000" pitchFamily="2" charset="2"/>
              </a:rPr>
              <a:t>유효기간 주의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14" name="Rectangle 131"/>
          <p:cNvSpPr>
            <a:spLocks noChangeArrowheads="1"/>
          </p:cNvSpPr>
          <p:nvPr/>
        </p:nvSpPr>
        <p:spPr bwMode="auto">
          <a:xfrm>
            <a:off x="415925" y="5854799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STEP4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95822" y="5816297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POS &amp; Mall   </a:t>
            </a:r>
            <a:r>
              <a:rPr lang="ko-KR" altLang="en-US" dirty="0" smtClean="0"/>
              <a:t>고객 마스터 전송   </a:t>
            </a:r>
            <a:r>
              <a:rPr lang="en-US" altLang="ko-KR" dirty="0" smtClean="0"/>
              <a:t>T-CODE : </a:t>
            </a:r>
            <a:r>
              <a:rPr lang="en-US" altLang="ko-KR" dirty="0"/>
              <a:t>ZSDM7030 - </a:t>
            </a:r>
            <a:r>
              <a:rPr lang="ko-KR" altLang="en-US" dirty="0"/>
              <a:t>고객마스터 생성 전송 </a:t>
            </a:r>
            <a:r>
              <a:rPr lang="en-US" altLang="ko-KR" dirty="0"/>
              <a:t>( MALL &amp; POS ) </a:t>
            </a:r>
            <a:endParaRPr lang="ko-KR" altLang="en-US" sz="1000" dirty="0"/>
          </a:p>
        </p:txBody>
      </p:sp>
      <p:sp>
        <p:nvSpPr>
          <p:cNvPr id="9" name="아래쪽 화살표 8"/>
          <p:cNvSpPr/>
          <p:nvPr/>
        </p:nvSpPr>
        <p:spPr bwMode="auto">
          <a:xfrm>
            <a:off x="775742" y="2708920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아래쪽 화살표 16"/>
          <p:cNvSpPr/>
          <p:nvPr/>
        </p:nvSpPr>
        <p:spPr bwMode="auto">
          <a:xfrm>
            <a:off x="775742" y="3834132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아래쪽 화살표 17"/>
          <p:cNvSpPr/>
          <p:nvPr/>
        </p:nvSpPr>
        <p:spPr bwMode="auto">
          <a:xfrm>
            <a:off x="775742" y="4964659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08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5" name="Rectangle 131"/>
          <p:cNvSpPr>
            <a:spLocks noChangeArrowheads="1"/>
          </p:cNvSpPr>
          <p:nvPr/>
        </p:nvSpPr>
        <p:spPr bwMode="auto">
          <a:xfrm>
            <a:off x="415925" y="764704"/>
            <a:ext cx="2808288" cy="30956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6350" algn="ctr">
            <a:solidFill>
              <a:schemeClr val="bg1"/>
            </a:solidFill>
            <a:miter lim="800000"/>
            <a:headEnd/>
            <a:tailEnd/>
          </a:ln>
        </p:spPr>
        <p:txBody>
          <a:bodyPr lIns="18000" rIns="18000" anchor="ctr"/>
          <a:lstStyle/>
          <a:p>
            <a:pPr algn="ctr">
              <a:buClr>
                <a:srgbClr val="DDDDDD"/>
              </a:buClr>
              <a:buFont typeface="Wingdings" pitchFamily="2" charset="2"/>
              <a:buNone/>
              <a:defRPr/>
            </a:pPr>
            <a:r>
              <a:rPr kumimoji="0" lang="en-US" altLang="ko-KR" dirty="0" smtClean="0">
                <a:solidFill>
                  <a:srgbClr val="FFFFFF"/>
                </a:solidFill>
                <a:ea typeface="맑은 고딕" pitchFamily="50" charset="-127"/>
              </a:rPr>
              <a:t>Mall &amp; POS </a:t>
            </a:r>
            <a:r>
              <a:rPr kumimoji="0" lang="ko-KR" altLang="en-US" dirty="0" smtClean="0">
                <a:solidFill>
                  <a:srgbClr val="FFFFFF"/>
                </a:solidFill>
                <a:ea typeface="맑은 고딕" pitchFamily="50" charset="-127"/>
              </a:rPr>
              <a:t>이관 절차 </a:t>
            </a:r>
            <a:r>
              <a:rPr kumimoji="0" lang="en-US" altLang="ko-KR" dirty="0" smtClean="0">
                <a:solidFill>
                  <a:srgbClr val="FFFFFF"/>
                </a:solidFill>
                <a:ea typeface="맑은 고딕" pitchFamily="50" charset="-127"/>
              </a:rPr>
              <a:t>(2/2)</a:t>
            </a:r>
            <a:r>
              <a:rPr kumimoji="0" lang="ko-KR" altLang="en-US" dirty="0" smtClean="0">
                <a:solidFill>
                  <a:srgbClr val="FFFFFF"/>
                </a:solidFill>
                <a:ea typeface="맑은 고딕" pitchFamily="50" charset="-127"/>
              </a:rPr>
              <a:t> </a:t>
            </a:r>
            <a:endParaRPr kumimoji="0" lang="ko-KR" altLang="en-US" dirty="0">
              <a:solidFill>
                <a:srgbClr val="FFFFFF"/>
              </a:solidFill>
              <a:ea typeface="맑은 고딕" pitchFamily="50" charset="-127"/>
            </a:endParaRPr>
          </a:p>
        </p:txBody>
      </p:sp>
      <p:sp>
        <p:nvSpPr>
          <p:cNvPr id="7" name="Rectangle 131"/>
          <p:cNvSpPr>
            <a:spLocks noChangeArrowheads="1"/>
          </p:cNvSpPr>
          <p:nvPr/>
        </p:nvSpPr>
        <p:spPr bwMode="auto">
          <a:xfrm>
            <a:off x="415925" y="1350412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STEP5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95822" y="1350412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자재 마스터 전송    </a:t>
            </a:r>
            <a:r>
              <a:rPr lang="en-US" altLang="ko-KR" dirty="0" smtClean="0"/>
              <a:t>T-CODE :  ZSDM7000</a:t>
            </a:r>
          </a:p>
          <a:p>
            <a:endParaRPr lang="en-US" altLang="ko-KR" sz="1000" dirty="0" smtClean="0">
              <a:sym typeface="Wingdings" panose="05000000000000000000" pitchFamily="2" charset="2"/>
            </a:endParaRPr>
          </a:p>
          <a:p>
            <a:r>
              <a:rPr lang="en-US" altLang="ko-KR" sz="1000" dirty="0" smtClean="0">
                <a:sym typeface="Wingdings" panose="05000000000000000000" pitchFamily="2" charset="2"/>
              </a:rPr>
              <a:t> </a:t>
            </a:r>
            <a:r>
              <a:rPr lang="ko-KR" altLang="en-US" sz="1000" dirty="0" smtClean="0">
                <a:sym typeface="Wingdings" panose="05000000000000000000" pitchFamily="2" charset="2"/>
              </a:rPr>
              <a:t>화장품 제외 </a:t>
            </a:r>
            <a:r>
              <a:rPr lang="en-US" altLang="ko-KR" sz="1000" dirty="0" smtClean="0">
                <a:sym typeface="Wingdings" panose="05000000000000000000" pitchFamily="2" charset="2"/>
              </a:rPr>
              <a:t>, </a:t>
            </a:r>
            <a:r>
              <a:rPr lang="ko-KR" altLang="en-US" sz="1000" dirty="0" smtClean="0">
                <a:sym typeface="Wingdings" panose="05000000000000000000" pitchFamily="2" charset="2"/>
              </a:rPr>
              <a:t>표준원가 있는 것만 전송 처리   </a:t>
            </a:r>
            <a:r>
              <a:rPr lang="en-US" altLang="ko-KR" sz="1000" dirty="0" smtClean="0">
                <a:sym typeface="Wingdings" panose="05000000000000000000" pitchFamily="2" charset="2"/>
              </a:rPr>
              <a:t>( </a:t>
            </a:r>
            <a:r>
              <a:rPr lang="ko-KR" altLang="en-US" sz="1000" dirty="0" smtClean="0">
                <a:sym typeface="Wingdings" panose="05000000000000000000" pitchFamily="2" charset="2"/>
              </a:rPr>
              <a:t>시스템에서 구분되게 되어 있음 </a:t>
            </a:r>
            <a:r>
              <a:rPr lang="en-US" altLang="ko-KR" sz="1000" dirty="0" smtClean="0">
                <a:sym typeface="Wingdings" panose="05000000000000000000" pitchFamily="2" charset="2"/>
              </a:rPr>
              <a:t>)</a:t>
            </a:r>
            <a:endParaRPr lang="en-US" altLang="ko-KR" sz="1000" dirty="0" smtClean="0"/>
          </a:p>
        </p:txBody>
      </p:sp>
      <p:sp>
        <p:nvSpPr>
          <p:cNvPr id="9" name="Rectangle 131"/>
          <p:cNvSpPr>
            <a:spLocks noChangeArrowheads="1"/>
          </p:cNvSpPr>
          <p:nvPr/>
        </p:nvSpPr>
        <p:spPr bwMode="auto">
          <a:xfrm>
            <a:off x="415925" y="2491507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STEP6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95822" y="2453005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&amp; POS </a:t>
            </a:r>
            <a:r>
              <a:rPr lang="ko-KR" altLang="en-US" dirty="0"/>
              <a:t> </a:t>
            </a:r>
            <a:r>
              <a:rPr lang="ko-KR" altLang="en-US" dirty="0" smtClean="0"/>
              <a:t>판가 마스터 전송   </a:t>
            </a:r>
            <a:r>
              <a:rPr lang="en-US" altLang="ko-KR" dirty="0" smtClean="0"/>
              <a:t>T-CODE :  ZSDM7010 </a:t>
            </a:r>
          </a:p>
        </p:txBody>
      </p:sp>
      <p:sp>
        <p:nvSpPr>
          <p:cNvPr id="11" name="Rectangle 131"/>
          <p:cNvSpPr>
            <a:spLocks noChangeArrowheads="1"/>
          </p:cNvSpPr>
          <p:nvPr/>
        </p:nvSpPr>
        <p:spPr bwMode="auto">
          <a:xfrm>
            <a:off x="415925" y="3634343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STEP7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95822" y="3595841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 </a:t>
            </a:r>
            <a:r>
              <a:rPr lang="ko-KR" altLang="en-US" dirty="0" smtClean="0"/>
              <a:t>가맹점 </a:t>
            </a:r>
            <a:r>
              <a:rPr lang="en-US" altLang="ko-KR" dirty="0" smtClean="0"/>
              <a:t>)  </a:t>
            </a:r>
            <a:r>
              <a:rPr lang="ko-KR" altLang="en-US" dirty="0" smtClean="0"/>
              <a:t>가맹점 공급가 판가 마스터 전송   </a:t>
            </a:r>
            <a:r>
              <a:rPr lang="en-US" altLang="ko-KR" dirty="0" smtClean="0"/>
              <a:t>T-CODE : ZSDM7020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13" name="Rectangle 131"/>
          <p:cNvSpPr>
            <a:spLocks noChangeArrowheads="1"/>
          </p:cNvSpPr>
          <p:nvPr/>
        </p:nvSpPr>
        <p:spPr bwMode="auto">
          <a:xfrm>
            <a:off x="415925" y="4754354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STEP8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95822" y="4726885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 </a:t>
            </a:r>
            <a:r>
              <a:rPr lang="ko-KR" altLang="en-US" dirty="0" smtClean="0"/>
              <a:t>가맹점 </a:t>
            </a:r>
            <a:r>
              <a:rPr lang="en-US" altLang="ko-KR" dirty="0" smtClean="0"/>
              <a:t>)  </a:t>
            </a:r>
            <a:r>
              <a:rPr lang="ko-KR" altLang="en-US" dirty="0" smtClean="0"/>
              <a:t>기초 여신 마스터 전송    </a:t>
            </a:r>
            <a:r>
              <a:rPr lang="en-US" altLang="ko-KR" dirty="0" smtClean="0"/>
              <a:t>T-CODE : ZSD2M0100</a:t>
            </a:r>
          </a:p>
          <a:p>
            <a:endParaRPr lang="en-US" altLang="ko-KR" dirty="0"/>
          </a:p>
          <a:p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가맹점의 경우 기초 여신 마스터를 사전 등록 해야 함  </a:t>
            </a:r>
            <a:r>
              <a:rPr lang="en-US" altLang="ko-KR" dirty="0" smtClean="0">
                <a:sym typeface="Wingdings" panose="05000000000000000000" pitchFamily="2" charset="2"/>
              </a:rPr>
              <a:t>( </a:t>
            </a:r>
            <a:r>
              <a:rPr lang="ko-KR" altLang="en-US" dirty="0" smtClean="0">
                <a:sym typeface="Wingdings" panose="05000000000000000000" pitchFamily="2" charset="2"/>
              </a:rPr>
              <a:t>본사 </a:t>
            </a:r>
            <a:r>
              <a:rPr lang="en-US" altLang="ko-KR" dirty="0" smtClean="0">
                <a:sym typeface="Wingdings" panose="05000000000000000000" pitchFamily="2" charset="2"/>
              </a:rPr>
              <a:t>T-CODE : ZSDR0090 (</a:t>
            </a:r>
            <a:r>
              <a:rPr lang="ko-KR" altLang="en-US" dirty="0" smtClean="0">
                <a:sym typeface="Wingdings" panose="05000000000000000000" pitchFamily="2" charset="2"/>
              </a:rPr>
              <a:t>순수신용</a:t>
            </a:r>
            <a:r>
              <a:rPr lang="en-US" altLang="ko-KR" dirty="0" smtClean="0">
                <a:sym typeface="Wingdings" panose="05000000000000000000" pitchFamily="2" charset="2"/>
              </a:rPr>
              <a:t>) / ZSDR0050 (</a:t>
            </a:r>
            <a:r>
              <a:rPr lang="ko-KR" altLang="en-US" dirty="0" smtClean="0">
                <a:sym typeface="Wingdings" panose="05000000000000000000" pitchFamily="2" charset="2"/>
              </a:rPr>
              <a:t>담보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  <a:r>
              <a:rPr lang="ko-KR" altLang="en-US" dirty="0" smtClean="0"/>
              <a:t>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15" name="Rectangle 131"/>
          <p:cNvSpPr>
            <a:spLocks noChangeArrowheads="1"/>
          </p:cNvSpPr>
          <p:nvPr/>
        </p:nvSpPr>
        <p:spPr bwMode="auto">
          <a:xfrm>
            <a:off x="415925" y="5976749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STEP9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95822" y="5949280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매장 별 저장위치 </a:t>
            </a:r>
            <a:r>
              <a:rPr lang="en-US" altLang="ko-KR" dirty="0" smtClean="0"/>
              <a:t>Mapping  ( POS</a:t>
            </a:r>
            <a:r>
              <a:rPr lang="ko-KR" altLang="en-US" dirty="0" smtClean="0"/>
              <a:t>를 사용하는 모든 고객  과 </a:t>
            </a:r>
            <a:r>
              <a:rPr lang="en-US" altLang="ko-KR" dirty="0" smtClean="0"/>
              <a:t>Mall </a:t>
            </a:r>
            <a:r>
              <a:rPr lang="ko-KR" altLang="en-US" dirty="0" smtClean="0"/>
              <a:t>고객 </a:t>
            </a:r>
            <a:r>
              <a:rPr lang="en-US" altLang="ko-KR" dirty="0" smtClean="0"/>
              <a:t>)   T-CODE : ZSD2T0012</a:t>
            </a:r>
            <a:r>
              <a:rPr lang="ko-KR" altLang="en-US" dirty="0" smtClean="0"/>
              <a:t>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17" name="아래쪽 화살표 16"/>
          <p:cNvSpPr/>
          <p:nvPr/>
        </p:nvSpPr>
        <p:spPr bwMode="auto">
          <a:xfrm>
            <a:off x="775742" y="1628800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아래쪽 화살표 17"/>
          <p:cNvSpPr/>
          <p:nvPr/>
        </p:nvSpPr>
        <p:spPr bwMode="auto">
          <a:xfrm>
            <a:off x="775742" y="2791490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아래쪽 화살표 18"/>
          <p:cNvSpPr/>
          <p:nvPr/>
        </p:nvSpPr>
        <p:spPr bwMode="auto">
          <a:xfrm>
            <a:off x="775742" y="3913520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아래쪽 화살표 19"/>
          <p:cNvSpPr/>
          <p:nvPr/>
        </p:nvSpPr>
        <p:spPr bwMode="auto">
          <a:xfrm>
            <a:off x="775742" y="5052467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638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9" name="Rectangle 131"/>
          <p:cNvSpPr>
            <a:spLocks noChangeArrowheads="1"/>
          </p:cNvSpPr>
          <p:nvPr/>
        </p:nvSpPr>
        <p:spPr bwMode="auto">
          <a:xfrm>
            <a:off x="415925" y="764704"/>
            <a:ext cx="2808288" cy="30956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6350" algn="ctr">
            <a:solidFill>
              <a:schemeClr val="bg1"/>
            </a:solidFill>
            <a:miter lim="800000"/>
            <a:headEnd/>
            <a:tailEnd/>
          </a:ln>
        </p:spPr>
        <p:txBody>
          <a:bodyPr lIns="18000" rIns="18000" anchor="ctr"/>
          <a:lstStyle/>
          <a:p>
            <a:pPr algn="ctr">
              <a:buClr>
                <a:srgbClr val="DDDDDD"/>
              </a:buClr>
              <a:buFont typeface="Wingdings" pitchFamily="2" charset="2"/>
              <a:buNone/>
              <a:defRPr/>
            </a:pPr>
            <a:r>
              <a:rPr kumimoji="0" lang="en-US" altLang="ko-KR" dirty="0" smtClean="0">
                <a:solidFill>
                  <a:srgbClr val="FFFFFF"/>
                </a:solidFill>
                <a:ea typeface="맑은 고딕" pitchFamily="50" charset="-127"/>
              </a:rPr>
              <a:t>Mall &amp; POS </a:t>
            </a:r>
            <a:r>
              <a:rPr kumimoji="0" lang="ko-KR" altLang="en-US" dirty="0">
                <a:solidFill>
                  <a:srgbClr val="FFFFFF"/>
                </a:solidFill>
                <a:ea typeface="맑은 고딕" pitchFamily="50" charset="-127"/>
              </a:rPr>
              <a:t> </a:t>
            </a:r>
            <a:r>
              <a:rPr kumimoji="0" lang="en-US" altLang="ko-KR" dirty="0" smtClean="0">
                <a:solidFill>
                  <a:srgbClr val="FFFFFF"/>
                </a:solidFill>
                <a:ea typeface="맑은 고딕" pitchFamily="50" charset="-127"/>
              </a:rPr>
              <a:t>Daily </a:t>
            </a:r>
            <a:r>
              <a:rPr kumimoji="0" lang="ko-KR" altLang="en-US" dirty="0" smtClean="0">
                <a:solidFill>
                  <a:srgbClr val="FFFFFF"/>
                </a:solidFill>
                <a:ea typeface="맑은 고딕" pitchFamily="50" charset="-127"/>
              </a:rPr>
              <a:t>작업 </a:t>
            </a:r>
            <a:r>
              <a:rPr kumimoji="0" lang="en-US" altLang="ko-KR" dirty="0" smtClean="0">
                <a:solidFill>
                  <a:srgbClr val="FFFFFF"/>
                </a:solidFill>
                <a:ea typeface="맑은 고딕" pitchFamily="50" charset="-127"/>
              </a:rPr>
              <a:t>List</a:t>
            </a:r>
            <a:r>
              <a:rPr kumimoji="0" lang="ko-KR" altLang="en-US" dirty="0" smtClean="0">
                <a:solidFill>
                  <a:srgbClr val="FFFFFF"/>
                </a:solidFill>
                <a:ea typeface="맑은 고딕" pitchFamily="50" charset="-127"/>
              </a:rPr>
              <a:t> </a:t>
            </a:r>
            <a:endParaRPr kumimoji="0" lang="ko-KR" altLang="en-US" dirty="0">
              <a:solidFill>
                <a:srgbClr val="FFFFFF"/>
              </a:solidFill>
              <a:ea typeface="맑은 고딕" pitchFamily="50" charset="-127"/>
            </a:endParaRPr>
          </a:p>
        </p:txBody>
      </p:sp>
      <p:sp>
        <p:nvSpPr>
          <p:cNvPr id="10" name="Rectangle 131"/>
          <p:cNvSpPr>
            <a:spLocks noChangeArrowheads="1"/>
          </p:cNvSpPr>
          <p:nvPr/>
        </p:nvSpPr>
        <p:spPr bwMode="auto">
          <a:xfrm>
            <a:off x="415925" y="1379270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STEP10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5822" y="1351801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배송 진행 중 정보 수신         </a:t>
            </a:r>
            <a:r>
              <a:rPr lang="en-US" altLang="ko-KR" dirty="0" smtClean="0"/>
              <a:t>T-CODE : </a:t>
            </a:r>
            <a:r>
              <a:rPr lang="en-US" altLang="ko-KR" dirty="0"/>
              <a:t>ZSD2R0010</a:t>
            </a:r>
            <a:r>
              <a:rPr lang="ko-KR" altLang="en-US" dirty="0" smtClean="0"/>
              <a:t>     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12" name="Rectangle 131"/>
          <p:cNvSpPr>
            <a:spLocks noChangeArrowheads="1"/>
          </p:cNvSpPr>
          <p:nvPr/>
        </p:nvSpPr>
        <p:spPr bwMode="auto">
          <a:xfrm>
            <a:off x="415925" y="2514962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STEP11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95822" y="2520479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 </a:t>
            </a:r>
            <a:r>
              <a:rPr lang="ko-KR" altLang="en-US" dirty="0" smtClean="0"/>
              <a:t>재고 정보 전송         </a:t>
            </a:r>
            <a:r>
              <a:rPr lang="en-US" altLang="ko-KR" dirty="0" smtClean="0"/>
              <a:t>T-CODE :  ZSD2M0020</a:t>
            </a:r>
            <a:r>
              <a:rPr lang="ko-KR" altLang="en-US" dirty="0" smtClean="0"/>
              <a:t>    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14" name="Rectangle 131"/>
          <p:cNvSpPr>
            <a:spLocks noChangeArrowheads="1"/>
          </p:cNvSpPr>
          <p:nvPr/>
        </p:nvSpPr>
        <p:spPr bwMode="auto">
          <a:xfrm>
            <a:off x="415925" y="3583642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STEP12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95822" y="3545140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POS   </a:t>
            </a:r>
            <a:r>
              <a:rPr lang="ko-KR" altLang="en-US" dirty="0" smtClean="0"/>
              <a:t>재고 정보 전송         </a:t>
            </a:r>
            <a:r>
              <a:rPr lang="en-US" altLang="ko-KR" dirty="0" smtClean="0"/>
              <a:t>T-CODE :  ZSD2M0021</a:t>
            </a:r>
            <a:r>
              <a:rPr lang="ko-KR" altLang="en-US" dirty="0" smtClean="0"/>
              <a:t>    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16" name="Rectangle 131"/>
          <p:cNvSpPr>
            <a:spLocks noChangeArrowheads="1"/>
          </p:cNvSpPr>
          <p:nvPr/>
        </p:nvSpPr>
        <p:spPr bwMode="auto">
          <a:xfrm>
            <a:off x="415925" y="4647213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STEP13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95822" y="4608711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 </a:t>
            </a:r>
            <a:r>
              <a:rPr lang="ko-KR" altLang="en-US" dirty="0" smtClean="0"/>
              <a:t>매출 수신   및 매출 처리        </a:t>
            </a:r>
            <a:r>
              <a:rPr lang="en-US" altLang="ko-KR" dirty="0" smtClean="0"/>
              <a:t>T-CODE :  ZSD2M0011</a:t>
            </a:r>
            <a:r>
              <a:rPr lang="ko-KR" altLang="en-US" dirty="0" smtClean="0"/>
              <a:t>    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18" name="Rectangle 131"/>
          <p:cNvSpPr>
            <a:spLocks noChangeArrowheads="1"/>
          </p:cNvSpPr>
          <p:nvPr/>
        </p:nvSpPr>
        <p:spPr bwMode="auto">
          <a:xfrm>
            <a:off x="415925" y="5744289"/>
            <a:ext cx="863600" cy="2384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STEP14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95822" y="5744289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POS  </a:t>
            </a:r>
            <a:r>
              <a:rPr lang="ko-KR" altLang="en-US" dirty="0" smtClean="0"/>
              <a:t>매출 수신   및 매출 처리        </a:t>
            </a:r>
            <a:r>
              <a:rPr lang="en-US" altLang="ko-KR" dirty="0" smtClean="0"/>
              <a:t>T-CODE :  ZSD2M0010</a:t>
            </a:r>
            <a:r>
              <a:rPr lang="ko-KR" altLang="en-US" dirty="0" smtClean="0"/>
              <a:t>    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20" name="아래쪽 화살표 19"/>
          <p:cNvSpPr/>
          <p:nvPr/>
        </p:nvSpPr>
        <p:spPr bwMode="auto">
          <a:xfrm>
            <a:off x="775742" y="1711841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아래쪽 화살표 20"/>
          <p:cNvSpPr/>
          <p:nvPr/>
        </p:nvSpPr>
        <p:spPr bwMode="auto">
          <a:xfrm>
            <a:off x="775742" y="2788462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아래쪽 화살표 21"/>
          <p:cNvSpPr/>
          <p:nvPr/>
        </p:nvSpPr>
        <p:spPr bwMode="auto">
          <a:xfrm>
            <a:off x="775742" y="3838632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아래쪽 화살표 22"/>
          <p:cNvSpPr/>
          <p:nvPr/>
        </p:nvSpPr>
        <p:spPr bwMode="auto">
          <a:xfrm>
            <a:off x="775742" y="4934936"/>
            <a:ext cx="144016" cy="792088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ko-KR" altLang="en-US" sz="100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28070" y="764704"/>
            <a:ext cx="5184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안정화 이후  </a:t>
            </a:r>
            <a:r>
              <a:rPr lang="en-US" altLang="ko-KR" dirty="0" smtClean="0"/>
              <a:t>batch job </a:t>
            </a:r>
            <a:r>
              <a:rPr lang="ko-KR" altLang="en-US" dirty="0" smtClean="0"/>
              <a:t>실행할 항목 임  </a:t>
            </a:r>
            <a:r>
              <a:rPr lang="en-US" altLang="ko-KR" dirty="0" smtClean="0"/>
              <a:t>( 10 </a:t>
            </a:r>
            <a:r>
              <a:rPr lang="ko-KR" altLang="en-US" dirty="0" smtClean="0"/>
              <a:t>번 </a:t>
            </a:r>
            <a:r>
              <a:rPr lang="en-US" altLang="ko-KR" dirty="0" smtClean="0"/>
              <a:t>~ 12</a:t>
            </a:r>
            <a:r>
              <a:rPr lang="ko-KR" altLang="en-US" dirty="0" smtClean="0"/>
              <a:t>번 </a:t>
            </a:r>
            <a:r>
              <a:rPr lang="en-US" altLang="ko-KR" dirty="0" smtClean="0"/>
              <a:t>)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오른쪽 중괄호 2"/>
          <p:cNvSpPr/>
          <p:nvPr/>
        </p:nvSpPr>
        <p:spPr bwMode="auto">
          <a:xfrm>
            <a:off x="6464374" y="1379270"/>
            <a:ext cx="1008112" cy="2459362"/>
          </a:xfrm>
          <a:prstGeom prst="rightBrac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24" name="오른쪽 중괄호 23"/>
          <p:cNvSpPr/>
          <p:nvPr/>
        </p:nvSpPr>
        <p:spPr bwMode="auto">
          <a:xfrm>
            <a:off x="6464374" y="4005064"/>
            <a:ext cx="1008112" cy="2160240"/>
          </a:xfrm>
          <a:prstGeom prst="rightBrac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60518" y="2107885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차 </a:t>
            </a:r>
            <a:r>
              <a:rPr lang="en-US" altLang="ko-KR" dirty="0" smtClean="0"/>
              <a:t>BATCH JOB </a:t>
            </a:r>
            <a:endParaRPr lang="en-US" altLang="ko-KR" dirty="0"/>
          </a:p>
          <a:p>
            <a:r>
              <a:rPr lang="ko-KR" altLang="en-US" dirty="0" smtClean="0"/>
              <a:t>실행 대상 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760518" y="5010561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r>
              <a:rPr lang="ko-KR" altLang="en-US" dirty="0" smtClean="0"/>
              <a:t>차 </a:t>
            </a:r>
            <a:r>
              <a:rPr lang="en-US" altLang="ko-KR" dirty="0" smtClean="0"/>
              <a:t>BATCH JOB </a:t>
            </a:r>
            <a:endParaRPr lang="en-US" altLang="ko-KR" dirty="0"/>
          </a:p>
          <a:p>
            <a:r>
              <a:rPr lang="ko-KR" altLang="en-US" dirty="0" smtClean="0"/>
              <a:t>실행 대상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495822" y="3789040"/>
            <a:ext cx="799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재고보충 목적으로 </a:t>
            </a:r>
            <a:r>
              <a:rPr lang="ko-KR" altLang="en-US" dirty="0" err="1" smtClean="0"/>
              <a:t>백암</a:t>
            </a:r>
            <a:r>
              <a:rPr lang="ko-KR" altLang="en-US" dirty="0" smtClean="0"/>
              <a:t> 정상창고 재고전송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일마감후</a:t>
            </a:r>
            <a:r>
              <a:rPr lang="en-US" altLang="ko-KR" dirty="0" smtClean="0"/>
              <a:t>)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34444</TotalTime>
  <Words>448</Words>
  <Application>Microsoft Office PowerPoint</Application>
  <PresentationFormat>사용자 지정</PresentationFormat>
  <Paragraphs>69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돋움</vt:lpstr>
      <vt:lpstr>맑은 고딕</vt:lpstr>
      <vt:lpstr>Arial</vt:lpstr>
      <vt:lpstr>Lucida Sans Unicode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김 종태</cp:lastModifiedBy>
  <cp:revision>2505</cp:revision>
  <cp:lastPrinted>2001-03-14T06:43:19Z</cp:lastPrinted>
  <dcterms:created xsi:type="dcterms:W3CDTF">2000-09-28T11:17:09Z</dcterms:created>
  <dcterms:modified xsi:type="dcterms:W3CDTF">2018-04-06T08:42:54Z</dcterms:modified>
</cp:coreProperties>
</file>