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72" r:id="rId2"/>
    <p:sldId id="567" r:id="rId3"/>
    <p:sldId id="618" r:id="rId4"/>
    <p:sldId id="619" r:id="rId5"/>
    <p:sldId id="566" r:id="rId6"/>
  </p:sldIdLst>
  <p:sldSz cx="9904413" cy="6858000"/>
  <p:notesSz cx="6662738" cy="983297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3158">
          <p15:clr>
            <a:srgbClr val="A4A3A4"/>
          </p15:clr>
        </p15:guide>
        <p15:guide id="4" orient="horz" pos="3294">
          <p15:clr>
            <a:srgbClr val="A4A3A4"/>
          </p15:clr>
        </p15:guide>
        <p15:guide id="5" pos="398">
          <p15:clr>
            <a:srgbClr val="A4A3A4"/>
          </p15:clr>
        </p15:guide>
        <p15:guide id="6" pos="5569">
          <p15:clr>
            <a:srgbClr val="A4A3A4"/>
          </p15:clr>
        </p15:guide>
        <p15:guide id="7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297793"/>
    <a:srgbClr val="93E3FF"/>
    <a:srgbClr val="E57725"/>
    <a:srgbClr val="CCCCFF"/>
    <a:srgbClr val="DDDDDD"/>
    <a:srgbClr val="C0C0C0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9652" autoAdjust="0"/>
  </p:normalViewPr>
  <p:slideViewPr>
    <p:cSldViewPr>
      <p:cViewPr>
        <p:scale>
          <a:sx n="100" d="100"/>
          <a:sy n="100" d="100"/>
        </p:scale>
        <p:origin x="629" y="-360"/>
      </p:cViewPr>
      <p:guideLst>
        <p:guide orient="horz" pos="4065"/>
        <p:guide orient="horz" pos="2160"/>
        <p:guide orient="horz" pos="3158"/>
        <p:guide orient="horz" pos="3294"/>
        <p:guide pos="398"/>
        <p:guide pos="5569"/>
        <p:guide pos="3120"/>
      </p:guideLst>
    </p:cSldViewPr>
  </p:slideViewPr>
  <p:outlineViewPr>
    <p:cViewPr>
      <p:scale>
        <a:sx n="33" d="100"/>
        <a:sy n="33" d="100"/>
      </p:scale>
      <p:origin x="210" y="175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7125140D-058F-4DAF-9564-FAF9FFABD8E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8804642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/>
              <a:t>마스터 텍스트 스타일을 편집합니다</a:t>
            </a:r>
          </a:p>
          <a:p>
            <a:pPr lvl="1"/>
            <a:r>
              <a:rPr lang="ko-KR" altLang="en-US" noProof="0" dirty="0"/>
              <a:t>둘째 수준</a:t>
            </a:r>
          </a:p>
          <a:p>
            <a:pPr lvl="2"/>
            <a:r>
              <a:rPr lang="ko-KR" altLang="en-US" noProof="0" dirty="0"/>
              <a:t>셋째 수준</a:t>
            </a:r>
          </a:p>
          <a:p>
            <a:pPr lvl="3"/>
            <a:r>
              <a:rPr lang="ko-KR" altLang="en-US" noProof="0" dirty="0"/>
              <a:t>넷째 수준</a:t>
            </a:r>
          </a:p>
          <a:p>
            <a:pPr lvl="4"/>
            <a:r>
              <a:rPr lang="ko-KR" altLang="en-US" noProof="0" dirty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fld id="{FFB1769C-2F4C-4C37-9CD1-A32752D2A82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0990648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69925" y="736600"/>
            <a:ext cx="5322888" cy="3687763"/>
          </a:xfrm>
          <a:ln/>
        </p:spPr>
      </p:sp>
      <p:sp>
        <p:nvSpPr>
          <p:cNvPr id="2662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ko-KR" altLang="en-US"/>
          </a:p>
        </p:txBody>
      </p:sp>
      <p:sp>
        <p:nvSpPr>
          <p:cNvPr id="2662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93E76A-C7E5-494F-A034-D4AA102AE2E6}" type="slidenum">
              <a:rPr lang="en-US" altLang="ko-KR" smtClean="0"/>
              <a:pPr/>
              <a:t>4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5419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91" y="765194"/>
            <a:ext cx="9125473" cy="1552733"/>
          </a:xfrm>
        </p:spPr>
        <p:txBody>
          <a:bodyPr/>
          <a:lstStyle>
            <a:lvl1pPr marL="0" indent="0">
              <a:buNone/>
              <a:defRPr sz="1300">
                <a:latin typeface="맑은 고딕" pitchFamily="50" charset="-127"/>
              </a:defRPr>
            </a:lvl1pPr>
            <a:lvl2pPr>
              <a:buNone/>
              <a:defRPr sz="1300"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 sz="1300"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 sz="1300"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 sz="1300"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9226347" y="857232"/>
            <a:ext cx="369332" cy="92869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endParaRPr lang="ko-KR" altLang="en-US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697415" y="6626230"/>
            <a:ext cx="511679" cy="23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- P</a:t>
            </a:r>
            <a:fld id="{05FDF7DF-D36E-46CC-9165-8D1E595FCB6E}" type="slidenum">
              <a:rPr lang="en-US" altLang="ko-KR" sz="700" b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pPr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dirty="0">
                <a:solidFill>
                  <a:srgbClr val="969696"/>
                </a:solidFill>
                <a:latin typeface="Lucida Sans Unicode" pitchFamily="34" charset="0"/>
                <a:ea typeface="맑은 고딕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357166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71414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</p:sldLayoutIdLst>
  <p:transition>
    <p:split orient="vert"/>
  </p:transition>
  <p:txStyles>
    <p:titleStyle>
      <a:lvl1pPr algn="r" rtl="0" eaLnBrk="0" fontAlgn="base" latinLnBrk="1" hangingPunct="0">
        <a:spcBef>
          <a:spcPct val="0"/>
        </a:spcBef>
        <a:spcAft>
          <a:spcPct val="0"/>
        </a:spcAft>
        <a:defRPr kumimoji="1" sz="1000" b="1" baseline="0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16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057446"/>
              </p:ext>
            </p:extLst>
          </p:nvPr>
        </p:nvGraphicFramePr>
        <p:xfrm>
          <a:off x="1209675" y="980728"/>
          <a:ext cx="7486650" cy="2019298"/>
        </p:xfrm>
        <a:graphic>
          <a:graphicData uri="http://schemas.openxmlformats.org/drawingml/2006/table">
            <a:tbl>
              <a:tblPr/>
              <a:tblGrid>
                <a:gridCol w="903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4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027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74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변경 내용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8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2023.02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유하나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8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0" marR="99040" marT="45717" marB="45717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7" name="모서리가 둥근 직사각형 16"/>
          <p:cNvSpPr/>
          <p:nvPr/>
        </p:nvSpPr>
        <p:spPr bwMode="auto">
          <a:xfrm>
            <a:off x="1221645" y="69257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문서 개정 이력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592476"/>
              </p:ext>
            </p:extLst>
          </p:nvPr>
        </p:nvGraphicFramePr>
        <p:xfrm>
          <a:off x="5056188" y="4622801"/>
          <a:ext cx="4576762" cy="1776617"/>
        </p:xfrm>
        <a:graphic>
          <a:graphicData uri="http://schemas.openxmlformats.org/drawingml/2006/table">
            <a:tbl>
              <a:tblPr/>
              <a:tblGrid>
                <a:gridCol w="4720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8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662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0769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단계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코드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트랜잭션 명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– </a:t>
                      </a: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화면 명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961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ZTRV0130N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매입사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마스터 관리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(MALL)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ZTRV0080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수금유형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 별 예수금마스터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3295"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가는각진제목체" panose="02030600000101010101" pitchFamily="18" charset="-127"/>
                          <a:ea typeface="가는각진제목체" panose="02030600000101010101" pitchFamily="18" charset="-127"/>
                        </a:defRPr>
                      </a:lvl1pPr>
                      <a:lvl2pPr marL="742950" indent="-28575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2pPr>
                      <a:lvl3pPr marL="11430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3pPr>
                      <a:lvl4pPr marL="16002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4pPr>
                      <a:lvl5pPr marL="2057400" indent="-228600" latinLnBrk="1">
                        <a:lnSpc>
                          <a:spcPct val="130000"/>
                        </a:lnSpc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54" marR="99054" marT="45734" marB="45734" anchor="ctr" horzOverflow="overflow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3" name="모서리가 둥근 직사각형 32"/>
          <p:cNvSpPr/>
          <p:nvPr/>
        </p:nvSpPr>
        <p:spPr bwMode="auto">
          <a:xfrm>
            <a:off x="343694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프로세스 설명</a:t>
            </a:r>
          </a:p>
        </p:txBody>
      </p:sp>
      <p:sp>
        <p:nvSpPr>
          <p:cNvPr id="34" name="모서리가 둥근 직사각형 33"/>
          <p:cNvSpPr/>
          <p:nvPr/>
        </p:nvSpPr>
        <p:spPr bwMode="auto">
          <a:xfrm>
            <a:off x="5063970" y="1844824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선행 단계</a:t>
            </a:r>
          </a:p>
        </p:txBody>
      </p:sp>
      <p:sp>
        <p:nvSpPr>
          <p:cNvPr id="35" name="모서리가 둥근 직사각형 34"/>
          <p:cNvSpPr/>
          <p:nvPr/>
        </p:nvSpPr>
        <p:spPr bwMode="auto">
          <a:xfrm>
            <a:off x="5063970" y="3140968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후행 단계</a:t>
            </a:r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5063970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트랜잭션</a:t>
            </a:r>
          </a:p>
        </p:txBody>
      </p:sp>
      <p:sp>
        <p:nvSpPr>
          <p:cNvPr id="37" name="모서리가 접힌 도형 36"/>
          <p:cNvSpPr/>
          <p:nvPr/>
        </p:nvSpPr>
        <p:spPr bwMode="auto">
          <a:xfrm>
            <a:off x="344488" y="2120900"/>
            <a:ext cx="4608512" cy="20288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MALL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에서 관리하는 </a:t>
            </a: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매입사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카드사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 등록 및 조회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수금유형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 별 예수금마스터 설정 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AutoNum type="arabicPeriod"/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모서리가 접힌 도형 37"/>
          <p:cNvSpPr/>
          <p:nvPr/>
        </p:nvSpPr>
        <p:spPr bwMode="auto">
          <a:xfrm>
            <a:off x="5064125" y="2120900"/>
            <a:ext cx="4568825" cy="831850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ko-KR" altLang="en-US" b="0" dirty="0" err="1" smtClean="0">
                <a:latin typeface="맑은 고딕" pitchFamily="50" charset="-127"/>
                <a:ea typeface="맑은 고딕" pitchFamily="50" charset="-127"/>
              </a:rPr>
              <a:t>매입사</a:t>
            </a:r>
            <a:r>
              <a:rPr lang="en-US" altLang="ko-KR" b="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카드사</a:t>
            </a: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 등록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예수금 계정 등록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AutoNum type="arabicPeriod"/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9" name="모서리가 접힌 도형 38"/>
          <p:cNvSpPr/>
          <p:nvPr/>
        </p:nvSpPr>
        <p:spPr bwMode="auto">
          <a:xfrm>
            <a:off x="5064125" y="3416300"/>
            <a:ext cx="4568825" cy="733425"/>
          </a:xfrm>
          <a:prstGeom prst="foldedCorner">
            <a:avLst>
              <a:gd name="adj" fmla="val 17263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AutoNum type="arabicPeriod"/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343694" y="4337823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이것만은 꼭 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!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1" name="Oval 14"/>
          <p:cNvSpPr>
            <a:spLocks noChangeArrowheads="1"/>
          </p:cNvSpPr>
          <p:nvPr/>
        </p:nvSpPr>
        <p:spPr bwMode="auto">
          <a:xfrm>
            <a:off x="1539320" y="4317930"/>
            <a:ext cx="303290" cy="222665"/>
          </a:xfrm>
          <a:prstGeom prst="ellipse">
            <a:avLst/>
          </a:prstGeom>
          <a:solidFill>
            <a:srgbClr val="CC3300"/>
          </a:solidFill>
          <a:ln>
            <a:solidFill>
              <a:schemeClr val="bg1"/>
            </a:solidFill>
            <a:headEnd/>
            <a:tailEnd/>
          </a:ln>
          <a:effec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92075" tIns="46038" rIns="92075" bIns="46038" anchor="ctr"/>
          <a:lstStyle>
            <a:lvl1pPr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1pPr>
            <a:lvl2pPr marL="742950" indent="-28575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2pPr>
            <a:lvl3pPr marL="11430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3pPr>
            <a:lvl4pPr marL="16002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4pPr>
            <a:lvl5pPr marL="2057400" indent="-228600" defTabSz="762000" eaLnBrk="0" hangingPunct="0"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5pPr>
            <a:lvl6pPr marL="25146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6pPr>
            <a:lvl7pPr marL="29718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7pPr>
            <a:lvl8pPr marL="34290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8pPr>
            <a:lvl9pPr marL="3886200" indent="-228600" algn="ctr" defTabSz="762000" eaLnBrk="0" fontAlgn="base" hangingPunct="0">
              <a:spcBef>
                <a:spcPct val="0"/>
              </a:spcBef>
              <a:spcAft>
                <a:spcPct val="0"/>
              </a:spcAft>
              <a:defRPr kumimoji="1" sz="1400" b="1">
                <a:solidFill>
                  <a:schemeClr val="tx1"/>
                </a:solidFill>
                <a:latin typeface="Arial" panose="020B0604020202020204" pitchFamily="34" charset="0"/>
                <a:ea typeface="굴림" panose="020B0600000101010101" pitchFamily="50" charset="-127"/>
              </a:defRPr>
            </a:lvl9pPr>
          </a:lstStyle>
          <a:p>
            <a:pPr algn="ctr" eaLnBrk="1" hangingPunct="1">
              <a:defRPr/>
            </a:pPr>
            <a:r>
              <a:rPr lang="en-US" altLang="ko-KR" sz="1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+1</a:t>
            </a:r>
          </a:p>
        </p:txBody>
      </p:sp>
      <p:sp>
        <p:nvSpPr>
          <p:cNvPr id="42" name="모서리가 접힌 도형 41"/>
          <p:cNvSpPr/>
          <p:nvPr/>
        </p:nvSpPr>
        <p:spPr bwMode="auto">
          <a:xfrm>
            <a:off x="344488" y="4611688"/>
            <a:ext cx="4608512" cy="1990725"/>
          </a:xfrm>
          <a:prstGeom prst="foldedCorner">
            <a:avLst>
              <a:gd name="adj" fmla="val 7407"/>
            </a:avLst>
          </a:prstGeom>
          <a:noFill/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228600" indent="-228600">
              <a:buFontTx/>
              <a:buAutoNum type="arabicPeriod"/>
              <a:defRPr/>
            </a:pPr>
            <a:r>
              <a:rPr lang="en-US" altLang="ko-KR" b="0" dirty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카드사 신규 발생 시 수기 등록</a:t>
            </a: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endParaRPr lang="en-US" altLang="ko-KR" b="0" dirty="0" smtClean="0">
              <a:latin typeface="맑은 고딕" pitchFamily="50" charset="-127"/>
              <a:ea typeface="맑은 고딕" pitchFamily="50" charset="-127"/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b="0" dirty="0" smtClean="0">
                <a:latin typeface="맑은 고딕" pitchFamily="50" charset="-127"/>
                <a:ea typeface="맑은 고딕" pitchFamily="50" charset="-127"/>
              </a:rPr>
              <a:t>프로그램 별 예수금 계정 수기 등록</a:t>
            </a: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  <a:p>
            <a:pPr>
              <a:defRPr/>
            </a:pPr>
            <a:endParaRPr lang="en-US" altLang="ko-KR" b="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522927" y="57780"/>
            <a:ext cx="4287063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" name="Group 4">
            <a:extLst>
              <a:ext uri="{FF2B5EF4-FFF2-40B4-BE49-F238E27FC236}">
                <a16:creationId xmlns:a16="http://schemas.microsoft.com/office/drawing/2014/main" id="{E6DE2260-D43A-1823-C16C-A84497B0C2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560142"/>
              </p:ext>
            </p:extLst>
          </p:nvPr>
        </p:nvGraphicFramePr>
        <p:xfrm>
          <a:off x="344488" y="644525"/>
          <a:ext cx="9288461" cy="768364"/>
        </p:xfrm>
        <a:graphic>
          <a:graphicData uri="http://schemas.openxmlformats.org/drawingml/2006/table">
            <a:tbl>
              <a:tblPr/>
              <a:tblGrid>
                <a:gridCol w="802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3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86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807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019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625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1 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1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매입사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관리</a:t>
                      </a:r>
                      <a:endParaRPr kumimoji="1" lang="en-US" altLang="ko-KR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3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FI 1.1.1 </a:t>
                      </a: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수금관리 마스터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검토자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작성일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94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Level 2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FI 1.1 </a:t>
                      </a:r>
                      <a:r>
                        <a:rPr kumimoji="1" lang="ko-KR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수금 관리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유하나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한진웅</a:t>
                      </a: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20230227</a:t>
                      </a: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39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</a:t>
                      </a: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ID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PFI01-01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매뉴얼 명</a:t>
                      </a: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ko-KR" alt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수금관리마스터</a:t>
                      </a:r>
                      <a:endParaRPr kumimoji="1" lang="ko-KR" alt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58970" marR="58970" marT="10776" marB="10776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2313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  <a:cs typeface="+mn-cs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가는각진제목체" panose="02030600000101010101" pitchFamily="18" charset="-127"/>
                        <a:ea typeface="가는각진제목체" panose="02030600000101010101" pitchFamily="18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매입사구분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카드사 번호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내역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카드사 명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생성자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카드사 최초 등록자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생성일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카드사 최초 생성일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시간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카드사 최초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생성시간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변경자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카드사 데이터 변경자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변경일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카드사 변경일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변경시간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카드사 변경 시간 </a:t>
            </a: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카드사는 신규 발생 시 관리자가 수기 등록합니다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319893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[TR]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매입사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마스터 관리</a:t>
                      </a: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(MALL)</a:t>
                      </a:r>
                    </a:p>
                  </a:txBody>
                  <a:tcPr marL="36000" marR="3600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36000" marR="3600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ZTRV0130N</a:t>
                      </a:r>
                    </a:p>
                  </a:txBody>
                  <a:tcPr marL="36000" marR="3600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52" y="1311761"/>
            <a:ext cx="6201383" cy="3896097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52068" y="1979604"/>
            <a:ext cx="1953866" cy="3219018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6232732"/>
      </p:ext>
    </p:extLst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 bwMode="auto">
          <a:xfrm>
            <a:off x="6753225" y="1125538"/>
            <a:ext cx="2879725" cy="54721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프로그램이름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SAP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프로그램명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수금유형구분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수금유형</a:t>
            </a:r>
            <a:r>
              <a:rPr lang="ko-KR" altLang="en-US" b="0" kern="100" dirty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등록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G/L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계정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예수금 계정 구간 설정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생성자</a:t>
            </a:r>
            <a:r>
              <a:rPr lang="en-US" altLang="ko-KR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: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수금유형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데이터 </a:t>
            </a:r>
            <a:r>
              <a:rPr lang="ko-KR" altLang="en-US" b="0" kern="100" dirty="0" err="1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생성자</a:t>
            </a:r>
            <a:r>
              <a:rPr lang="ko-KR" altLang="en-US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 </a:t>
            </a:r>
            <a:endParaRPr lang="en-US" altLang="ko-KR" b="0" kern="100" dirty="0" smtClean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marL="228600" indent="-228600" algn="just">
              <a:spcBef>
                <a:spcPts val="400"/>
              </a:spcBef>
              <a:spcAft>
                <a:spcPts val="0"/>
              </a:spcAft>
              <a:buAutoNum type="arabicPeriod"/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  <a:sym typeface="Wingdings" panose="05000000000000000000" pitchFamily="2" charset="2"/>
            </a:endParaRPr>
          </a:p>
          <a:p>
            <a:pPr algn="just">
              <a:spcBef>
                <a:spcPts val="400"/>
              </a:spcBef>
              <a:spcAft>
                <a:spcPts val="0"/>
              </a:spcAft>
              <a:defRPr/>
            </a:pPr>
            <a:endParaRPr lang="en-US" altLang="ko-KR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7" name="직사각형 2"/>
          <p:cNvSpPr>
            <a:spLocks noChangeArrowheads="1"/>
          </p:cNvSpPr>
          <p:nvPr/>
        </p:nvSpPr>
        <p:spPr bwMode="auto">
          <a:xfrm>
            <a:off x="344488" y="1125538"/>
            <a:ext cx="6361112" cy="4606925"/>
          </a:xfrm>
          <a:prstGeom prst="rect">
            <a:avLst/>
          </a:prstGeom>
          <a:noFill/>
          <a:ln w="9525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charset="0"/>
                <a:ea typeface="돋움" pitchFamily="50" charset="-127"/>
              </a:defRPr>
            </a:lvl9pPr>
          </a:lstStyle>
          <a:p>
            <a:pPr algn="ctr" eaLnBrk="1" latinLnBrk="1" hangingPunct="1">
              <a:lnSpc>
                <a:spcPct val="130000"/>
              </a:lnSpc>
            </a:pPr>
            <a:endParaRPr lang="ko-KR" altLang="en-US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모서리가 둥근 직사각형 7"/>
          <p:cNvSpPr/>
          <p:nvPr/>
        </p:nvSpPr>
        <p:spPr bwMode="auto">
          <a:xfrm>
            <a:off x="6752406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항목</a:t>
            </a:r>
            <a:r>
              <a:rPr kumimoji="0" lang="en-US" altLang="ko-KR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/</a:t>
            </a:r>
            <a:r>
              <a:rPr kumimoji="0" lang="ko-KR" altLang="en-US" ker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필드 설명</a:t>
            </a:r>
            <a:endParaRPr kumimoji="0" lang="ko-KR" altLang="en-US" kern="0" dirty="0">
              <a:solidFill>
                <a:prstClr val="white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모서리가 둥근 직사각형 8"/>
          <p:cNvSpPr/>
          <p:nvPr/>
        </p:nvSpPr>
        <p:spPr bwMode="auto">
          <a:xfrm>
            <a:off x="359689" y="836712"/>
            <a:ext cx="1368155" cy="216024"/>
          </a:xfrm>
          <a:prstGeom prst="roundRect">
            <a:avLst/>
          </a:prstGeom>
          <a:gradFill flip="none" rotWithShape="1">
            <a:gsLst>
              <a:gs pos="0">
                <a:srgbClr val="1F497D">
                  <a:lumMod val="20000"/>
                  <a:lumOff val="80000"/>
                </a:srgbClr>
              </a:gs>
              <a:gs pos="0">
                <a:srgbClr val="90BAE8"/>
              </a:gs>
              <a:gs pos="70000">
                <a:srgbClr val="1973BD">
                  <a:alpha val="82000"/>
                </a:srgbClr>
              </a:gs>
            </a:gsLst>
            <a:lin ang="2700000" scaled="1"/>
            <a:tileRect/>
          </a:gradFill>
          <a:ln w="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19050" h="6350" prst="coolSlant"/>
            <a:contourClr>
              <a:srgbClr val="969696"/>
            </a:contourClr>
          </a:sp3d>
        </p:spPr>
        <p:txBody>
          <a:bodyPr lIns="0" tIns="0" rIns="0" bIns="36000" anchor="ctr" anchorCtr="1">
            <a:sp3d/>
          </a:bodyPr>
          <a:lstStyle/>
          <a:p>
            <a:pPr marL="93663" indent="-93663" algn="ctr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ko-KR" altLang="en-US" kern="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맑은 고딕" pitchFamily="50" charset="-127"/>
                <a:ea typeface="맑은 고딕" pitchFamily="50" charset="-127"/>
              </a:rPr>
              <a:t>화면 예시</a:t>
            </a:r>
          </a:p>
        </p:txBody>
      </p:sp>
      <p:pic>
        <p:nvPicPr>
          <p:cNvPr id="10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5851525"/>
            <a:ext cx="417512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17"/>
          <p:cNvSpPr/>
          <p:nvPr/>
        </p:nvSpPr>
        <p:spPr bwMode="auto">
          <a:xfrm>
            <a:off x="775742" y="5805264"/>
            <a:ext cx="5929312" cy="78898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pPr marL="228600" indent="-228600" algn="just">
              <a:spcAft>
                <a:spcPts val="0"/>
              </a:spcAft>
              <a:buAutoNum type="arabicPeriod"/>
              <a:defRPr/>
            </a:pP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프로그램과 관련된 예수금 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G/L </a:t>
            </a:r>
            <a:r>
              <a:rPr lang="ko-KR" altLang="en-US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계정 구간을 설정합니다</a:t>
            </a:r>
            <a:r>
              <a:rPr lang="en-US" altLang="ko-KR" sz="1100" b="0" kern="100" dirty="0" smtClean="0">
                <a:latin typeface="맑은 고딕" pitchFamily="50" charset="-127"/>
                <a:ea typeface="맑은 고딕" pitchFamily="50" charset="-127"/>
                <a:cs typeface="Times New Roman"/>
                <a:sym typeface="Wingdings" panose="05000000000000000000" pitchFamily="2" charset="2"/>
              </a:rPr>
              <a:t>. </a:t>
            </a:r>
            <a:endParaRPr lang="en-US" altLang="ko-KR" sz="1100" b="0" kern="100" dirty="0">
              <a:latin typeface="맑은 고딕" pitchFamily="50" charset="-127"/>
              <a:ea typeface="맑은 고딕" pitchFamily="50" charset="-127"/>
              <a:cs typeface="Times New Roman"/>
            </a:endParaRPr>
          </a:p>
        </p:txBody>
      </p:sp>
      <p:sp>
        <p:nvSpPr>
          <p:cNvPr id="22" name="제목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ERP </a:t>
            </a:r>
            <a:r>
              <a:rPr lang="ko-KR" altLang="en-US" dirty="0"/>
              <a:t>시스템 사용자 매뉴얼</a:t>
            </a:r>
          </a:p>
        </p:txBody>
      </p:sp>
      <p:graphicFrame>
        <p:nvGraphicFramePr>
          <p:cNvPr id="28" name="표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361487"/>
              </p:ext>
            </p:extLst>
          </p:nvPr>
        </p:nvGraphicFramePr>
        <p:xfrm>
          <a:off x="350838" y="425431"/>
          <a:ext cx="9282112" cy="288925"/>
        </p:xfrm>
        <a:graphic>
          <a:graphicData uri="http://schemas.openxmlformats.org/drawingml/2006/table">
            <a:tbl>
              <a:tblPr/>
              <a:tblGrid>
                <a:gridCol w="796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082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03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65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메뉴 경로</a:t>
                      </a:r>
                      <a:endParaRPr kumimoji="1" lang="en-US" altLang="ko-KR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36000" marR="3600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[TR] </a:t>
                      </a:r>
                      <a:r>
                        <a:rPr kumimoji="1" lang="ko-KR" altLang="en-US" sz="11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수금유형</a:t>
                      </a:r>
                      <a:r>
                        <a:rPr kumimoji="1" lang="ko-KR" altLang="en-US" sz="11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 별 예수금마스터 </a:t>
                      </a:r>
                      <a:endParaRPr kumimoji="1" lang="en-US" altLang="ko-KR" sz="11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36000" marR="3600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Tr. Code</a:t>
                      </a:r>
                    </a:p>
                  </a:txBody>
                  <a:tcPr marL="36000" marR="3600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ZTRV0080</a:t>
                      </a:r>
                    </a:p>
                  </a:txBody>
                  <a:tcPr marL="36000" marR="36000" marT="10759" marB="10759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D1FB">
                        <a:alpha val="1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/>
          <a:srcRect r="45657"/>
          <a:stretch/>
        </p:blipFill>
        <p:spPr>
          <a:xfrm>
            <a:off x="436886" y="1311760"/>
            <a:ext cx="6171504" cy="2765311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9136" y="2968889"/>
            <a:ext cx="1797774" cy="2620351"/>
          </a:xfrm>
          <a:prstGeom prst="rect">
            <a:avLst/>
          </a:prstGeom>
          <a:ln w="28575">
            <a:solidFill>
              <a:srgbClr val="FF9900"/>
            </a:solidFill>
          </a:ln>
        </p:spPr>
      </p:pic>
      <p:sp>
        <p:nvSpPr>
          <p:cNvPr id="14" name="직사각형 13"/>
          <p:cNvSpPr/>
          <p:nvPr/>
        </p:nvSpPr>
        <p:spPr>
          <a:xfrm>
            <a:off x="2287910" y="2636912"/>
            <a:ext cx="864096" cy="144015"/>
          </a:xfrm>
          <a:prstGeom prst="rect">
            <a:avLst/>
          </a:prstGeom>
          <a:noFill/>
          <a:ln w="254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2" name="꺾인 연결선 11"/>
          <p:cNvCxnSpPr>
            <a:stCxn id="14" idx="2"/>
            <a:endCxn id="5" idx="1"/>
          </p:cNvCxnSpPr>
          <p:nvPr/>
        </p:nvCxnSpPr>
        <p:spPr bwMode="auto">
          <a:xfrm rot="16200000" flipH="1">
            <a:off x="2470478" y="3030407"/>
            <a:ext cx="1498138" cy="999178"/>
          </a:xfrm>
          <a:prstGeom prst="bentConnector2">
            <a:avLst/>
          </a:prstGeom>
          <a:noFill/>
          <a:ln w="28575" cap="flat" cmpd="sng" algn="ctr">
            <a:solidFill>
              <a:srgbClr val="FF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988549505"/>
      </p:ext>
    </p:extLst>
  </p:cSld>
  <p:clrMapOvr>
    <a:masterClrMapping/>
  </p:clrMapOvr>
  <p:transition>
    <p:split orient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3198813" y="2781301"/>
            <a:ext cx="3611562" cy="5539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18000" tIns="0" rIns="18000" bIns="0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dirty="0">
                <a:latin typeface="맑은 고딕" pitchFamily="50" charset="-127"/>
                <a:ea typeface="맑은 고딕" pitchFamily="50" charset="-127"/>
              </a:rPr>
              <a:t>End of material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ECDE499-8574-69F3-F99A-3748285FE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35288</TotalTime>
  <Words>243</Words>
  <Application>Microsoft Office PowerPoint</Application>
  <PresentationFormat>사용자 지정</PresentationFormat>
  <Paragraphs>99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2" baseType="lpstr">
      <vt:lpstr>돋움</vt:lpstr>
      <vt:lpstr>맑은 고딕</vt:lpstr>
      <vt:lpstr>Arial</vt:lpstr>
      <vt:lpstr>Lucida Sans Unicode</vt:lpstr>
      <vt:lpstr>Times New Roman</vt:lpstr>
      <vt:lpstr>Wingdings</vt:lpstr>
      <vt:lpstr>기본 디자인</vt:lpstr>
      <vt:lpstr>ERP 시스템 사용자 매뉴얼</vt:lpstr>
      <vt:lpstr>ERP 시스템 사용자 매뉴얼</vt:lpstr>
      <vt:lpstr>ERP 시스템 사용자 매뉴얼</vt:lpstr>
      <vt:lpstr>ERP 시스템 사용자 매뉴얼</vt:lpstr>
      <vt:lpstr>PowerPoint 프레젠테이션</vt:lpstr>
    </vt:vector>
  </TitlesOfParts>
  <Company>BSG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PI_ERP 프로젝트</dc:title>
  <dc:creator>dmyang</dc:creator>
  <cp:lastModifiedBy>유하나</cp:lastModifiedBy>
  <cp:revision>2472</cp:revision>
  <cp:lastPrinted>2001-03-14T06:43:19Z</cp:lastPrinted>
  <dcterms:created xsi:type="dcterms:W3CDTF">2000-09-28T11:17:09Z</dcterms:created>
  <dcterms:modified xsi:type="dcterms:W3CDTF">2023-02-23T08:18:49Z</dcterms:modified>
</cp:coreProperties>
</file>