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72" r:id="rId2"/>
    <p:sldId id="567" r:id="rId3"/>
    <p:sldId id="605" r:id="rId4"/>
    <p:sldId id="602" r:id="rId5"/>
    <p:sldId id="604" r:id="rId6"/>
    <p:sldId id="607" r:id="rId7"/>
    <p:sldId id="618" r:id="rId8"/>
    <p:sldId id="619" r:id="rId9"/>
    <p:sldId id="616" r:id="rId10"/>
    <p:sldId id="612" r:id="rId11"/>
    <p:sldId id="566" r:id="rId12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9652" autoAdjust="0"/>
  </p:normalViewPr>
  <p:slideViewPr>
    <p:cSldViewPr>
      <p:cViewPr varScale="1">
        <p:scale>
          <a:sx n="110" d="100"/>
          <a:sy n="110" d="100"/>
        </p:scale>
        <p:origin x="1380" y="114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10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543269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27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7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2018.1.16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815764"/>
              </p:ext>
            </p:extLst>
          </p:nvPr>
        </p:nvGraphicFramePr>
        <p:xfrm>
          <a:off x="344488" y="644525"/>
          <a:ext cx="9288461" cy="768350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판매주문관리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쇼핑몰 판매주문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2.1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2.1.1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31" name="직사각형 30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취소의 처리는 업무 처리의 역순으로 진행 처리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Button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의 순서 대로 처리하면 됨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“</a:t>
            </a:r>
            <a:r>
              <a:rPr lang="ko-KR" altLang="en-US" sz="1100" kern="100" dirty="0" err="1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반품배송비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취소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의 경우는  반품 배송비용이 있을 경우에만 사용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32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6827760" y="1389737"/>
            <a:ext cx="285281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해당 취소 항목을 선택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반품 배송비용이 있다면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해당 기능을 선택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If)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반품 배송비용 이 없는  항목이라면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곧 바로  매출처리 취소를 선택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실행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103629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74097" y="214297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반품배송 비용 및  매출 처리 내역 취소    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7FD6C19-BAC1-2542-CF88-CA1209A6F5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52" y="1633530"/>
            <a:ext cx="5828970" cy="2803582"/>
          </a:xfrm>
          <a:prstGeom prst="rect">
            <a:avLst/>
          </a:prstGeom>
        </p:spPr>
      </p:pic>
      <p:sp>
        <p:nvSpPr>
          <p:cNvPr id="5" name="Oval 14">
            <a:extLst>
              <a:ext uri="{FF2B5EF4-FFF2-40B4-BE49-F238E27FC236}">
                <a16:creationId xmlns:a16="http://schemas.microsoft.com/office/drawing/2014/main" id="{CB47398E-C4A1-C5C7-11D4-7B5CC3297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097" y="212659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0" name="Oval 14">
            <a:extLst>
              <a:ext uri="{FF2B5EF4-FFF2-40B4-BE49-F238E27FC236}">
                <a16:creationId xmlns:a16="http://schemas.microsoft.com/office/drawing/2014/main" id="{37D52511-4636-DDCB-DC55-3ED231F8B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9029" y="196361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5D44500-4846-2DBA-379F-5613637375A5}"/>
              </a:ext>
            </a:extLst>
          </p:cNvPr>
          <p:cNvSpPr/>
          <p:nvPr/>
        </p:nvSpPr>
        <p:spPr bwMode="auto">
          <a:xfrm>
            <a:off x="775742" y="2175321"/>
            <a:ext cx="614770" cy="1862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BB8958E-9F35-ED7E-34BD-B4ABA6FB5485}"/>
              </a:ext>
            </a:extLst>
          </p:cNvPr>
          <p:cNvSpPr/>
          <p:nvPr/>
        </p:nvSpPr>
        <p:spPr bwMode="auto">
          <a:xfrm>
            <a:off x="1423814" y="2162625"/>
            <a:ext cx="549027" cy="1862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2660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547565"/>
              </p:ext>
            </p:extLst>
          </p:nvPr>
        </p:nvGraphicFramePr>
        <p:xfrm>
          <a:off x="5056188" y="4622801"/>
          <a:ext cx="4576762" cy="1740175"/>
        </p:xfrm>
        <a:graphic>
          <a:graphicData uri="http://schemas.openxmlformats.org/drawingml/2006/table">
            <a:tbl>
              <a:tblPr/>
              <a:tblGrid>
                <a:gridCol w="472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8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6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ZSD2M0010N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 Sales Management 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Mall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판매의 배송완료가 된 주문실적을 근거로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에서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주문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 Delivery  Billing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처리를 하는 프로세스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2. Mall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판매의 경우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Batch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“DUMMY” Code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로 사용하여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사실상의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Batch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관리는 하지 않는다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오후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시 전후 하여  일 마감 실적을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Mall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 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I/F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로</a:t>
            </a: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전송 받고 이를 근거로 매출 처리 한다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4.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대표 고객을 기준으로  매출 처리하고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,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개별 고객단위의 </a:t>
            </a: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매출기표는 하지 않는다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( Mall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은 대표고객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2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개만 존재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)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On-Line Mall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에서 배송완료 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주문문건 만을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Selection</a:t>
            </a: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하여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Data Base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 넣어 두어야 한다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2.  ZSD2T0012T MALL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사용 사업부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Mapping Table</a:t>
            </a: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매출 실적의 처리 범주는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정상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반품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부분반품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교환 재 배송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교환입고 승인 등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타입으로 정의한다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AutoNum type="arabicPeriod" startAt="2"/>
              <a:defRPr/>
            </a:pP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교환 재 배송 과 교환 입고는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Billing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하지만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매출 실적은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“0”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처리한다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7952938"/>
              </p:ext>
            </p:extLst>
          </p:nvPr>
        </p:nvGraphicFramePr>
        <p:xfrm>
          <a:off x="344488" y="644525"/>
          <a:ext cx="9288461" cy="768350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판매주문관리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쇼핑몰 판매주문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2.2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20230207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2.2.1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매출일자 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Mall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매출 및 배송완료 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주문완료 항목에 대하여 해당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일자 단위로 끌고 올 수 있다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신규 주문생성을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RADIO 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선택하여 실행한다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Mall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의 판매 실적에 대한 매출처리 대상 정보를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일일 배치 형식으로 자동으로 처리 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날짜 선택범위를 일일 단위를 기준으로 하며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1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주일 이상 넘지 않도록 주의 필요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013238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695691" y="277414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719777" y="376846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판매 실적 </a:t>
            </a:r>
            <a:r>
              <a:rPr lang="en-US" altLang="ko-KR" dirty="0"/>
              <a:t>Gathering ( Mall  </a:t>
            </a:r>
            <a:r>
              <a:rPr lang="en-US" altLang="ko-KR" dirty="0">
                <a:sym typeface="Wingdings" panose="05000000000000000000" pitchFamily="2" charset="2"/>
              </a:rPr>
              <a:t> SAP ) </a:t>
            </a:r>
            <a:r>
              <a:rPr lang="ko-KR" altLang="en-US" dirty="0">
                <a:sym typeface="Wingdings" panose="05000000000000000000" pitchFamily="2" charset="2"/>
              </a:rPr>
              <a:t> 자동 실행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118085BD-EDE8-6D0F-B70D-FA376BF217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06" y="1729490"/>
            <a:ext cx="5586968" cy="2275574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344D8049-99CC-E608-CBD8-AE5930CF2FA9}"/>
              </a:ext>
            </a:extLst>
          </p:cNvPr>
          <p:cNvSpPr/>
          <p:nvPr/>
        </p:nvSpPr>
        <p:spPr bwMode="auto">
          <a:xfrm>
            <a:off x="1043766" y="2774149"/>
            <a:ext cx="3332376" cy="1862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3FF76456-3385-C564-A384-F234DF4CD916}"/>
              </a:ext>
            </a:extLst>
          </p:cNvPr>
          <p:cNvSpPr/>
          <p:nvPr/>
        </p:nvSpPr>
        <p:spPr bwMode="auto">
          <a:xfrm>
            <a:off x="1043766" y="3768466"/>
            <a:ext cx="956112" cy="12913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해당 고객을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excel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처럼 전체 할 수도 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건별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Line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를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선택 할 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상세 내역 조회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필요 할 때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매출처리 대상의 해당 문건에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대하여 품목별 현황을 보고 싶을 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상단의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상세화면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＂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을 누르면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품목별 세부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판매내역을 확인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할 수 있다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※  </a:t>
            </a: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빨간색 표시가 나타날 경우</a:t>
            </a:r>
            <a:endParaRPr lang="en-US" altLang="ko-KR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Mall </a:t>
            </a: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운영 담당자에게 확인 요청</a:t>
            </a:r>
            <a:endParaRPr lang="en-US" altLang="ko-KR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1)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판매오더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판매오더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생성 오류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2)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출고처리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출고처리 오류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3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대금청구 오류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1.   “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빨간색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”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신호등일 경우 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System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운영 담당자에게 연락 필요 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782189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판매 실적</a:t>
            </a:r>
            <a:r>
              <a:rPr lang="ko-KR" altLang="en-US" dirty="0">
                <a:sym typeface="Wingdings" panose="05000000000000000000" pitchFamily="2" charset="2"/>
              </a:rPr>
              <a:t>을 통해 </a:t>
            </a:r>
            <a:r>
              <a:rPr lang="en-US" altLang="ko-KR" dirty="0">
                <a:sym typeface="Wingdings" panose="05000000000000000000" pitchFamily="2" charset="2"/>
              </a:rPr>
              <a:t>SAP</a:t>
            </a:r>
            <a:r>
              <a:rPr lang="ko-KR" altLang="en-US" dirty="0">
                <a:sym typeface="Wingdings" panose="05000000000000000000" pitchFamily="2" charset="2"/>
              </a:rPr>
              <a:t>주문 문서 자동 생성 대상 확인</a:t>
            </a:r>
            <a:endParaRPr lang="ko-KR" altLang="en-US" dirty="0"/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480756" y="342850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483789" y="229342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2CE47A01-707E-807C-69F6-1EB819372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99" y="1785197"/>
            <a:ext cx="5810423" cy="1970008"/>
          </a:xfrm>
          <a:prstGeom prst="rect">
            <a:avLst/>
          </a:prstGeom>
        </p:spPr>
      </p:pic>
      <p:sp>
        <p:nvSpPr>
          <p:cNvPr id="26" name="직사각형 25">
            <a:extLst>
              <a:ext uri="{FF2B5EF4-FFF2-40B4-BE49-F238E27FC236}">
                <a16:creationId xmlns:a16="http://schemas.microsoft.com/office/drawing/2014/main" id="{3DCD8A5A-4EE8-42A8-332F-D11758AE1ABA}"/>
              </a:ext>
            </a:extLst>
          </p:cNvPr>
          <p:cNvSpPr/>
          <p:nvPr/>
        </p:nvSpPr>
        <p:spPr bwMode="auto">
          <a:xfrm>
            <a:off x="758825" y="2293428"/>
            <a:ext cx="376957" cy="18625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41442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31" name="직사각형 30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매출 구분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Key ( 2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번 항목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을 가지고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에서 매출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무상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반품 등의 프로세스로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구분 처리 됨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32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6827760" y="1389737"/>
            <a:ext cx="2852815" cy="2872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전체 선택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을 누르면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해당 부분에 대한 부분이 자동으로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선택됨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매출 구분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Y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정상 매출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N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반품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P 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부분반품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C 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교환입고 승인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D 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교환 재 배송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08672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ZSD2M0011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3184628" y="373884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93121" y="324274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판매 실적 </a:t>
            </a:r>
            <a:r>
              <a:rPr lang="en-US" altLang="ko-KR" dirty="0"/>
              <a:t>Gathering ( Mall  </a:t>
            </a:r>
            <a:r>
              <a:rPr lang="en-US" altLang="ko-KR" dirty="0">
                <a:sym typeface="Wingdings" panose="05000000000000000000" pitchFamily="2" charset="2"/>
              </a:rPr>
              <a:t> SAP ) </a:t>
            </a:r>
            <a:r>
              <a:rPr lang="ko-KR" altLang="en-US" dirty="0">
                <a:sym typeface="Wingdings" panose="05000000000000000000" pitchFamily="2" charset="2"/>
              </a:rPr>
              <a:t> 을 통해 </a:t>
            </a:r>
            <a:r>
              <a:rPr lang="en-US" altLang="ko-KR" dirty="0">
                <a:sym typeface="Wingdings" panose="05000000000000000000" pitchFamily="2" charset="2"/>
              </a:rPr>
              <a:t>SAP</a:t>
            </a:r>
            <a:r>
              <a:rPr lang="ko-KR" altLang="en-US" dirty="0">
                <a:sym typeface="Wingdings" panose="05000000000000000000" pitchFamily="2" charset="2"/>
              </a:rPr>
              <a:t>주문문서 자동 생성 대상 확인</a:t>
            </a:r>
            <a:endParaRPr lang="ko-KR" altLang="en-US" dirty="0"/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80C88499-1E31-7A4B-8B41-B18E920408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83" y="1681619"/>
            <a:ext cx="5795477" cy="2077577"/>
          </a:xfrm>
          <a:prstGeom prst="rect">
            <a:avLst/>
          </a:prstGeom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B16688DD-0798-F894-D87D-9C6F40E6D646}"/>
              </a:ext>
            </a:extLst>
          </p:cNvPr>
          <p:cNvSpPr/>
          <p:nvPr/>
        </p:nvSpPr>
        <p:spPr bwMode="auto">
          <a:xfrm>
            <a:off x="2903403" y="3242745"/>
            <a:ext cx="360040" cy="14401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DD88F470-59CF-A513-E861-B88B45830C7B}"/>
              </a:ext>
            </a:extLst>
          </p:cNvPr>
          <p:cNvSpPr/>
          <p:nvPr/>
        </p:nvSpPr>
        <p:spPr bwMode="auto">
          <a:xfrm>
            <a:off x="3152006" y="3454488"/>
            <a:ext cx="258834" cy="228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3091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31" name="직사각형 30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업무 배열 순 대로 기능을 넣어 논 것이므로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항상 순서 대로 업무 처리를 할 수 있도록 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상세조회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주문생성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출하생성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청구 생성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반품배송비용 생성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절차에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따라 업무 진행을 진행 하도록 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32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6827760" y="1389737"/>
            <a:ext cx="285281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에서 매출 처리를 위한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첫 번째 행위로 주문문서를 생성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주문생성시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-&gt;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판매오더에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녹색불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처리하는 업무 순서대로 배열 된 것임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Step By Step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으로 처리 하면 됨 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ZSD2M0011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556941" y="215706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994744" y="3922956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판매 실적 </a:t>
            </a:r>
            <a:r>
              <a:rPr lang="en-US" altLang="ko-KR" dirty="0"/>
              <a:t>Gathering ( Mall  </a:t>
            </a:r>
            <a:r>
              <a:rPr lang="en-US" altLang="ko-KR" dirty="0">
                <a:sym typeface="Wingdings" panose="05000000000000000000" pitchFamily="2" charset="2"/>
              </a:rPr>
              <a:t> SAP ) </a:t>
            </a:r>
            <a:r>
              <a:rPr lang="ko-KR" altLang="en-US" dirty="0">
                <a:sym typeface="Wingdings" panose="05000000000000000000" pitchFamily="2" charset="2"/>
              </a:rPr>
              <a:t> 을 통해 </a:t>
            </a:r>
            <a:r>
              <a:rPr lang="en-US" altLang="ko-KR" dirty="0">
                <a:sym typeface="Wingdings" panose="05000000000000000000" pitchFamily="2" charset="2"/>
              </a:rPr>
              <a:t>SAP</a:t>
            </a:r>
            <a:r>
              <a:rPr lang="ko-KR" altLang="en-US" dirty="0">
                <a:sym typeface="Wingdings" panose="05000000000000000000" pitchFamily="2" charset="2"/>
              </a:rPr>
              <a:t>주문문서</a:t>
            </a:r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ko-KR" altLang="en-US" dirty="0">
                <a:sym typeface="Wingdings" panose="05000000000000000000" pitchFamily="2" charset="2"/>
              </a:rPr>
              <a:t>생성</a:t>
            </a:r>
            <a:endParaRPr lang="ko-KR" altLang="en-US" dirty="0"/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78CD7B1D-DE27-D97E-EF36-D37F55BA5D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70" y="1650822"/>
            <a:ext cx="5897845" cy="2238758"/>
          </a:xfrm>
          <a:prstGeom prst="rect">
            <a:avLst/>
          </a:prstGeom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30260294-A9DF-362B-8E21-F18812423A92}"/>
              </a:ext>
            </a:extLst>
          </p:cNvPr>
          <p:cNvSpPr/>
          <p:nvPr/>
        </p:nvSpPr>
        <p:spPr bwMode="auto">
          <a:xfrm>
            <a:off x="1201395" y="2157063"/>
            <a:ext cx="526449" cy="18625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9ACC9A3C-260D-4A28-25CC-E003CD288A6D}"/>
              </a:ext>
            </a:extLst>
          </p:cNvPr>
          <p:cNvSpPr/>
          <p:nvPr/>
        </p:nvSpPr>
        <p:spPr bwMode="auto">
          <a:xfrm>
            <a:off x="1018969" y="3309358"/>
            <a:ext cx="206651" cy="50541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90900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31" name="직사각형 30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업무 배열 순 대로 기능을 넣어 논 것이므로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항상 순서 대로 업무 처리를 할 수 있도록 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상세조회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주문생성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출하생성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청구 생성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반품배송비용 생성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절차에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따라 업무 진행을 진행 하도록 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32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6827760" y="1389737"/>
            <a:ext cx="285281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에서 매출 처리를 위한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첫 번째 행위로 주문문서를 생성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출하생성시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-&gt;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출고처리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녹색불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처리하는 업무 순서대로 배열 된 것임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Step By Step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으로 처리 하면 됨 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797039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583905" y="225019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1227185" y="421195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판매 실적 </a:t>
            </a:r>
            <a:r>
              <a:rPr lang="en-US" altLang="ko-KR" dirty="0"/>
              <a:t>Gathering ( Mall  </a:t>
            </a:r>
            <a:r>
              <a:rPr lang="en-US" altLang="ko-KR" dirty="0">
                <a:sym typeface="Wingdings" panose="05000000000000000000" pitchFamily="2" charset="2"/>
              </a:rPr>
              <a:t> SAP ) </a:t>
            </a:r>
            <a:r>
              <a:rPr lang="ko-KR" altLang="en-US" dirty="0">
                <a:sym typeface="Wingdings" panose="05000000000000000000" pitchFamily="2" charset="2"/>
              </a:rPr>
              <a:t> 을 통해 </a:t>
            </a:r>
            <a:r>
              <a:rPr lang="en-US" altLang="ko-KR" dirty="0">
                <a:sym typeface="Wingdings" panose="05000000000000000000" pitchFamily="2" charset="2"/>
              </a:rPr>
              <a:t>SAP</a:t>
            </a:r>
            <a:r>
              <a:rPr lang="ko-KR" altLang="en-US" dirty="0">
                <a:sym typeface="Wingdings" panose="05000000000000000000" pitchFamily="2" charset="2"/>
              </a:rPr>
              <a:t>주문문서</a:t>
            </a:r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ko-KR" altLang="en-US" dirty="0">
                <a:sym typeface="Wingdings" panose="05000000000000000000" pitchFamily="2" charset="2"/>
              </a:rPr>
              <a:t>생성</a:t>
            </a:r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3F1AEF5C-C0FA-395D-D3A8-6C2F940A26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42" y="1693574"/>
            <a:ext cx="5760640" cy="2472140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0B3DBAC1-A789-1326-02B7-317B63E83894}"/>
              </a:ext>
            </a:extLst>
          </p:cNvPr>
          <p:cNvSpPr/>
          <p:nvPr/>
        </p:nvSpPr>
        <p:spPr bwMode="auto">
          <a:xfrm>
            <a:off x="1727844" y="2250191"/>
            <a:ext cx="416050" cy="18625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47E1F263-4E85-071E-5273-9C588960EA4F}"/>
              </a:ext>
            </a:extLst>
          </p:cNvPr>
          <p:cNvSpPr/>
          <p:nvPr/>
        </p:nvSpPr>
        <p:spPr bwMode="auto">
          <a:xfrm>
            <a:off x="1227185" y="3448047"/>
            <a:ext cx="196629" cy="71766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4745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31" name="직사각형 30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업무 배열 순 대로 기능을 넣어 논 것이므로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항상 순서 대로 업무 처리를 할 수 있도록 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상세조회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주문생성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출하생성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청구 생성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반품배송비용 생성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절차에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따라 업무 진행을 진행 하도록 함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32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6827760" y="1389737"/>
            <a:ext cx="285281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에서 매출 처리를 위한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첫 번째 행위로 주문문서를 생성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청구생성시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-&gt;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상태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녹색불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처리하는 업무 순서대로 배열 된 것임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Step By Step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으로 처리 하면 됨 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80611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539896" y="2250191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1469387" y="412573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판매 실적 </a:t>
            </a:r>
            <a:r>
              <a:rPr lang="en-US" altLang="ko-KR" dirty="0"/>
              <a:t>Gathering ( Mall  </a:t>
            </a:r>
            <a:r>
              <a:rPr lang="en-US" altLang="ko-KR" dirty="0">
                <a:sym typeface="Wingdings" panose="05000000000000000000" pitchFamily="2" charset="2"/>
              </a:rPr>
              <a:t> SAP ) </a:t>
            </a:r>
            <a:r>
              <a:rPr lang="ko-KR" altLang="en-US" dirty="0">
                <a:sym typeface="Wingdings" panose="05000000000000000000" pitchFamily="2" charset="2"/>
              </a:rPr>
              <a:t> 을 통해 </a:t>
            </a:r>
            <a:r>
              <a:rPr lang="en-US" altLang="ko-KR" dirty="0">
                <a:sym typeface="Wingdings" panose="05000000000000000000" pitchFamily="2" charset="2"/>
              </a:rPr>
              <a:t>SAP</a:t>
            </a:r>
            <a:r>
              <a:rPr lang="ko-KR" altLang="en-US" dirty="0">
                <a:sym typeface="Wingdings" panose="05000000000000000000" pitchFamily="2" charset="2"/>
              </a:rPr>
              <a:t>주문문서</a:t>
            </a:r>
            <a:r>
              <a:rPr lang="en-US" altLang="ko-KR" dirty="0">
                <a:sym typeface="Wingdings" panose="05000000000000000000" pitchFamily="2" charset="2"/>
              </a:rPr>
              <a:t> </a:t>
            </a:r>
            <a:r>
              <a:rPr lang="ko-KR" altLang="en-US" dirty="0">
                <a:sym typeface="Wingdings" panose="05000000000000000000" pitchFamily="2" charset="2"/>
              </a:rPr>
              <a:t>생성</a:t>
            </a:r>
            <a:endParaRPr lang="ko-KR" altLang="en-US" dirty="0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897CEEDD-2813-E975-736E-FEA266360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13" y="1676062"/>
            <a:ext cx="5764723" cy="2449673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003EA5B4-D27E-FFAC-D33D-2C313B1E3F94}"/>
              </a:ext>
            </a:extLst>
          </p:cNvPr>
          <p:cNvSpPr/>
          <p:nvPr/>
        </p:nvSpPr>
        <p:spPr bwMode="auto">
          <a:xfrm>
            <a:off x="2143894" y="2250191"/>
            <a:ext cx="432048" cy="18625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5C66B8B5-08C7-FBE4-BC85-479EC0581DB4}"/>
              </a:ext>
            </a:extLst>
          </p:cNvPr>
          <p:cNvSpPr/>
          <p:nvPr/>
        </p:nvSpPr>
        <p:spPr bwMode="auto">
          <a:xfrm>
            <a:off x="1351806" y="3448047"/>
            <a:ext cx="376038" cy="67768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76211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31" name="직사각형 30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과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의  결산 작업 과 매출 금액을 확인 하는 과정에서  해당 문건의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SAP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처리가 필요할 경우 사용 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DATA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가 정확히 맞으면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사용할 확률은 거의 없음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</p:txBody>
      </p:sp>
      <p:pic>
        <p:nvPicPr>
          <p:cNvPr id="32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6827760" y="1389737"/>
            <a:ext cx="285281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에서 旣 발생 된 매출을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취소할 필요가 있다면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“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매출처리 취소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기능을 선택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733086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ZSD2M0010N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2894184" y="389757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매출처리 취소   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038EAFB8-5250-4DD0-ADC5-4061F3119F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33" y="1664538"/>
            <a:ext cx="5794511" cy="2207741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EC65825A-8F84-C159-F53A-A30B8EFA1DDB}"/>
              </a:ext>
            </a:extLst>
          </p:cNvPr>
          <p:cNvSpPr/>
          <p:nvPr/>
        </p:nvSpPr>
        <p:spPr bwMode="auto">
          <a:xfrm>
            <a:off x="2575942" y="3583490"/>
            <a:ext cx="792088" cy="13354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5824316"/>
      </p:ext>
    </p:extLst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42577</TotalTime>
  <Words>1123</Words>
  <Application>Microsoft Office PowerPoint</Application>
  <PresentationFormat>사용자 지정</PresentationFormat>
  <Paragraphs>279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맑은 고딕</vt:lpstr>
      <vt:lpstr>Arial</vt:lpstr>
      <vt:lpstr>Lucida Sans Unicode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김 정훈</cp:lastModifiedBy>
  <cp:revision>2409</cp:revision>
  <cp:lastPrinted>2001-03-14T06:43:19Z</cp:lastPrinted>
  <dcterms:created xsi:type="dcterms:W3CDTF">2000-09-28T11:17:09Z</dcterms:created>
  <dcterms:modified xsi:type="dcterms:W3CDTF">2023-02-14T01:49:54Z</dcterms:modified>
</cp:coreProperties>
</file>