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111" d="100"/>
          <a:sy n="111" d="100"/>
        </p:scale>
        <p:origin x="1662" y="96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SD1.3.2 </a:t>
            </a:r>
            <a:r>
              <a:rPr lang="ko-KR" altLang="en-US" sz="2000" kern="0" dirty="0" smtClean="0"/>
              <a:t>가맹점 및 </a:t>
            </a:r>
            <a:r>
              <a:rPr lang="en-US" altLang="ko-KR" sz="2000" kern="0" dirty="0" smtClean="0"/>
              <a:t>SIS </a:t>
            </a:r>
            <a:r>
              <a:rPr lang="ko-KR" altLang="en-US" sz="2000" kern="0" dirty="0" smtClean="0"/>
              <a:t>판가 마스터 관리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550283"/>
              </p:ext>
            </p:extLst>
          </p:nvPr>
        </p:nvGraphicFramePr>
        <p:xfrm>
          <a:off x="278947" y="1151278"/>
          <a:ext cx="9361487" cy="488976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소비자가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공급가격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가맹점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변경정보는 최소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D-2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이전에 입력하여 인터페이스 실행한다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적용시점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년월일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함께 입력한다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가맹점 및 </a:t>
            </a:r>
            <a:r>
              <a:rPr lang="en-US" altLang="ko-KR" sz="1200" b="0" dirty="0" smtClean="0"/>
              <a:t>SIS </a:t>
            </a:r>
            <a:r>
              <a:rPr lang="ko-KR" altLang="en-US" sz="1200" b="0" dirty="0" smtClean="0"/>
              <a:t>판매실적 분석을 위하여 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기준판가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을 </a:t>
            </a:r>
            <a:r>
              <a:rPr lang="en-US" altLang="ko-KR" sz="1200" b="0" dirty="0" smtClean="0"/>
              <a:t> 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운영한다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향후  기준판가 대비  가맹점 및 </a:t>
            </a:r>
            <a:r>
              <a:rPr lang="en-US" altLang="ko-KR" sz="1200" b="0" dirty="0" smtClean="0"/>
              <a:t>SIS </a:t>
            </a:r>
            <a:r>
              <a:rPr lang="ko-KR" altLang="en-US" sz="1200" b="0" dirty="0" smtClean="0"/>
              <a:t>판매실적에 대한 할인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과 할증내역을 분석하기 위함이다</a:t>
            </a:r>
            <a:r>
              <a:rPr lang="en-US" altLang="ko-KR" sz="1200" b="0" dirty="0" smtClean="0"/>
              <a:t>.</a:t>
            </a: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가격유형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조건유형</a:t>
            </a:r>
            <a:r>
              <a:rPr lang="en-US" altLang="ko-KR" sz="1200" b="0" dirty="0" smtClean="0"/>
              <a:t>)</a:t>
            </a:r>
            <a:r>
              <a:rPr lang="ko-KR" altLang="en-US" sz="1200" b="0" dirty="0" smtClean="0"/>
              <a:t>정의 및 등록된 가격을 주문가격에 적용될 기준 마련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(BP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마스터의 직영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/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가맹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/SIS 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그룹 기준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  <a:defRPr/>
            </a:pPr>
            <a:endParaRPr lang="en-US" altLang="ko-KR" sz="1200" b="0" dirty="0" smtClean="0">
              <a:solidFill>
                <a:srgbClr val="FF0000"/>
              </a:solidFill>
            </a:endParaRPr>
          </a:p>
          <a:p>
            <a:pPr marL="182563" indent="-182563">
              <a:buNone/>
              <a:defRPr/>
            </a:pP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SD1.3.2 </a:t>
            </a:r>
            <a:r>
              <a:rPr lang="ko-KR" altLang="en-US" dirty="0" smtClean="0"/>
              <a:t>가맹점 및 </a:t>
            </a:r>
            <a:r>
              <a:rPr lang="en-US" altLang="ko-KR" dirty="0" smtClean="0"/>
              <a:t>SIS </a:t>
            </a:r>
            <a:r>
              <a:rPr lang="ko-KR" altLang="en-US" dirty="0" smtClean="0"/>
              <a:t>판가 마스터 관리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051588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및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사업영역별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 및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SIS)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 대한 기준판가 기준을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통하여 전송 처리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  <a:endParaRPr lang="en-US" altLang="ko-KR" sz="12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이벤트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할인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/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할증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등에 대한 실제 판가관리는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POS System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관리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  <a:defRPr/>
            </a:pPr>
            <a:r>
              <a:rPr lang="ko-KR" altLang="en-US" sz="1200" dirty="0" smtClean="0">
                <a:solidFill>
                  <a:srgbClr val="FF0000"/>
                </a:solidFill>
              </a:rPr>
              <a:t>할인 할증에 대한 분석 자료는</a:t>
            </a:r>
            <a:r>
              <a:rPr lang="en-US" altLang="ko-KR" sz="1200" dirty="0" smtClean="0">
                <a:solidFill>
                  <a:srgbClr val="FF0000"/>
                </a:solidFill>
              </a:rPr>
              <a:t> POS</a:t>
            </a:r>
            <a:r>
              <a:rPr lang="ko-KR" altLang="en-US" sz="1200" dirty="0" smtClean="0">
                <a:solidFill>
                  <a:srgbClr val="FF0000"/>
                </a:solidFill>
              </a:rPr>
              <a:t>와 </a:t>
            </a:r>
            <a:r>
              <a:rPr lang="en-US" altLang="ko-KR" sz="1200" dirty="0" smtClean="0">
                <a:solidFill>
                  <a:srgbClr val="FF0000"/>
                </a:solidFill>
              </a:rPr>
              <a:t>SAP</a:t>
            </a:r>
            <a:r>
              <a:rPr lang="ko-KR" altLang="en-US" sz="1200" dirty="0" smtClean="0">
                <a:solidFill>
                  <a:srgbClr val="FF0000"/>
                </a:solidFill>
              </a:rPr>
              <a:t>에서 각각 구현한다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3207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603"/>
                <a:gridCol w="3816646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판가관리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7" name="AutoShape 68"/>
          <p:cNvSpPr>
            <a:spLocks noChangeArrowheads="1"/>
          </p:cNvSpPr>
          <p:nvPr/>
        </p:nvSpPr>
        <p:spPr bwMode="auto">
          <a:xfrm rot="16200000">
            <a:off x="992583" y="181433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   신제품 및 가격변경 </a:t>
            </a:r>
            <a:endParaRPr kumimoji="0" lang="en-US" altLang="ko-KR" sz="9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사유 발생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SD1.3.2 </a:t>
            </a:r>
            <a:r>
              <a:rPr lang="ko-KR" altLang="en-US" dirty="0"/>
              <a:t>가맹점 및 </a:t>
            </a:r>
            <a:r>
              <a:rPr lang="en-US" altLang="ko-KR" dirty="0"/>
              <a:t>SIS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631726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기준판가 산정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5" name="직선 화살표 연결선 64"/>
          <p:cNvCxnSpPr>
            <a:stCxn id="51" idx="3"/>
          </p:cNvCxnSpPr>
          <p:nvPr/>
        </p:nvCxnSpPr>
        <p:spPr bwMode="auto">
          <a:xfrm>
            <a:off x="1927726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AutoShape 66"/>
          <p:cNvSpPr>
            <a:spLocks noChangeArrowheads="1"/>
          </p:cNvSpPr>
          <p:nvPr/>
        </p:nvSpPr>
        <p:spPr bwMode="auto">
          <a:xfrm>
            <a:off x="7022753" y="4221088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POS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가격마스터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1387083" y="32024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 Box 151"/>
          <p:cNvSpPr txBox="1">
            <a:spLocks noChangeArrowheads="1"/>
          </p:cNvSpPr>
          <p:nvPr/>
        </p:nvSpPr>
        <p:spPr bwMode="auto">
          <a:xfrm>
            <a:off x="3189899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화살표 연결선 3"/>
          <p:cNvCxnSpPr/>
          <p:nvPr/>
        </p:nvCxnSpPr>
        <p:spPr bwMode="auto">
          <a:xfrm>
            <a:off x="1207790" y="2677934"/>
            <a:ext cx="0" cy="70552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2453363" y="3397214"/>
            <a:ext cx="1295400" cy="391826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기준판가 산정보고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4304278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판가관리자 승인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4" name="직선 화살표 연결선 33"/>
          <p:cNvCxnSpPr/>
          <p:nvPr/>
        </p:nvCxnSpPr>
        <p:spPr bwMode="auto">
          <a:xfrm>
            <a:off x="3748763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631726" y="4353502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판가등록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0" name="직선 화살표 연결선 39"/>
          <p:cNvCxnSpPr/>
          <p:nvPr/>
        </p:nvCxnSpPr>
        <p:spPr bwMode="auto">
          <a:xfrm>
            <a:off x="1927726" y="4509120"/>
            <a:ext cx="5095027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AutoShape 65"/>
          <p:cNvSpPr>
            <a:spLocks noChangeArrowheads="1"/>
          </p:cNvSpPr>
          <p:nvPr/>
        </p:nvSpPr>
        <p:spPr bwMode="auto">
          <a:xfrm>
            <a:off x="7041182" y="3445892"/>
            <a:ext cx="1295400" cy="360000"/>
          </a:xfrm>
          <a:prstGeom prst="flowChartDocumen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판가정보 </a:t>
            </a:r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Report</a:t>
            </a:r>
          </a:p>
        </p:txBody>
      </p:sp>
      <p:cxnSp>
        <p:nvCxnSpPr>
          <p:cNvPr id="15" name="꺾인 연결선 14"/>
          <p:cNvCxnSpPr>
            <a:stCxn id="33" idx="2"/>
            <a:endCxn id="36" idx="0"/>
          </p:cNvCxnSpPr>
          <p:nvPr/>
        </p:nvCxnSpPr>
        <p:spPr bwMode="auto">
          <a:xfrm rot="5400000">
            <a:off x="2817858" y="2219082"/>
            <a:ext cx="596288" cy="367255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직선 화살표 연결선 16"/>
          <p:cNvCxnSpPr>
            <a:stCxn id="77" idx="1"/>
          </p:cNvCxnSpPr>
          <p:nvPr/>
        </p:nvCxnSpPr>
        <p:spPr bwMode="auto">
          <a:xfrm flipV="1">
            <a:off x="7670453" y="3805892"/>
            <a:ext cx="372" cy="41519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AutoShape 53"/>
          <p:cNvSpPr>
            <a:spLocks noChangeArrowheads="1"/>
          </p:cNvSpPr>
          <p:nvPr/>
        </p:nvSpPr>
        <p:spPr bwMode="auto">
          <a:xfrm>
            <a:off x="6104334" y="5373256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SD.2.1 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가맹점 주문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48" name="AutoShape 53"/>
          <p:cNvSpPr>
            <a:spLocks noChangeArrowheads="1"/>
          </p:cNvSpPr>
          <p:nvPr/>
        </p:nvSpPr>
        <p:spPr bwMode="auto">
          <a:xfrm>
            <a:off x="7853922" y="5373256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SD.2.2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SIS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4" name="꺾인 연결선 23"/>
          <p:cNvCxnSpPr>
            <a:stCxn id="77" idx="3"/>
            <a:endCxn id="47" idx="0"/>
          </p:cNvCxnSpPr>
          <p:nvPr/>
        </p:nvCxnSpPr>
        <p:spPr bwMode="auto">
          <a:xfrm rot="5400000">
            <a:off x="6881367" y="4584170"/>
            <a:ext cx="659754" cy="91841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꺾인 연결선 27"/>
          <p:cNvCxnSpPr>
            <a:stCxn id="77" idx="3"/>
            <a:endCxn id="48" idx="0"/>
          </p:cNvCxnSpPr>
          <p:nvPr/>
        </p:nvCxnSpPr>
        <p:spPr bwMode="auto">
          <a:xfrm rot="16200000" flipH="1">
            <a:off x="7756160" y="4627794"/>
            <a:ext cx="659754" cy="831169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5059635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1495822" y="414330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 Box 151"/>
          <p:cNvSpPr txBox="1">
            <a:spLocks noChangeArrowheads="1"/>
          </p:cNvSpPr>
          <p:nvPr/>
        </p:nvSpPr>
        <p:spPr bwMode="auto">
          <a:xfrm>
            <a:off x="7904534" y="400675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 Box 151"/>
          <p:cNvSpPr txBox="1">
            <a:spLocks noChangeArrowheads="1"/>
          </p:cNvSpPr>
          <p:nvPr/>
        </p:nvSpPr>
        <p:spPr bwMode="auto">
          <a:xfrm>
            <a:off x="7904534" y="31909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589447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및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304718" y="2245652"/>
            <a:ext cx="28803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*POS</a:t>
            </a:r>
            <a:r>
              <a:rPr lang="ko-KR" altLang="en-US" sz="1000" dirty="0" smtClean="0"/>
              <a:t>는 상품마스터와 소비자가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공급가는 하나의 테이블에서 이루어진다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*SAP</a:t>
            </a:r>
            <a:r>
              <a:rPr lang="ko-KR" altLang="en-US" sz="1000" dirty="0" smtClean="0"/>
              <a:t>는 상품마스터와 기준판가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소비자가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와 기준공급가 마스터가 </a:t>
            </a:r>
            <a:r>
              <a:rPr lang="ko-KR" altLang="en-US" sz="1000" dirty="0" err="1" smtClean="0"/>
              <a:t>각각각</a:t>
            </a:r>
            <a:r>
              <a:rPr lang="ko-KR" altLang="en-US" sz="1000" dirty="0" smtClean="0"/>
              <a:t> 이루어 진다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33031"/>
              </p:ext>
            </p:extLst>
          </p:nvPr>
        </p:nvGraphicFramePr>
        <p:xfrm>
          <a:off x="271462" y="1796827"/>
          <a:ext cx="9361487" cy="3340086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SD1.3.2-1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기준판가 산정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반영될 기준 판가를 신규제품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or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변경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싯점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산정한다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SD1.3.2-2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기준판가 산정보고</a:t>
                      </a:r>
                      <a:endParaRPr kumimoji="0" lang="en-US" altLang="ko-KR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승인을 담당자에게 기준 판가에 대한 산정내역을 보고한다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Off – Line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SD1.3.2-3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판가관리자 승인 </a:t>
                      </a:r>
                      <a:endParaRPr kumimoji="0" lang="en-US" altLang="ko-KR" sz="10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관리자 승인을 득한다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SD1.3.2-4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0" lang="en-US" altLang="ko-KR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판가마스터등록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판가를 등록한다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적용시점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년월일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함께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소비자가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공급가격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변경정보는 최소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D-2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이전에 입력하여 인터페이스 실행하고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전산담당자에 업무 공유한다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SD1.3.2-5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0" lang="en-US" altLang="ko-KR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가격마스터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판가마스터에 대한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SD1.3.2-6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판가정보 </a:t>
                      </a:r>
                      <a:r>
                        <a:rPr kumimoji="0"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  판가 실적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제공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SD1.3.2 </a:t>
            </a:r>
            <a:r>
              <a:rPr lang="ko-KR" altLang="en-US" dirty="0"/>
              <a:t>가맹점 및 </a:t>
            </a:r>
            <a:r>
              <a:rPr lang="en-US" altLang="ko-KR" dirty="0"/>
              <a:t>SIS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01079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및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9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SD1.3.2 </a:t>
            </a:r>
            <a:r>
              <a:rPr lang="ko-KR" altLang="en-US" dirty="0"/>
              <a:t>가맹점 및 </a:t>
            </a:r>
            <a:r>
              <a:rPr lang="en-US" altLang="ko-KR" dirty="0"/>
              <a:t>SIS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11892" y="1844824"/>
            <a:ext cx="91488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이슈 및 의사 결정 사항</a:t>
            </a:r>
            <a:r>
              <a:rPr lang="en-US" altLang="ko-KR" dirty="0" smtClean="0"/>
              <a:t>   </a:t>
            </a:r>
          </a:p>
          <a:p>
            <a:endParaRPr lang="en-US" altLang="ko-KR" dirty="0"/>
          </a:p>
          <a:p>
            <a:r>
              <a:rPr lang="en-US" altLang="ko-KR" dirty="0" smtClean="0"/>
              <a:t>   1)  POS </a:t>
            </a:r>
            <a:r>
              <a:rPr lang="ko-KR" altLang="en-US" dirty="0" smtClean="0"/>
              <a:t> 가맹점 </a:t>
            </a:r>
            <a:r>
              <a:rPr lang="en-US" altLang="ko-KR" dirty="0" smtClean="0"/>
              <a:t>/ SIS </a:t>
            </a:r>
            <a:r>
              <a:rPr lang="ko-KR" altLang="en-US" dirty="0" smtClean="0"/>
              <a:t>은  판가관리를  가맹점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고객</a:t>
            </a:r>
            <a:r>
              <a:rPr lang="en-US" altLang="ko-KR" dirty="0" smtClean="0"/>
              <a:t>) / </a:t>
            </a:r>
            <a:r>
              <a:rPr lang="ko-KR" altLang="en-US" dirty="0" smtClean="0"/>
              <a:t>자재 코드로 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   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2. </a:t>
            </a:r>
            <a:r>
              <a:rPr lang="ko-KR" altLang="en-US" dirty="0" smtClean="0"/>
              <a:t>기능요구 사항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</a:t>
            </a:r>
            <a:endParaRPr lang="en-US" altLang="ko-KR" dirty="0"/>
          </a:p>
          <a:p>
            <a:r>
              <a:rPr lang="en-US" altLang="ko-KR" dirty="0"/>
              <a:t>   1) </a:t>
            </a:r>
            <a:r>
              <a:rPr lang="ko-KR" altLang="en-US" dirty="0"/>
              <a:t>판가마스터의 신규적용 및 변경 시  수작업  </a:t>
            </a:r>
            <a:r>
              <a:rPr lang="en-US" altLang="ko-KR" dirty="0"/>
              <a:t>Interface</a:t>
            </a:r>
            <a:r>
              <a:rPr lang="ko-KR" altLang="en-US" dirty="0"/>
              <a:t>를 통해 </a:t>
            </a:r>
            <a:r>
              <a:rPr lang="en-US" altLang="ko-KR" dirty="0"/>
              <a:t>Mall</a:t>
            </a:r>
            <a:r>
              <a:rPr lang="ko-KR" altLang="en-US" dirty="0"/>
              <a:t>과 </a:t>
            </a:r>
            <a:r>
              <a:rPr lang="en-US" altLang="ko-KR" dirty="0"/>
              <a:t>POS</a:t>
            </a:r>
            <a:r>
              <a:rPr lang="ko-KR" altLang="en-US" dirty="0"/>
              <a:t>로 </a:t>
            </a:r>
            <a:r>
              <a:rPr lang="en-US" altLang="ko-KR" dirty="0"/>
              <a:t>DATA</a:t>
            </a:r>
            <a:r>
              <a:rPr lang="ko-KR" altLang="en-US" dirty="0"/>
              <a:t>를 전송시킨다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/>
              <a:t>   2) </a:t>
            </a:r>
            <a:r>
              <a:rPr lang="en-US" altLang="ko-KR" dirty="0">
                <a:solidFill>
                  <a:srgbClr val="FF0000"/>
                </a:solidFill>
              </a:rPr>
              <a:t>POS</a:t>
            </a:r>
            <a:r>
              <a:rPr lang="ko-KR" altLang="en-US" dirty="0">
                <a:solidFill>
                  <a:srgbClr val="FF0000"/>
                </a:solidFill>
              </a:rPr>
              <a:t> 소비자가 </a:t>
            </a:r>
            <a:r>
              <a:rPr lang="en-US" altLang="ko-KR" dirty="0">
                <a:solidFill>
                  <a:srgbClr val="FF0000"/>
                </a:solidFill>
              </a:rPr>
              <a:t>/ </a:t>
            </a:r>
            <a:r>
              <a:rPr lang="ko-KR" altLang="en-US" dirty="0">
                <a:solidFill>
                  <a:srgbClr val="FF0000"/>
                </a:solidFill>
              </a:rPr>
              <a:t>공급가격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가맹점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>
                <a:solidFill>
                  <a:srgbClr val="FF0000"/>
                </a:solidFill>
              </a:rPr>
              <a:t> 변경정보는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ko-KR" altLang="en-US" dirty="0">
                <a:solidFill>
                  <a:srgbClr val="FF0000"/>
                </a:solidFill>
              </a:rPr>
              <a:t>최소 </a:t>
            </a:r>
            <a:r>
              <a:rPr lang="en-US" altLang="ko-KR" dirty="0">
                <a:solidFill>
                  <a:srgbClr val="FF0000"/>
                </a:solidFill>
              </a:rPr>
              <a:t>D-2</a:t>
            </a:r>
            <a:r>
              <a:rPr lang="ko-KR" altLang="en-US" dirty="0">
                <a:solidFill>
                  <a:srgbClr val="FF0000"/>
                </a:solidFill>
              </a:rPr>
              <a:t>일 이전에 입력하여 인터페이스 실행한다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  <a:p>
            <a:r>
              <a:rPr lang="en-US" altLang="ko-KR" dirty="0">
                <a:solidFill>
                  <a:srgbClr val="FF0000"/>
                </a:solidFill>
              </a:rPr>
              <a:t>       (</a:t>
            </a:r>
            <a:r>
              <a:rPr lang="ko-KR" altLang="en-US" dirty="0">
                <a:solidFill>
                  <a:srgbClr val="FF0000"/>
                </a:solidFill>
              </a:rPr>
              <a:t>변경상황 발생시에는 </a:t>
            </a:r>
            <a:r>
              <a:rPr lang="en-US" altLang="ko-KR" dirty="0">
                <a:solidFill>
                  <a:srgbClr val="FF0000"/>
                </a:solidFill>
              </a:rPr>
              <a:t>POS</a:t>
            </a:r>
            <a:r>
              <a:rPr lang="ko-KR" altLang="en-US" dirty="0">
                <a:solidFill>
                  <a:srgbClr val="FF0000"/>
                </a:solidFill>
              </a:rPr>
              <a:t>담당자에도 사전 공유하여 크로스 체크 </a:t>
            </a:r>
            <a:r>
              <a:rPr lang="ko-KR" altLang="en-US" dirty="0" err="1">
                <a:solidFill>
                  <a:srgbClr val="FF0000"/>
                </a:solidFill>
              </a:rPr>
              <a:t>하도록한다</a:t>
            </a:r>
            <a:r>
              <a:rPr lang="en-US" altLang="ko-KR" dirty="0">
                <a:solidFill>
                  <a:srgbClr val="FF0000"/>
                </a:solidFill>
              </a:rPr>
              <a:t>.)</a:t>
            </a:r>
            <a:endParaRPr lang="en-US" altLang="ko-KR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791514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및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28747</TotalTime>
  <Words>649</Words>
  <Application>Microsoft Office PowerPoint</Application>
  <PresentationFormat>사용자 지정</PresentationFormat>
  <Paragraphs>212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SD1.3.2 가맹점 및 SIS 판가 마스터 관리 </vt:lpstr>
      <vt:lpstr>SD1.3.2 가맹점 및 SIS 판가 마스터 관리  </vt:lpstr>
      <vt:lpstr>SD1.3.2 가맹점 및 SIS 판가 마스터 관리  </vt:lpstr>
      <vt:lpstr>SD1.3.2 가맹점 및 SIS 판가 마스터 관리 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종태</cp:lastModifiedBy>
  <cp:revision>1039</cp:revision>
  <cp:lastPrinted>2001-03-14T06:43:19Z</cp:lastPrinted>
  <dcterms:created xsi:type="dcterms:W3CDTF">2000-09-28T11:17:09Z</dcterms:created>
  <dcterms:modified xsi:type="dcterms:W3CDTF">2017-10-18T09:16:37Z</dcterms:modified>
</cp:coreProperties>
</file>