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513" r:id="rId2"/>
    <p:sldId id="514" r:id="rId3"/>
    <p:sldId id="515" r:id="rId4"/>
    <p:sldId id="521" r:id="rId5"/>
    <p:sldId id="517" r:id="rId6"/>
    <p:sldId id="518" r:id="rId7"/>
    <p:sldId id="519" r:id="rId8"/>
  </p:sldIdLst>
  <p:sldSz cx="9904413" cy="6858000"/>
  <p:notesSz cx="6662738" cy="9832975"/>
  <p:defaultTextStyle>
    <a:defPPr>
      <a:defRPr lang="ko-KR"/>
    </a:defPPr>
    <a:lvl1pPr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5pPr>
    <a:lvl6pPr marL="22860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6pPr>
    <a:lvl7pPr marL="27432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7pPr>
    <a:lvl8pPr marL="32004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8pPr>
    <a:lvl9pPr marL="36576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기본 구역" id="{EA5B31BD-0F4B-49EA-86C0-66909D4F4B02}">
          <p14:sldIdLst/>
        </p14:section>
        <p14:section name="제목 없는 구역" id="{6E5F4BBB-7F4C-43DD-86AA-3A7E67F88F37}">
          <p14:sldIdLst>
            <p14:sldId id="513"/>
            <p14:sldId id="514"/>
            <p14:sldId id="515"/>
            <p14:sldId id="521"/>
            <p14:sldId id="517"/>
            <p14:sldId id="518"/>
            <p14:sldId id="51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065">
          <p15:clr>
            <a:srgbClr val="A4A3A4"/>
          </p15:clr>
        </p15:guide>
        <p15:guide id="2" orient="horz" pos="482">
          <p15:clr>
            <a:srgbClr val="A4A3A4"/>
          </p15:clr>
        </p15:guide>
        <p15:guide id="3" orient="horz" pos="3203">
          <p15:clr>
            <a:srgbClr val="A4A3A4"/>
          </p15:clr>
        </p15:guide>
        <p15:guide id="4" orient="horz" pos="3884">
          <p15:clr>
            <a:srgbClr val="A4A3A4"/>
          </p15:clr>
        </p15:guide>
        <p15:guide id="5" pos="171">
          <p15:clr>
            <a:srgbClr val="A4A3A4"/>
          </p15:clr>
        </p15:guide>
        <p15:guide id="6" pos="6068">
          <p15:clr>
            <a:srgbClr val="A4A3A4"/>
          </p15:clr>
        </p15:guide>
        <p15:guide id="7" pos="3120">
          <p15:clr>
            <a:srgbClr val="A4A3A4"/>
          </p15:clr>
        </p15:guide>
        <p15:guide id="8" orient="horz" pos="754">
          <p15:clr>
            <a:srgbClr val="A4A3A4"/>
          </p15:clr>
        </p15:guide>
        <p15:guide id="9" orient="horz" pos="1071" userDrawn="1">
          <p15:clr>
            <a:srgbClr val="A4A3A4"/>
          </p15:clr>
        </p15:guide>
        <p15:guide id="10" orient="horz" pos="89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96">
          <p15:clr>
            <a:srgbClr val="A4A3A4"/>
          </p15:clr>
        </p15:guide>
        <p15:guide id="2" pos="209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CC"/>
    <a:srgbClr val="D56A19"/>
    <a:srgbClr val="E57725"/>
    <a:srgbClr val="DDDDDD"/>
    <a:srgbClr val="0000FF"/>
    <a:srgbClr val="93E3FF"/>
    <a:srgbClr val="C0C0C0"/>
    <a:srgbClr val="297793"/>
    <a:srgbClr val="2D86A5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215" autoAdjust="0"/>
    <p:restoredTop sz="96695" autoAdjust="0"/>
  </p:normalViewPr>
  <p:slideViewPr>
    <p:cSldViewPr showGuides="1">
      <p:cViewPr varScale="1">
        <p:scale>
          <a:sx n="116" d="100"/>
          <a:sy n="116" d="100"/>
        </p:scale>
        <p:origin x="1500" y="108"/>
      </p:cViewPr>
      <p:guideLst>
        <p:guide orient="horz" pos="4065"/>
        <p:guide orient="horz" pos="482"/>
        <p:guide orient="horz" pos="3203"/>
        <p:guide orient="horz" pos="3884"/>
        <p:guide pos="171"/>
        <p:guide pos="6068"/>
        <p:guide pos="3120"/>
        <p:guide orient="horz" pos="754"/>
        <p:guide orient="horz" pos="1071"/>
        <p:guide orient="horz" pos="89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74" d="100"/>
          <a:sy n="74" d="100"/>
        </p:scale>
        <p:origin x="-3408" y="-90"/>
      </p:cViewPr>
      <p:guideLst>
        <p:guide orient="horz" pos="3096"/>
        <p:guide pos="209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t" anchorCtr="0" compatLnSpc="1">
            <a:prstTxWarp prst="textNoShape">
              <a:avLst/>
            </a:prstTxWarp>
          </a:bodyPr>
          <a:lstStyle>
            <a:lvl1pPr algn="l" defTabSz="912813" eaLnBrk="1" latinLnBrk="1" hangingPunct="1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5075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t" anchorCtr="0" compatLnSpc="1">
            <a:prstTxWarp prst="textNoShape">
              <a:avLst/>
            </a:prstTxWarp>
          </a:bodyPr>
          <a:lstStyle>
            <a:lvl1pPr algn="r" defTabSz="912813" eaLnBrk="1" latinLnBrk="1" hangingPunct="1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4085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b" anchorCtr="0" compatLnSpc="1">
            <a:prstTxWarp prst="textNoShape">
              <a:avLst/>
            </a:prstTxWarp>
          </a:bodyPr>
          <a:lstStyle>
            <a:lvl1pPr algn="l" defTabSz="912813" eaLnBrk="1" latinLnBrk="1" hangingPunct="1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5075" y="934085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b" anchorCtr="0" compatLnSpc="1">
            <a:prstTxWarp prst="textNoShape">
              <a:avLst/>
            </a:prstTxWarp>
          </a:bodyPr>
          <a:lstStyle>
            <a:lvl1pPr algn="r" defTabSz="912813" eaLnBrk="1" latinLnBrk="1" hangingPunct="1">
              <a:lnSpc>
                <a:spcPct val="100000"/>
              </a:lnSpc>
              <a:defRPr sz="1100" b="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>
              <a:defRPr/>
            </a:pPr>
            <a:fld id="{AF78F08D-03A6-4530-A11C-16A10DEBF2C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3169254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latinLnBrk="1" hangingPunct="1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3488" y="0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69925" y="736600"/>
            <a:ext cx="5322888" cy="36877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7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670425"/>
            <a:ext cx="5329238" cy="442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dirty="0" smtClean="0"/>
              <a:t>마스터 텍스트 스타일을 편집합니다</a:t>
            </a:r>
          </a:p>
          <a:p>
            <a:pPr lvl="1"/>
            <a:r>
              <a:rPr lang="ko-KR" altLang="en-US" noProof="0" dirty="0" smtClean="0"/>
              <a:t>둘째 수준</a:t>
            </a:r>
          </a:p>
          <a:p>
            <a:pPr lvl="2"/>
            <a:r>
              <a:rPr lang="ko-KR" altLang="en-US" noProof="0" dirty="0" smtClean="0"/>
              <a:t>셋째 수준</a:t>
            </a:r>
          </a:p>
          <a:p>
            <a:pPr lvl="3"/>
            <a:r>
              <a:rPr lang="ko-KR" altLang="en-US" noProof="0" dirty="0" smtClean="0"/>
              <a:t>넷째 수준</a:t>
            </a:r>
          </a:p>
          <a:p>
            <a:pPr lvl="4"/>
            <a:r>
              <a:rPr lang="ko-KR" altLang="en-US" noProof="0" dirty="0" smtClean="0"/>
              <a:t>다섯째 수준</a:t>
            </a:r>
          </a:p>
        </p:txBody>
      </p:sp>
      <p:sp>
        <p:nvSpPr>
          <p:cNvPr id="397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39263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latinLnBrk="1" hangingPunct="1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3488" y="9339263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lnSpc>
                <a:spcPct val="100000"/>
              </a:lnSpc>
              <a:defRPr b="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>
              <a:defRPr/>
            </a:pPr>
            <a:fld id="{6DA808C9-ECF7-4A0B-8E0D-91D483EF221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04405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614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33D6B7BB-90FF-4B95-8EE9-D69C528B6AE2}" type="slidenum">
              <a:rPr lang="en-US" altLang="ko-KR" smtClean="0"/>
              <a:pPr>
                <a:spcBef>
                  <a:spcPct val="0"/>
                </a:spcBef>
              </a:pPr>
              <a:t>0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3346238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8196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FCF2FB2E-2616-4555-B085-715D25F47398}" type="slidenum">
              <a:rPr lang="en-US" altLang="ko-KR" smtClean="0"/>
              <a:pPr>
                <a:spcBef>
                  <a:spcPct val="0"/>
                </a:spcBef>
              </a:pPr>
              <a:t>1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30790237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3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0244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792FAFD8-BE84-4F3E-A496-763DBF603957}" type="slidenum">
              <a:rPr lang="en-US" altLang="ko-KR" smtClean="0"/>
              <a:pPr>
                <a:spcBef>
                  <a:spcPct val="0"/>
                </a:spcBef>
              </a:pPr>
              <a:t>2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141662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2292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0B4EC9AF-CF31-459B-9451-E150C06AD598}" type="slidenum">
              <a:rPr lang="en-US" altLang="ko-KR" smtClean="0"/>
              <a:pPr>
                <a:spcBef>
                  <a:spcPct val="0"/>
                </a:spcBef>
              </a:pPr>
              <a:t>3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10686130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4340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91289ADE-8FA5-4A51-9F3D-99A4D7E38D1F}" type="slidenum">
              <a:rPr lang="en-US" altLang="ko-KR" smtClean="0"/>
              <a:pPr>
                <a:spcBef>
                  <a:spcPct val="0"/>
                </a:spcBef>
              </a:pPr>
              <a:t>4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9940399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638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008FF617-68A1-4A33-BF1E-D731C49FC3F2}" type="slidenum">
              <a:rPr lang="en-US" altLang="ko-KR" smtClean="0"/>
              <a:pPr>
                <a:spcBef>
                  <a:spcPct val="0"/>
                </a:spcBef>
              </a:pPr>
              <a:t>5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41162438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8436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A93AD376-EDDE-469C-BDCB-B49DCD9F3D86}" type="slidenum">
              <a:rPr lang="en-US" altLang="ko-KR" smtClean="0"/>
              <a:pPr>
                <a:spcBef>
                  <a:spcPct val="0"/>
                </a:spcBef>
              </a:pPr>
              <a:t>6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20380602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6"/>
          <p:cNvSpPr>
            <a:spLocks noChangeShapeType="1"/>
          </p:cNvSpPr>
          <p:nvPr userDrawn="1"/>
        </p:nvSpPr>
        <p:spPr bwMode="auto">
          <a:xfrm>
            <a:off x="0" y="3429000"/>
            <a:ext cx="9904413" cy="0"/>
          </a:xfrm>
          <a:prstGeom prst="line">
            <a:avLst/>
          </a:prstGeom>
          <a:noFill/>
          <a:ln w="571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endParaRPr lang="ko-KR" altLang="en-US"/>
          </a:p>
        </p:txBody>
      </p:sp>
      <p:grpSp>
        <p:nvGrpSpPr>
          <p:cNvPr id="5" name="그룹 12"/>
          <p:cNvGrpSpPr>
            <a:grpSpLocks/>
          </p:cNvGrpSpPr>
          <p:nvPr userDrawn="1"/>
        </p:nvGrpSpPr>
        <p:grpSpPr bwMode="auto">
          <a:xfrm>
            <a:off x="790575" y="511175"/>
            <a:ext cx="2455863" cy="657225"/>
            <a:chOff x="790267" y="511048"/>
            <a:chExt cx="2455626" cy="657479"/>
          </a:xfrm>
        </p:grpSpPr>
        <p:grpSp>
          <p:nvGrpSpPr>
            <p:cNvPr id="6" name="그룹 14"/>
            <p:cNvGrpSpPr>
              <a:grpSpLocks/>
            </p:cNvGrpSpPr>
            <p:nvPr userDrawn="1"/>
          </p:nvGrpSpPr>
          <p:grpSpPr bwMode="auto">
            <a:xfrm>
              <a:off x="790267" y="511048"/>
              <a:ext cx="2455626" cy="657479"/>
              <a:chOff x="661988" y="498454"/>
              <a:chExt cx="2004202" cy="603256"/>
            </a:xfrm>
          </p:grpSpPr>
          <p:cxnSp>
            <p:nvCxnSpPr>
              <p:cNvPr id="9" name="직선 연결선 8"/>
              <p:cNvCxnSpPr/>
              <p:nvPr userDrawn="1"/>
            </p:nvCxnSpPr>
            <p:spPr bwMode="auto">
              <a:xfrm>
                <a:off x="661988" y="498454"/>
                <a:ext cx="2004202" cy="1458"/>
              </a:xfrm>
              <a:prstGeom prst="line">
                <a:avLst/>
              </a:prstGeom>
              <a:noFill/>
              <a:ln w="28575" cap="flat" cmpd="sng" algn="ctr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0" name="직선 연결선 9"/>
              <p:cNvCxnSpPr/>
              <p:nvPr userDrawn="1"/>
            </p:nvCxnSpPr>
            <p:spPr bwMode="auto">
              <a:xfrm>
                <a:off x="661988" y="1100253"/>
                <a:ext cx="2004202" cy="1457"/>
              </a:xfrm>
              <a:prstGeom prst="line">
                <a:avLst/>
              </a:prstGeom>
              <a:noFill/>
              <a:ln w="28575" cap="flat" cmpd="sng" algn="ctr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pic>
          <p:nvPicPr>
            <p:cNvPr id="7" name="그림 14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5966" y="538364"/>
              <a:ext cx="2247428" cy="610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1" name="그림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650" y="6477000"/>
            <a:ext cx="1049338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그림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4138" y="6453188"/>
            <a:ext cx="658812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제목 2"/>
          <p:cNvSpPr>
            <a:spLocks noGrp="1"/>
          </p:cNvSpPr>
          <p:nvPr>
            <p:ph type="ctrTitle"/>
          </p:nvPr>
        </p:nvSpPr>
        <p:spPr>
          <a:xfrm>
            <a:off x="665928" y="2000240"/>
            <a:ext cx="7280297" cy="523220"/>
          </a:xfrm>
        </p:spPr>
        <p:txBody>
          <a:bodyPr>
            <a:noAutofit/>
          </a:bodyPr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738025" y="4029076"/>
            <a:ext cx="3857653" cy="352404"/>
          </a:xfrm>
        </p:spPr>
        <p:txBody>
          <a:bodyPr/>
          <a:lstStyle>
            <a:lvl1pPr algn="l">
              <a:buNone/>
              <a:defRPr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dirty="0"/>
              <a:t>마스터 부제목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1721511761"/>
      </p:ext>
    </p:extLst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맑은 고딕" pitchFamily="50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0788" y="765188"/>
            <a:ext cx="9125473" cy="1665071"/>
          </a:xfrm>
        </p:spPr>
        <p:txBody>
          <a:bodyPr/>
          <a:lstStyle>
            <a:lvl1pPr marL="0" indent="0">
              <a:buNone/>
              <a:defRPr>
                <a:latin typeface="맑은 고딕" pitchFamily="50" charset="-127"/>
              </a:defRPr>
            </a:lvl1pPr>
            <a:lvl2pPr>
              <a:buNone/>
              <a:defRPr>
                <a:latin typeface="맑은 고딕" pitchFamily="50" charset="-127"/>
                <a:ea typeface="맑은 고딕" pitchFamily="50" charset="-127"/>
              </a:defRPr>
            </a:lvl2pPr>
            <a:lvl3pPr>
              <a:buNone/>
              <a:defRPr>
                <a:latin typeface="맑은 고딕" pitchFamily="50" charset="-127"/>
                <a:ea typeface="맑은 고딕" pitchFamily="50" charset="-127"/>
              </a:defRPr>
            </a:lvl3pPr>
            <a:lvl4pPr>
              <a:buNone/>
              <a:defRPr>
                <a:latin typeface="맑은 고딕" pitchFamily="50" charset="-127"/>
                <a:ea typeface="맑은 고딕" pitchFamily="50" charset="-127"/>
              </a:defRPr>
            </a:lvl4pPr>
            <a:lvl5pPr>
              <a:buNone/>
              <a:defRPr>
                <a:latin typeface="맑은 고딕" pitchFamily="50" charset="-127"/>
                <a:ea typeface="맑은 고딕" pitchFamily="50" charset="-127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4784714"/>
      </p:ext>
    </p:extLst>
  </p:cSld>
  <p:clrMapOvr>
    <a:masterClrMapping/>
  </p:clrMapOvr>
  <p:transition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제목 및 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378091" y="155575"/>
            <a:ext cx="7098163" cy="33655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표 개체 틀 2"/>
          <p:cNvSpPr>
            <a:spLocks noGrp="1"/>
          </p:cNvSpPr>
          <p:nvPr>
            <p:ph type="tbl" idx="1"/>
          </p:nvPr>
        </p:nvSpPr>
        <p:spPr>
          <a:xfrm>
            <a:off x="350782" y="765175"/>
            <a:ext cx="9125473" cy="352404"/>
          </a:xfrm>
        </p:spPr>
        <p:txBody>
          <a:bodyPr/>
          <a:lstStyle/>
          <a:p>
            <a:pPr lvl="0"/>
            <a:endParaRPr lang="ko-KR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2847996050"/>
      </p:ext>
    </p:extLst>
  </p:cSld>
  <p:clrMapOvr>
    <a:masterClrMapping/>
  </p:clrMapOvr>
  <p:transition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/>
          </p:nvPr>
        </p:nvSpPr>
        <p:spPr>
          <a:xfrm>
            <a:off x="350782" y="155575"/>
            <a:ext cx="9125473" cy="164506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92185378"/>
      </p:ext>
    </p:extLst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306388" y="142875"/>
            <a:ext cx="6503987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Rectangle 1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0838" y="765175"/>
            <a:ext cx="912495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11" name="Line 6"/>
          <p:cNvSpPr>
            <a:spLocks noChangeShapeType="1"/>
          </p:cNvSpPr>
          <p:nvPr userDrawn="1"/>
        </p:nvSpPr>
        <p:spPr bwMode="auto">
          <a:xfrm>
            <a:off x="0" y="642938"/>
            <a:ext cx="9904413" cy="0"/>
          </a:xfrm>
          <a:prstGeom prst="line">
            <a:avLst/>
          </a:prstGeom>
          <a:noFill/>
          <a:ln w="571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endParaRPr lang="ko-KR" altLang="en-US"/>
          </a:p>
        </p:txBody>
      </p:sp>
      <p:sp>
        <p:nvSpPr>
          <p:cNvPr id="6" name="Rectangle 15"/>
          <p:cNvSpPr>
            <a:spLocks noChangeArrowheads="1"/>
          </p:cNvSpPr>
          <p:nvPr userDrawn="1"/>
        </p:nvSpPr>
        <p:spPr bwMode="auto">
          <a:xfrm>
            <a:off x="4697413" y="6626225"/>
            <a:ext cx="511175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1" hangingPunct="1">
              <a:lnSpc>
                <a:spcPct val="130000"/>
              </a:lnSpc>
              <a:defRPr/>
            </a:pPr>
            <a:r>
              <a:rPr lang="en-US" altLang="ko-KR" sz="700" b="0" smtClean="0">
                <a:solidFill>
                  <a:srgbClr val="969696"/>
                </a:solidFill>
                <a:latin typeface="Lucida Sans Unicode" panose="020B0602030504020204" pitchFamily="34" charset="0"/>
                <a:ea typeface="맑은 고딕" panose="020B0503020000020004" pitchFamily="50" charset="-127"/>
              </a:rPr>
              <a:t>- P</a:t>
            </a:r>
            <a:fld id="{4B1B095A-CBB3-428F-8709-75D1EFEF3700}" type="slidenum">
              <a:rPr lang="en-US" altLang="ko-KR" sz="700" b="0" smtClean="0">
                <a:solidFill>
                  <a:srgbClr val="969696"/>
                </a:solidFill>
                <a:latin typeface="Lucida Sans Unicode" panose="020B0602030504020204" pitchFamily="34" charset="0"/>
                <a:ea typeface="맑은 고딕" panose="020B0503020000020004" pitchFamily="50" charset="-127"/>
              </a:rPr>
              <a:pPr eaLnBrk="1" latinLnBrk="1" hangingPunct="1">
                <a:lnSpc>
                  <a:spcPct val="130000"/>
                </a:lnSpc>
                <a:defRPr/>
              </a:pPr>
              <a:t>‹#›</a:t>
            </a:fld>
            <a:r>
              <a:rPr lang="en-US" altLang="ko-KR" sz="700" b="0" smtClean="0">
                <a:solidFill>
                  <a:srgbClr val="969696"/>
                </a:solidFill>
                <a:latin typeface="Lucida Sans Unicode" panose="020B0602030504020204" pitchFamily="34" charset="0"/>
                <a:ea typeface="맑은 고딕" panose="020B0503020000020004" pitchFamily="50" charset="-127"/>
              </a:rPr>
              <a:t> -</a:t>
            </a:r>
          </a:p>
        </p:txBody>
      </p:sp>
      <p:cxnSp>
        <p:nvCxnSpPr>
          <p:cNvPr id="7" name="직선 연결선 6"/>
          <p:cNvCxnSpPr/>
          <p:nvPr userDrawn="1"/>
        </p:nvCxnSpPr>
        <p:spPr bwMode="auto">
          <a:xfrm>
            <a:off x="0" y="6381750"/>
            <a:ext cx="9904413" cy="1588"/>
          </a:xfrm>
          <a:prstGeom prst="line">
            <a:avLst/>
          </a:prstGeom>
          <a:noFill/>
          <a:ln w="190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</p:cxnSp>
      <p:pic>
        <p:nvPicPr>
          <p:cNvPr id="1031" name="그림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" y="6515100"/>
            <a:ext cx="954088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그림 9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0800" y="6480175"/>
            <a:ext cx="598488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29" r:id="rId2"/>
    <p:sldLayoutId id="2147483830" r:id="rId3"/>
    <p:sldLayoutId id="2147483831" r:id="rId4"/>
  </p:sldLayoutIdLst>
  <p:transition>
    <p:split orient="vert"/>
  </p:transition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9pPr>
    </p:titleStyle>
    <p:bodyStyle>
      <a:lvl1pPr marL="342900" indent="-3429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•"/>
        <a:defRPr kumimoji="1" lang="ko-KR" altLang="en-US" sz="1300" b="1" dirty="0">
          <a:solidFill>
            <a:srgbClr val="111111"/>
          </a:solidFill>
          <a:latin typeface="맑은 고딕" pitchFamily="50" charset="-127"/>
          <a:ea typeface="맑은 고딕" pitchFamily="50" charset="-127"/>
          <a:cs typeface="+mn-cs"/>
        </a:defRPr>
      </a:lvl1pPr>
      <a:lvl2pPr marL="819150" indent="-28575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2pPr>
      <a:lvl3pPr marL="1227138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•"/>
        <a:defRPr kumimoji="1" sz="1400" b="1">
          <a:solidFill>
            <a:srgbClr val="111111"/>
          </a:solidFill>
          <a:latin typeface="+mn-lt"/>
          <a:ea typeface="+mn-ea"/>
        </a:defRPr>
      </a:lvl3pPr>
      <a:lvl4pPr marL="1635125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»"/>
        <a:defRPr kumimoji="1" sz="1400" b="1">
          <a:solidFill>
            <a:srgbClr val="111111"/>
          </a:solidFill>
          <a:latin typeface="+mn-lt"/>
          <a:ea typeface="+mn-ea"/>
        </a:defRPr>
      </a:lvl5pPr>
      <a:lvl6pPr marL="25146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6pPr>
      <a:lvl7pPr marL="29718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7pPr>
      <a:lvl8pPr marL="34290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8pPr>
      <a:lvl9pPr marL="38862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/>
          <p:cNvSpPr txBox="1">
            <a:spLocks/>
          </p:cNvSpPr>
          <p:nvPr/>
        </p:nvSpPr>
        <p:spPr bwMode="auto">
          <a:xfrm>
            <a:off x="665163" y="1905000"/>
            <a:ext cx="7280275" cy="126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j-cs"/>
              </a:defRPr>
            </a:lvl1pPr>
            <a:lvl2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2pPr>
            <a:lvl3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3pPr>
            <a:lvl4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4pPr>
            <a:lvl5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5pPr>
            <a:lvl6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6pPr>
            <a:lvl7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7pPr>
            <a:lvl8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8pPr>
            <a:lvl9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9pPr>
          </a:lstStyle>
          <a:p>
            <a:r>
              <a:rPr lang="en-US" altLang="ko-KR" kern="0" dirty="0" smtClean="0"/>
              <a:t>TO-BE Process </a:t>
            </a:r>
            <a:r>
              <a:rPr lang="ko-KR" altLang="en-US" kern="0" dirty="0" smtClean="0"/>
              <a:t>정의서</a:t>
            </a:r>
            <a:r>
              <a:rPr lang="en-US" altLang="ko-KR" kern="0" dirty="0" smtClean="0"/>
              <a:t/>
            </a:r>
            <a:br>
              <a:rPr lang="en-US" altLang="ko-KR" kern="0" dirty="0" smtClean="0"/>
            </a:br>
            <a:r>
              <a:rPr lang="en-US" altLang="ko-KR" kern="0" dirty="0" smtClean="0"/>
              <a:t/>
            </a:r>
            <a:br>
              <a:rPr lang="en-US" altLang="ko-KR" kern="0" dirty="0" smtClean="0"/>
            </a:br>
            <a:r>
              <a:rPr lang="en-US" altLang="ko-KR" sz="2000" kern="0" dirty="0"/>
              <a:t>[</a:t>
            </a:r>
            <a:r>
              <a:rPr lang="en-US" altLang="ko-KR" sz="2000" kern="0" dirty="0" smtClean="0"/>
              <a:t>SD1.1.3 </a:t>
            </a:r>
            <a:r>
              <a:rPr lang="ko-KR" altLang="en-US" sz="2000" kern="0" dirty="0" smtClean="0"/>
              <a:t>기초 여신마스터 전송 </a:t>
            </a:r>
            <a:r>
              <a:rPr lang="en-US" altLang="ko-KR" sz="2000" kern="0" dirty="0" smtClean="0"/>
              <a:t>]</a:t>
            </a:r>
            <a:endParaRPr lang="ko-KR" altLang="en-US" kern="0" dirty="0" smtClean="0"/>
          </a:p>
        </p:txBody>
      </p:sp>
      <p:sp>
        <p:nvSpPr>
          <p:cNvPr id="8" name="부제목 2"/>
          <p:cNvSpPr txBox="1">
            <a:spLocks/>
          </p:cNvSpPr>
          <p:nvPr/>
        </p:nvSpPr>
        <p:spPr bwMode="auto">
          <a:xfrm>
            <a:off x="5738813" y="4029075"/>
            <a:ext cx="3857625" cy="372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r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None/>
              <a:defRPr kumimoji="1" lang="ko-KR" altLang="en-US" sz="14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819150" indent="-28575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–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2pPr>
            <a:lvl3pPr marL="1227138" indent="-22860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•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3pPr>
            <a:lvl4pPr marL="1635125" indent="-22860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–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4pPr>
            <a:lvl5pPr marL="2057400" indent="-22860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5pPr>
            <a:lvl6pPr marL="25146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6pPr>
            <a:lvl7pPr marL="29718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7pPr>
            <a:lvl8pPr marL="34290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8pPr>
            <a:lvl9pPr marL="38862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9pPr>
          </a:lstStyle>
          <a:p>
            <a:r>
              <a:rPr lang="en-US" altLang="ko-KR" kern="0" dirty="0" smtClean="0"/>
              <a:t>Created by SD</a:t>
            </a:r>
            <a:endParaRPr 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1826211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79580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6341356"/>
              </p:ext>
            </p:extLst>
          </p:nvPr>
        </p:nvGraphicFramePr>
        <p:xfrm>
          <a:off x="278947" y="1151278"/>
          <a:ext cx="9361487" cy="4725994"/>
        </p:xfrm>
        <a:graphic>
          <a:graphicData uri="http://schemas.openxmlformats.org/drawingml/2006/table">
            <a:tbl>
              <a:tblPr/>
              <a:tblGrid>
                <a:gridCol w="589680"/>
                <a:gridCol w="987117"/>
                <a:gridCol w="6557281"/>
                <a:gridCol w="1227409"/>
              </a:tblGrid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버전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일자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내 용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작성자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1.0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2017.09.18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최초 작성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서도석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1.1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2017.10.18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수정 작성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: Process description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수정 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김종태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175"/>
          <p:cNvSpPr>
            <a:spLocks noGrp="1" noChangeArrowheads="1"/>
          </p:cNvSpPr>
          <p:nvPr>
            <p:ph type="title"/>
          </p:nvPr>
        </p:nvSpPr>
        <p:spPr>
          <a:xfrm>
            <a:off x="306388" y="142875"/>
            <a:ext cx="6503987" cy="344488"/>
          </a:xfrm>
        </p:spPr>
        <p:txBody>
          <a:bodyPr/>
          <a:lstStyle/>
          <a:p>
            <a:r>
              <a:rPr lang="ko-KR" altLang="en-US" dirty="0"/>
              <a:t>문서 개정 이력 관리</a:t>
            </a:r>
          </a:p>
        </p:txBody>
      </p:sp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271463" y="765175"/>
            <a:ext cx="9361487" cy="28733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762000" eaLnBrk="1" latinLnBrk="1" hangingPunct="1"/>
            <a:r>
              <a:rPr lang="ko-KR" altLang="en-US" sz="1400">
                <a:latin typeface="맑은 고딕" panose="020B0503020000020004" pitchFamily="50" charset="-127"/>
                <a:ea typeface="맑은 고딕" panose="020B0503020000020004" pitchFamily="50" charset="-127"/>
              </a:rPr>
              <a:t>문서 개정 이력 관리</a:t>
            </a:r>
            <a:endParaRPr lang="en-US" altLang="ko-KR" sz="140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99038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69"/>
          <p:cNvSpPr>
            <a:spLocks noChangeArrowheads="1"/>
          </p:cNvSpPr>
          <p:nvPr/>
        </p:nvSpPr>
        <p:spPr bwMode="auto">
          <a:xfrm>
            <a:off x="271463" y="1428750"/>
            <a:ext cx="4605337" cy="2439988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marL="88900" indent="-889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sz="1400" dirty="0" smtClean="0">
                <a:solidFill>
                  <a:schemeClr val="tx1"/>
                </a:solidFill>
              </a:rPr>
              <a:t>○ </a:t>
            </a:r>
            <a:r>
              <a:rPr lang="ko-KR" altLang="en-US" sz="1200" dirty="0" smtClean="0">
                <a:solidFill>
                  <a:schemeClr val="tx1"/>
                </a:solidFill>
              </a:rPr>
              <a:t>프로세스 정의 및 목적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ko-KR" altLang="en-US" sz="800" dirty="0" smtClean="0">
              <a:solidFill>
                <a:schemeClr val="tx1"/>
              </a:solidFill>
            </a:endParaRPr>
          </a:p>
          <a:p>
            <a:pPr marL="228600" indent="-228600">
              <a:buFontTx/>
              <a:buAutoNum type="arabicPeriod"/>
              <a:defRPr/>
            </a:pPr>
            <a:r>
              <a:rPr lang="en-US" altLang="ko-KR" sz="1200" b="0" dirty="0" smtClean="0"/>
              <a:t>SIS &amp; POS</a:t>
            </a:r>
            <a:r>
              <a:rPr lang="ko-KR" altLang="en-US" sz="1200" b="0" dirty="0" smtClean="0"/>
              <a:t>의 대표고객을 </a:t>
            </a:r>
            <a:r>
              <a:rPr lang="en-US" altLang="ko-KR" sz="1200" b="0" dirty="0" smtClean="0"/>
              <a:t>SAP</a:t>
            </a:r>
            <a:r>
              <a:rPr lang="ko-KR" altLang="en-US" sz="1200" b="0" dirty="0" smtClean="0"/>
              <a:t>에 생성하고 </a:t>
            </a:r>
            <a:r>
              <a:rPr lang="en-US" altLang="ko-KR" sz="1200" b="0" dirty="0" smtClean="0"/>
              <a:t>Interface</a:t>
            </a:r>
            <a:r>
              <a:rPr lang="ko-KR" altLang="en-US" sz="1200" b="0" dirty="0" smtClean="0"/>
              <a:t>를 </a:t>
            </a:r>
            <a:endParaRPr lang="en-US" altLang="ko-KR" sz="1200" b="0" dirty="0" smtClean="0"/>
          </a:p>
          <a:p>
            <a:pPr marL="0" indent="0">
              <a:buNone/>
              <a:defRPr/>
            </a:pPr>
            <a:r>
              <a:rPr lang="en-US" altLang="ko-KR" sz="1200" b="0" dirty="0"/>
              <a:t> </a:t>
            </a:r>
            <a:r>
              <a:rPr lang="en-US" altLang="ko-KR" sz="1200" b="0" dirty="0" smtClean="0"/>
              <a:t>  </a:t>
            </a:r>
            <a:r>
              <a:rPr lang="ko-KR" altLang="en-US" sz="1200" b="0" dirty="0" smtClean="0"/>
              <a:t>통하여  </a:t>
            </a:r>
            <a:r>
              <a:rPr lang="en-US" altLang="ko-KR" sz="1200" b="0" dirty="0" smtClean="0"/>
              <a:t>Mall &amp; POS system</a:t>
            </a:r>
            <a:r>
              <a:rPr lang="ko-KR" altLang="en-US" sz="1200" b="0" dirty="0" smtClean="0"/>
              <a:t>에</a:t>
            </a:r>
            <a:r>
              <a:rPr lang="en-US" altLang="ko-KR" sz="1200" b="0" dirty="0" smtClean="0"/>
              <a:t> </a:t>
            </a:r>
            <a:r>
              <a:rPr lang="ko-KR" altLang="en-US" sz="1200" b="0" dirty="0" smtClean="0"/>
              <a:t>전송한다</a:t>
            </a:r>
            <a:r>
              <a:rPr lang="en-US" altLang="ko-KR" sz="1200" b="0" dirty="0" smtClean="0"/>
              <a:t>.</a:t>
            </a:r>
          </a:p>
          <a:p>
            <a:pPr marL="0" indent="0">
              <a:buNone/>
              <a:defRPr/>
            </a:pPr>
            <a:r>
              <a:rPr lang="en-US" altLang="ko-KR" sz="1200" b="0" dirty="0" smtClean="0"/>
              <a:t>2. </a:t>
            </a:r>
            <a:r>
              <a:rPr lang="ko-KR" altLang="en-US" sz="1200" b="0" dirty="0" smtClean="0"/>
              <a:t>고객코드는 </a:t>
            </a:r>
            <a:r>
              <a:rPr lang="en-US" altLang="ko-KR" sz="1200" b="0" dirty="0" smtClean="0"/>
              <a:t>POS</a:t>
            </a:r>
            <a:r>
              <a:rPr lang="ko-KR" altLang="en-US" sz="1200" b="0" dirty="0"/>
              <a:t> </a:t>
            </a:r>
            <a:r>
              <a:rPr lang="ko-KR" altLang="en-US" sz="1200" b="0" dirty="0" smtClean="0"/>
              <a:t>가맹점의 </a:t>
            </a:r>
            <a:r>
              <a:rPr lang="ko-KR" altLang="en-US" sz="1200" b="0" dirty="0"/>
              <a:t> </a:t>
            </a:r>
            <a:r>
              <a:rPr lang="ko-KR" altLang="en-US" sz="1200" b="0" dirty="0" smtClean="0"/>
              <a:t>매장단위로 대표고객마스터를 </a:t>
            </a:r>
            <a:endParaRPr lang="en-US" altLang="ko-KR" sz="1200" b="0" dirty="0" smtClean="0"/>
          </a:p>
          <a:p>
            <a:pPr marL="0" indent="0">
              <a:buNone/>
              <a:defRPr/>
            </a:pPr>
            <a:r>
              <a:rPr lang="en-US" altLang="ko-KR" sz="1200" b="0" dirty="0"/>
              <a:t> </a:t>
            </a:r>
            <a:r>
              <a:rPr lang="ko-KR" altLang="en-US" sz="1200" b="0" dirty="0"/>
              <a:t> </a:t>
            </a:r>
            <a:r>
              <a:rPr lang="ko-KR" altLang="en-US" sz="1200" b="0" dirty="0" smtClean="0"/>
              <a:t> </a:t>
            </a:r>
            <a:r>
              <a:rPr lang="ko-KR" altLang="en-US" sz="1200" b="0" dirty="0" err="1" smtClean="0"/>
              <a:t>채번</a:t>
            </a:r>
            <a:r>
              <a:rPr lang="ko-KR" altLang="en-US" sz="1200" b="0" dirty="0" smtClean="0"/>
              <a:t> 한다</a:t>
            </a:r>
            <a:endParaRPr lang="en-US" altLang="ko-KR" sz="1200" dirty="0">
              <a:solidFill>
                <a:srgbClr val="FF0000"/>
              </a:solidFill>
            </a:endParaRPr>
          </a:p>
        </p:txBody>
      </p:sp>
      <p:sp>
        <p:nvSpPr>
          <p:cNvPr id="11267" name="Rectangle 170"/>
          <p:cNvSpPr>
            <a:spLocks noChangeArrowheads="1"/>
          </p:cNvSpPr>
          <p:nvPr/>
        </p:nvSpPr>
        <p:spPr bwMode="auto">
          <a:xfrm>
            <a:off x="4989513" y="1428750"/>
            <a:ext cx="4643437" cy="2439988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ko-KR" sz="1400" dirty="0" smtClean="0">
                <a:solidFill>
                  <a:schemeClr val="tx1"/>
                </a:solidFill>
              </a:rPr>
              <a:t>○ </a:t>
            </a:r>
            <a:r>
              <a:rPr lang="ko-KR" altLang="en-US" sz="1200" dirty="0" smtClean="0">
                <a:solidFill>
                  <a:schemeClr val="tx1"/>
                </a:solidFill>
              </a:rPr>
              <a:t>선행요건 및 </a:t>
            </a:r>
            <a:r>
              <a:rPr lang="en-US" altLang="ko-KR" sz="1200" dirty="0" smtClean="0">
                <a:solidFill>
                  <a:schemeClr val="tx1"/>
                </a:solidFill>
              </a:rPr>
              <a:t>Barriers	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en-US" altLang="ko-KR" sz="800" dirty="0" smtClean="0">
              <a:solidFill>
                <a:schemeClr val="tx1"/>
              </a:solidFill>
            </a:endParaRPr>
          </a:p>
          <a:p>
            <a:pPr marL="182563" indent="-182563">
              <a:buFontTx/>
              <a:buAutoNum type="arabicPeriod"/>
              <a:defRPr/>
            </a:pPr>
            <a:r>
              <a:rPr lang="ko-KR" altLang="en-US" sz="1200" b="0" dirty="0" smtClean="0">
                <a:solidFill>
                  <a:schemeClr val="tx1"/>
                </a:solidFill>
              </a:rPr>
              <a:t>가맹점은 별도의 사업자 번호가 존재하여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ISSUE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가 없으나</a:t>
            </a:r>
            <a:endParaRPr lang="en-US" altLang="ko-KR" sz="1200" b="0" dirty="0" smtClean="0">
              <a:solidFill>
                <a:schemeClr val="tx1"/>
              </a:solidFill>
            </a:endParaRPr>
          </a:p>
          <a:p>
            <a:pPr>
              <a:buNone/>
              <a:defRPr/>
            </a:pPr>
            <a:r>
              <a:rPr lang="en-US" altLang="ko-KR" sz="1200" b="0" dirty="0">
                <a:solidFill>
                  <a:schemeClr val="tx1"/>
                </a:solidFill>
              </a:rPr>
              <a:t>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  SIS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고객은 사업자 중복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CHECK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및 등록에 대한 처리 방안필요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2. POS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대표고객의 경우 직영점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,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가맹점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, SIS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직영점 그룹 구분이 필요함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. </a:t>
            </a:r>
            <a:r>
              <a:rPr lang="en-US" altLang="ko-KR" sz="1200" b="0" dirty="0">
                <a:solidFill>
                  <a:schemeClr val="tx1"/>
                </a:solidFill>
              </a:rPr>
              <a:t>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(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고객마스터의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“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고객그룹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”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필드로 구분하여 관리함 </a:t>
            </a:r>
            <a:r>
              <a:rPr lang="en-US" altLang="ko-KR" sz="1200" b="0" dirty="0" smtClean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11268" name="Rectangle 171"/>
          <p:cNvSpPr>
            <a:spLocks noChangeArrowheads="1"/>
          </p:cNvSpPr>
          <p:nvPr/>
        </p:nvSpPr>
        <p:spPr bwMode="auto">
          <a:xfrm>
            <a:off x="271463" y="3929063"/>
            <a:ext cx="4605337" cy="2246312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sz="1400" dirty="0" smtClean="0">
                <a:solidFill>
                  <a:schemeClr val="tx1"/>
                </a:solidFill>
              </a:rPr>
              <a:t>○ </a:t>
            </a:r>
            <a:r>
              <a:rPr lang="ko-KR" altLang="en-US" sz="1200" dirty="0" smtClean="0">
                <a:solidFill>
                  <a:schemeClr val="tx1"/>
                </a:solidFill>
              </a:rPr>
              <a:t>변화 사항 요약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ko-KR" altLang="en-US" sz="800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ko-KR" altLang="en-US" sz="1400" dirty="0" smtClean="0">
                <a:solidFill>
                  <a:schemeClr val="tx1"/>
                </a:solidFill>
              </a:rPr>
              <a:t> </a:t>
            </a:r>
            <a:r>
              <a:rPr lang="en-US" altLang="ko-KR" sz="1400" i="1" u="sng" dirty="0" smtClean="0">
                <a:solidFill>
                  <a:schemeClr val="tx1"/>
                </a:solidFill>
              </a:rPr>
              <a:t>AS-IS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altLang="ko-KR" sz="800" i="1" u="sng" dirty="0" smtClean="0">
              <a:solidFill>
                <a:schemeClr val="tx1"/>
              </a:solidFill>
            </a:endParaRPr>
          </a:p>
        </p:txBody>
      </p:sp>
      <p:sp>
        <p:nvSpPr>
          <p:cNvPr id="11269" name="Rectangle 172"/>
          <p:cNvSpPr>
            <a:spLocks noChangeArrowheads="1"/>
          </p:cNvSpPr>
          <p:nvPr/>
        </p:nvSpPr>
        <p:spPr bwMode="auto">
          <a:xfrm>
            <a:off x="4989513" y="3929063"/>
            <a:ext cx="4643437" cy="2236787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en-US" altLang="ko-KR" sz="1400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altLang="ko-KR" sz="800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sz="1400" i="1" u="sng" dirty="0" smtClean="0">
                <a:solidFill>
                  <a:schemeClr val="tx1"/>
                </a:solidFill>
              </a:rPr>
              <a:t>TO-BE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altLang="ko-KR" sz="800" i="1" u="sng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20000"/>
              </a:lnSpc>
              <a:spcBef>
                <a:spcPct val="0"/>
              </a:spcBef>
              <a:buNone/>
              <a:defRPr/>
            </a:pPr>
            <a:r>
              <a:rPr lang="en-US" altLang="ko-KR" sz="1200" b="0" dirty="0" smtClean="0">
                <a:solidFill>
                  <a:schemeClr val="tx1"/>
                </a:solidFill>
              </a:rPr>
              <a:t>1.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초기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Data Migration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은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Excel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정리하여 시스템 별 자체</a:t>
            </a:r>
            <a:endParaRPr lang="en-US" altLang="ko-KR" sz="1200" b="0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20000"/>
              </a:lnSpc>
              <a:spcBef>
                <a:spcPct val="0"/>
              </a:spcBef>
              <a:buNone/>
              <a:defRPr/>
            </a:pPr>
            <a:r>
              <a:rPr lang="en-US" altLang="ko-KR" sz="1200" b="0" dirty="0" smtClean="0">
                <a:solidFill>
                  <a:schemeClr val="tx1"/>
                </a:solidFill>
              </a:rPr>
              <a:t>   Up-Load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실시</a:t>
            </a:r>
            <a:endParaRPr lang="en-US" altLang="ko-KR" sz="1200" b="0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20000"/>
              </a:lnSpc>
              <a:spcBef>
                <a:spcPct val="0"/>
              </a:spcBef>
              <a:buNone/>
              <a:defRPr/>
            </a:pPr>
            <a:r>
              <a:rPr lang="en-US" altLang="ko-KR" sz="1200" b="0" dirty="0" smtClean="0">
                <a:solidFill>
                  <a:schemeClr val="tx1"/>
                </a:solidFill>
              </a:rPr>
              <a:t>2.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대표고객은 자동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Interface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를 실시한다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. (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 신규 매장</a:t>
            </a:r>
            <a:r>
              <a:rPr lang="en-US" altLang="ko-KR" sz="1200" b="0" dirty="0">
                <a:solidFill>
                  <a:schemeClr val="tx1"/>
                </a:solidFill>
              </a:rPr>
              <a:t>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 </a:t>
            </a:r>
          </a:p>
          <a:p>
            <a:pPr eaLnBrk="1" latinLnBrk="0" hangingPunct="1">
              <a:lnSpc>
                <a:spcPct val="120000"/>
              </a:lnSpc>
              <a:spcBef>
                <a:spcPct val="0"/>
              </a:spcBef>
              <a:buNone/>
              <a:defRPr/>
            </a:pPr>
            <a:r>
              <a:rPr lang="en-US" altLang="ko-KR" sz="1200" b="0" dirty="0">
                <a:solidFill>
                  <a:schemeClr val="tx1"/>
                </a:solidFill>
              </a:rPr>
              <a:t>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 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생성시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9222" name="Rectangle 17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SD1.1.3 </a:t>
            </a:r>
            <a:r>
              <a:rPr lang="ko-KR" altLang="en-US" dirty="0" smtClean="0"/>
              <a:t>기초 여신마스터 전송</a:t>
            </a:r>
            <a:endParaRPr lang="ko-KR" altLang="en-US" dirty="0" smtClean="0"/>
          </a:p>
        </p:txBody>
      </p:sp>
      <p:graphicFrame>
        <p:nvGraphicFramePr>
          <p:cNvPr id="8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88021095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06431"/>
                <a:gridCol w="1089537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기준정보관리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SD1.1.3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기초 여신마스터 전송</a:t>
                      </a:r>
                      <a:endParaRPr kumimoji="1" lang="ko-KR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SD1.1 BP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마스터관리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2017.09.18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80280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9" name="표 4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4370437"/>
              </p:ext>
            </p:extLst>
          </p:nvPr>
        </p:nvGraphicFramePr>
        <p:xfrm>
          <a:off x="266700" y="1421348"/>
          <a:ext cx="9366026" cy="48159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41690"/>
                <a:gridCol w="3024336"/>
              </a:tblGrid>
              <a:tr h="27946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 </a:t>
                      </a:r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마스터 담당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POS SYSTEM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36504"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1268" name="제목 53"/>
          <p:cNvSpPr>
            <a:spLocks noGrp="1"/>
          </p:cNvSpPr>
          <p:nvPr>
            <p:ph type="title"/>
          </p:nvPr>
        </p:nvSpPr>
        <p:spPr>
          <a:xfrm>
            <a:off x="306388" y="145842"/>
            <a:ext cx="6503987" cy="338554"/>
          </a:xfrm>
        </p:spPr>
        <p:txBody>
          <a:bodyPr/>
          <a:lstStyle/>
          <a:p>
            <a:r>
              <a:rPr lang="en-US" altLang="ko-KR" dirty="0" smtClean="0"/>
              <a:t>SD1.1.3 </a:t>
            </a:r>
            <a:r>
              <a:rPr lang="ko-KR" altLang="en-US" dirty="0"/>
              <a:t>기초 여신마스터 전송</a:t>
            </a:r>
            <a:endParaRPr lang="ko-KR" altLang="en-US" dirty="0" smtClean="0"/>
          </a:p>
        </p:txBody>
      </p:sp>
      <p:sp>
        <p:nvSpPr>
          <p:cNvPr id="11271" name="Rectangle 33"/>
          <p:cNvSpPr>
            <a:spLocks noChangeArrowheads="1"/>
          </p:cNvSpPr>
          <p:nvPr/>
        </p:nvSpPr>
        <p:spPr bwMode="auto">
          <a:xfrm>
            <a:off x="2378075" y="115888"/>
            <a:ext cx="3392488" cy="417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ko-KR" altLang="en-US" sz="1500">
              <a:solidFill>
                <a:schemeClr val="bg1"/>
              </a:solidFill>
            </a:endParaRPr>
          </a:p>
        </p:txBody>
      </p:sp>
      <p:sp>
        <p:nvSpPr>
          <p:cNvPr id="38" name="AutoShape 68"/>
          <p:cNvSpPr>
            <a:spLocks noChangeArrowheads="1"/>
          </p:cNvSpPr>
          <p:nvPr/>
        </p:nvSpPr>
        <p:spPr bwMode="auto">
          <a:xfrm rot="16200000">
            <a:off x="1495575" y="1814699"/>
            <a:ext cx="431800" cy="1295400"/>
          </a:xfrm>
          <a:prstGeom prst="flowChartOffpage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vert="eaVert"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900" dirty="0" smtClean="0">
                <a:solidFill>
                  <a:schemeClr val="tx1"/>
                </a:solidFill>
              </a:rPr>
              <a:t>신규 매장 </a:t>
            </a:r>
            <a:r>
              <a:rPr kumimoji="0" lang="ko-KR" altLang="en-US" sz="900" dirty="0" smtClean="0">
                <a:solidFill>
                  <a:schemeClr val="tx1"/>
                </a:solidFill>
              </a:rPr>
              <a:t>개설</a:t>
            </a:r>
            <a:endParaRPr kumimoji="0" lang="en-US" altLang="ko-KR" sz="900" dirty="0" smtClean="0">
              <a:solidFill>
                <a:schemeClr val="tx1"/>
              </a:solidFill>
            </a:endParaRPr>
          </a:p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900" dirty="0" smtClean="0">
                <a:solidFill>
                  <a:schemeClr val="tx1"/>
                </a:solidFill>
              </a:rPr>
              <a:t>(</a:t>
            </a:r>
            <a:r>
              <a:rPr kumimoji="0" lang="ko-KR" altLang="en-US" sz="900" dirty="0" smtClean="0">
                <a:solidFill>
                  <a:schemeClr val="tx1"/>
                </a:solidFill>
              </a:rPr>
              <a:t>가맹점</a:t>
            </a:r>
            <a:r>
              <a:rPr kumimoji="0" lang="en-US" altLang="ko-KR" sz="900" dirty="0" smtClean="0">
                <a:solidFill>
                  <a:schemeClr val="tx1"/>
                </a:solidFill>
              </a:rPr>
              <a:t>)</a:t>
            </a:r>
            <a:endParaRPr kumimoji="0" lang="en-US" altLang="ko-KR" sz="900" dirty="0" smtClean="0">
              <a:solidFill>
                <a:schemeClr val="tx1"/>
              </a:solidFill>
            </a:endParaRPr>
          </a:p>
        </p:txBody>
      </p:sp>
      <p:cxnSp>
        <p:nvCxnSpPr>
          <p:cNvPr id="54" name="AutoShape 73"/>
          <p:cNvCxnSpPr>
            <a:cxnSpLocks noChangeShapeType="1"/>
          </p:cNvCxnSpPr>
          <p:nvPr/>
        </p:nvCxnSpPr>
        <p:spPr bwMode="auto">
          <a:xfrm>
            <a:off x="1663404" y="2772361"/>
            <a:ext cx="0" cy="278681"/>
          </a:xfrm>
          <a:prstGeom prst="straightConnector1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7" name="AutoShape 73"/>
          <p:cNvCxnSpPr>
            <a:cxnSpLocks noChangeShapeType="1"/>
          </p:cNvCxnSpPr>
          <p:nvPr/>
        </p:nvCxnSpPr>
        <p:spPr bwMode="auto">
          <a:xfrm flipH="1">
            <a:off x="1663104" y="3567538"/>
            <a:ext cx="300" cy="339851"/>
          </a:xfrm>
          <a:prstGeom prst="straightConnector1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8" name="Rectangle 71"/>
          <p:cNvSpPr>
            <a:spLocks noChangeArrowheads="1"/>
          </p:cNvSpPr>
          <p:nvPr/>
        </p:nvSpPr>
        <p:spPr bwMode="auto">
          <a:xfrm>
            <a:off x="1015404" y="3932251"/>
            <a:ext cx="12960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900" dirty="0" smtClean="0">
                <a:solidFill>
                  <a:schemeClr val="tx1"/>
                </a:solidFill>
              </a:rPr>
              <a:t>BP</a:t>
            </a:r>
            <a:r>
              <a:rPr kumimoji="0" lang="ko-KR" altLang="en-US" sz="900" dirty="0" smtClean="0">
                <a:solidFill>
                  <a:schemeClr val="tx1"/>
                </a:solidFill>
              </a:rPr>
              <a:t>거래처생성</a:t>
            </a:r>
            <a:endParaRPr kumimoji="0" lang="en-US" altLang="ko-KR" sz="900" dirty="0" smtClean="0">
              <a:solidFill>
                <a:schemeClr val="tx1"/>
              </a:solidFill>
            </a:endParaRPr>
          </a:p>
        </p:txBody>
      </p:sp>
      <p:sp>
        <p:nvSpPr>
          <p:cNvPr id="59" name="AutoShape 65"/>
          <p:cNvSpPr>
            <a:spLocks noChangeArrowheads="1"/>
          </p:cNvSpPr>
          <p:nvPr/>
        </p:nvSpPr>
        <p:spPr bwMode="auto">
          <a:xfrm>
            <a:off x="1063775" y="3145607"/>
            <a:ext cx="1295400" cy="360000"/>
          </a:xfrm>
          <a:prstGeom prst="flowChartDocumen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ko-KR" altLang="en-US" sz="1000" dirty="0" smtClean="0">
                <a:solidFill>
                  <a:schemeClr val="tx1"/>
                </a:solidFill>
              </a:rPr>
              <a:t>매장세부 항목정의</a:t>
            </a:r>
            <a:endParaRPr kumimoji="0" lang="en-US" altLang="ko-KR" sz="1000" dirty="0" smtClean="0">
              <a:solidFill>
                <a:schemeClr val="tx1"/>
              </a:solidFill>
            </a:endParaRPr>
          </a:p>
        </p:txBody>
      </p:sp>
      <p:graphicFrame>
        <p:nvGraphicFramePr>
          <p:cNvPr id="21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29741081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기준정보관리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SD1.1.3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기초 여신마스터 전송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SD1.1 BP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마스터관리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2017.09.18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4" name="AutoShape 48"/>
          <p:cNvSpPr>
            <a:spLocks noChangeArrowheads="1"/>
          </p:cNvSpPr>
          <p:nvPr/>
        </p:nvSpPr>
        <p:spPr bwMode="auto">
          <a:xfrm>
            <a:off x="3728814" y="2246459"/>
            <a:ext cx="1295400" cy="360000"/>
          </a:xfrm>
          <a:prstGeom prst="diamond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lIns="0" tIns="0" rIns="0" bIns="0" anchor="ctr" anchorCtr="1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1000" dirty="0" smtClean="0">
                <a:solidFill>
                  <a:schemeClr val="tx1"/>
                </a:solidFill>
              </a:rPr>
              <a:t>여신한도</a:t>
            </a:r>
            <a:endParaRPr kumimoji="0" lang="en-US" altLang="ko-KR" sz="1000" dirty="0" smtClean="0">
              <a:solidFill>
                <a:schemeClr val="tx1"/>
              </a:solidFill>
            </a:endParaRPr>
          </a:p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1000" dirty="0" smtClean="0">
                <a:solidFill>
                  <a:schemeClr val="tx1"/>
                </a:solidFill>
              </a:rPr>
              <a:t>부여대상</a:t>
            </a:r>
            <a:endParaRPr kumimoji="0" lang="en-US" altLang="ko-KR" sz="1000" dirty="0" smtClean="0">
              <a:solidFill>
                <a:schemeClr val="tx1"/>
              </a:solidFill>
            </a:endParaRPr>
          </a:p>
        </p:txBody>
      </p:sp>
      <p:sp>
        <p:nvSpPr>
          <p:cNvPr id="25" name="AutoShape 66"/>
          <p:cNvSpPr>
            <a:spLocks noChangeArrowheads="1"/>
          </p:cNvSpPr>
          <p:nvPr/>
        </p:nvSpPr>
        <p:spPr bwMode="auto">
          <a:xfrm>
            <a:off x="1064518" y="4766739"/>
            <a:ext cx="1295400" cy="360000"/>
          </a:xfrm>
          <a:prstGeom prst="flowChartMagneticDisk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round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SAP </a:t>
            </a:r>
            <a:r>
              <a:rPr kumimoji="0" lang="ko-KR" altLang="en-US" sz="1000" dirty="0" smtClean="0">
                <a:solidFill>
                  <a:schemeClr val="tx1"/>
                </a:solidFill>
              </a:rPr>
              <a:t>고객마스터</a:t>
            </a:r>
            <a:endParaRPr kumimoji="0" lang="en-US" altLang="ko-KR" sz="1000" dirty="0" smtClean="0">
              <a:solidFill>
                <a:schemeClr val="tx1"/>
              </a:solidFill>
            </a:endParaRPr>
          </a:p>
        </p:txBody>
      </p:sp>
      <p:cxnSp>
        <p:nvCxnSpPr>
          <p:cNvPr id="26" name="AutoShape 73"/>
          <p:cNvCxnSpPr>
            <a:cxnSpLocks noChangeShapeType="1"/>
          </p:cNvCxnSpPr>
          <p:nvPr/>
        </p:nvCxnSpPr>
        <p:spPr bwMode="auto">
          <a:xfrm flipH="1">
            <a:off x="1663104" y="4362586"/>
            <a:ext cx="300" cy="339851"/>
          </a:xfrm>
          <a:prstGeom prst="straightConnector1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7" name="Rectangle 71"/>
          <p:cNvSpPr>
            <a:spLocks noChangeArrowheads="1"/>
          </p:cNvSpPr>
          <p:nvPr/>
        </p:nvSpPr>
        <p:spPr bwMode="auto">
          <a:xfrm>
            <a:off x="3800222" y="3110555"/>
            <a:ext cx="1296000" cy="360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kumimoji="0"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기초여신 및 </a:t>
            </a:r>
            <a:endParaRPr kumimoji="0" lang="en-US" altLang="ko-KR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/>
            <a:r>
              <a:rPr kumimoji="0"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변경 여신 산정</a:t>
            </a:r>
            <a:endParaRPr kumimoji="0" lang="en-US" altLang="ko-KR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8" name="Rectangle 71"/>
          <p:cNvSpPr>
            <a:spLocks noChangeArrowheads="1"/>
          </p:cNvSpPr>
          <p:nvPr/>
        </p:nvSpPr>
        <p:spPr bwMode="auto">
          <a:xfrm>
            <a:off x="3800222" y="3953171"/>
            <a:ext cx="12960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900" dirty="0" smtClean="0">
                <a:solidFill>
                  <a:schemeClr val="tx1"/>
                </a:solidFill>
              </a:rPr>
              <a:t>기초여신 반영 및</a:t>
            </a:r>
            <a:endParaRPr kumimoji="0" lang="en-US" altLang="ko-KR" sz="900" dirty="0" smtClean="0">
              <a:solidFill>
                <a:schemeClr val="tx1"/>
              </a:solidFill>
            </a:endParaRPr>
          </a:p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900" dirty="0" smtClean="0">
                <a:solidFill>
                  <a:schemeClr val="tx1"/>
                </a:solidFill>
              </a:rPr>
              <a:t>여신 한도 변경</a:t>
            </a:r>
            <a:endParaRPr kumimoji="0" lang="en-US" altLang="ko-KR" sz="900" dirty="0" smtClean="0">
              <a:solidFill>
                <a:schemeClr val="tx1"/>
              </a:solidFill>
            </a:endParaRPr>
          </a:p>
        </p:txBody>
      </p:sp>
      <p:sp>
        <p:nvSpPr>
          <p:cNvPr id="30" name="Rectangle 71"/>
          <p:cNvSpPr>
            <a:spLocks noChangeArrowheads="1"/>
          </p:cNvSpPr>
          <p:nvPr/>
        </p:nvSpPr>
        <p:spPr bwMode="auto">
          <a:xfrm>
            <a:off x="3800222" y="4797192"/>
            <a:ext cx="12960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900" dirty="0" smtClean="0">
                <a:solidFill>
                  <a:schemeClr val="tx1"/>
                </a:solidFill>
              </a:rPr>
              <a:t>고객 여신 한도 전송</a:t>
            </a:r>
            <a:endParaRPr kumimoji="0" lang="en-US" altLang="ko-KR" sz="900" dirty="0" smtClean="0">
              <a:solidFill>
                <a:schemeClr val="tx1"/>
              </a:solidFill>
            </a:endParaRPr>
          </a:p>
        </p:txBody>
      </p:sp>
      <p:sp>
        <p:nvSpPr>
          <p:cNvPr id="31" name="Rectangle 71"/>
          <p:cNvSpPr>
            <a:spLocks noChangeArrowheads="1"/>
          </p:cNvSpPr>
          <p:nvPr/>
        </p:nvSpPr>
        <p:spPr bwMode="auto">
          <a:xfrm>
            <a:off x="7544494" y="2708920"/>
            <a:ext cx="1296000" cy="360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kumimoji="0" lang="ko-KR" altLang="en-US" sz="1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고객별 여신한도</a:t>
            </a:r>
            <a:endParaRPr kumimoji="0" lang="en-US" altLang="ko-KR" sz="10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/>
            <a:r>
              <a:rPr kumimoji="0" lang="ko-KR" altLang="en-US" sz="1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반영</a:t>
            </a:r>
            <a:endParaRPr kumimoji="0" lang="en-US" altLang="ko-KR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2" name="Rectangle 71"/>
          <p:cNvSpPr>
            <a:spLocks noChangeArrowheads="1"/>
          </p:cNvSpPr>
          <p:nvPr/>
        </p:nvSpPr>
        <p:spPr bwMode="auto">
          <a:xfrm>
            <a:off x="7544494" y="3551536"/>
            <a:ext cx="1296000" cy="360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kumimoji="0"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여신 통제 여부 결정</a:t>
            </a:r>
            <a:endParaRPr kumimoji="0" lang="en-US" altLang="ko-KR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3" name="Rectangle 71"/>
          <p:cNvSpPr>
            <a:spLocks noChangeArrowheads="1"/>
          </p:cNvSpPr>
          <p:nvPr/>
        </p:nvSpPr>
        <p:spPr bwMode="auto">
          <a:xfrm>
            <a:off x="7544494" y="4395557"/>
            <a:ext cx="1296000" cy="360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kumimoji="0"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주문관리</a:t>
            </a:r>
            <a:endParaRPr kumimoji="0" lang="en-US" altLang="ko-KR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4" name="꺾인 연결선 3"/>
          <p:cNvCxnSpPr>
            <a:stCxn id="25" idx="4"/>
            <a:endCxn id="24" idx="1"/>
          </p:cNvCxnSpPr>
          <p:nvPr/>
        </p:nvCxnSpPr>
        <p:spPr bwMode="auto">
          <a:xfrm flipV="1">
            <a:off x="2359918" y="2426459"/>
            <a:ext cx="1368896" cy="2520280"/>
          </a:xfrm>
          <a:prstGeom prst="bentConnector3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" name="직선 화살표 연결선 6"/>
          <p:cNvCxnSpPr>
            <a:stCxn id="24" idx="2"/>
          </p:cNvCxnSpPr>
          <p:nvPr/>
        </p:nvCxnSpPr>
        <p:spPr bwMode="auto">
          <a:xfrm flipH="1">
            <a:off x="4376142" y="2606459"/>
            <a:ext cx="372" cy="444583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9" name="직선 화살표 연결선 38"/>
          <p:cNvCxnSpPr/>
          <p:nvPr/>
        </p:nvCxnSpPr>
        <p:spPr bwMode="auto">
          <a:xfrm flipH="1">
            <a:off x="4376142" y="3458060"/>
            <a:ext cx="372" cy="444583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0" name="직선 화살표 연결선 39"/>
          <p:cNvCxnSpPr/>
          <p:nvPr/>
        </p:nvCxnSpPr>
        <p:spPr bwMode="auto">
          <a:xfrm flipH="1">
            <a:off x="4376142" y="4370328"/>
            <a:ext cx="372" cy="444583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" name="꺾인 연결선 8"/>
          <p:cNvCxnSpPr>
            <a:stCxn id="30" idx="3"/>
            <a:endCxn id="31" idx="1"/>
          </p:cNvCxnSpPr>
          <p:nvPr/>
        </p:nvCxnSpPr>
        <p:spPr bwMode="auto">
          <a:xfrm flipV="1">
            <a:off x="5096222" y="2888920"/>
            <a:ext cx="2448272" cy="2088272"/>
          </a:xfrm>
          <a:prstGeom prst="bentConnector3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2" name="직선 화살표 연결선 41"/>
          <p:cNvCxnSpPr/>
          <p:nvPr/>
        </p:nvCxnSpPr>
        <p:spPr bwMode="auto">
          <a:xfrm flipH="1">
            <a:off x="8160835" y="3056425"/>
            <a:ext cx="372" cy="444583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3" name="직선 화살표 연결선 42"/>
          <p:cNvCxnSpPr/>
          <p:nvPr/>
        </p:nvCxnSpPr>
        <p:spPr bwMode="auto">
          <a:xfrm flipH="1">
            <a:off x="8160835" y="3969800"/>
            <a:ext cx="372" cy="444583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4" name="Text Box 151"/>
          <p:cNvSpPr txBox="1">
            <a:spLocks noChangeArrowheads="1"/>
          </p:cNvSpPr>
          <p:nvPr/>
        </p:nvSpPr>
        <p:spPr bwMode="auto">
          <a:xfrm>
            <a:off x="4580508" y="2898330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SD1.1.3-1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5" name="Text Box 151"/>
          <p:cNvSpPr txBox="1">
            <a:spLocks noChangeArrowheads="1"/>
          </p:cNvSpPr>
          <p:nvPr/>
        </p:nvSpPr>
        <p:spPr bwMode="auto">
          <a:xfrm>
            <a:off x="4580508" y="3749854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SD1.1.3-2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6" name="Text Box 151"/>
          <p:cNvSpPr txBox="1">
            <a:spLocks noChangeArrowheads="1"/>
          </p:cNvSpPr>
          <p:nvPr/>
        </p:nvSpPr>
        <p:spPr bwMode="auto">
          <a:xfrm>
            <a:off x="4580508" y="4571698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SD1.1.3-3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7" name="Text Box 151"/>
          <p:cNvSpPr txBox="1">
            <a:spLocks noChangeArrowheads="1"/>
          </p:cNvSpPr>
          <p:nvPr/>
        </p:nvSpPr>
        <p:spPr bwMode="auto">
          <a:xfrm>
            <a:off x="8337080" y="3322638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SD1.1.3-4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67630" y="3692801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>
                <a:solidFill>
                  <a:srgbClr val="FF0000"/>
                </a:solidFill>
              </a:rPr>
              <a:t>본사개발프로</a:t>
            </a:r>
            <a:endParaRPr lang="en-US" altLang="ko-KR" sz="1000" dirty="0" smtClean="0">
              <a:solidFill>
                <a:srgbClr val="FF0000"/>
              </a:solidFill>
            </a:endParaRPr>
          </a:p>
          <a:p>
            <a:r>
              <a:rPr lang="ko-KR" altLang="en-US" sz="1000" dirty="0" smtClean="0">
                <a:solidFill>
                  <a:srgbClr val="FF0000"/>
                </a:solidFill>
              </a:rPr>
              <a:t>그램 사용</a:t>
            </a:r>
            <a:endParaRPr lang="ko-KR" altLang="en-US" sz="10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12246" y="4702437"/>
            <a:ext cx="1008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I/F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79676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14"/>
          <p:cNvSpPr>
            <a:spLocks noGrp="1" noChangeArrowheads="1"/>
          </p:cNvSpPr>
          <p:nvPr>
            <p:ph type="title"/>
          </p:nvPr>
        </p:nvSpPr>
        <p:spPr>
          <a:xfrm>
            <a:off x="306388" y="145842"/>
            <a:ext cx="6503987" cy="338554"/>
          </a:xfrm>
        </p:spPr>
        <p:txBody>
          <a:bodyPr/>
          <a:lstStyle/>
          <a:p>
            <a:r>
              <a:rPr lang="en-US" altLang="ko-KR" dirty="0" smtClean="0"/>
              <a:t>SD1.1.3 </a:t>
            </a:r>
            <a:r>
              <a:rPr lang="ko-KR" altLang="en-US" dirty="0"/>
              <a:t>기초 여신마스터 전송</a:t>
            </a:r>
            <a:endParaRPr lang="ko-KR" altLang="en-US" dirty="0" smtClean="0"/>
          </a:p>
        </p:txBody>
      </p:sp>
      <p:graphicFrame>
        <p:nvGraphicFramePr>
          <p:cNvPr id="9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899284"/>
              </p:ext>
            </p:extLst>
          </p:nvPr>
        </p:nvGraphicFramePr>
        <p:xfrm>
          <a:off x="271462" y="1796827"/>
          <a:ext cx="9361487" cy="3558121"/>
        </p:xfrm>
        <a:graphic>
          <a:graphicData uri="http://schemas.openxmlformats.org/drawingml/2006/table">
            <a:tbl>
              <a:tblPr/>
              <a:tblGrid>
                <a:gridCol w="1084924"/>
                <a:gridCol w="1789023"/>
                <a:gridCol w="4183061"/>
                <a:gridCol w="931822"/>
                <a:gridCol w="1372657"/>
              </a:tblGrid>
              <a:tr h="264021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Activity No.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Activity Name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Description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Function</a:t>
                      </a:r>
                    </a:p>
                  </a:txBody>
                  <a:tcPr marL="99039" marR="99039" marT="0" marB="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Remarks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2729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SD1.1.3-1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algn="ctr"/>
                      <a:r>
                        <a:rPr kumimoji="0" lang="ko-KR" altLang="en-US" sz="10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기초여신 및 </a:t>
                      </a:r>
                      <a:endParaRPr kumimoji="0" lang="en-US" altLang="ko-KR" sz="10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algn="ctr"/>
                      <a:r>
                        <a:rPr kumimoji="0" lang="ko-KR" altLang="en-US" sz="10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변경 여신 산정</a:t>
                      </a:r>
                      <a:endParaRPr kumimoji="0" lang="en-US" altLang="ko-KR" sz="10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유한양행 본사 여신 기준에 따라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순수 신용 고객 과  담보 여신 고객으로 나눈다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담보물건을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에  담보현황 내역을 입력하고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순수 신용은 영업담당이 판단하여 수작업 입력한다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729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SD1.1.3-2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algn="ct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  <a:defRPr/>
                      </a:pPr>
                      <a:r>
                        <a:rPr kumimoji="0" lang="ko-KR" altLang="en-US" sz="1000" dirty="0" smtClean="0">
                          <a:solidFill>
                            <a:schemeClr val="tx1"/>
                          </a:solidFill>
                        </a:rPr>
                        <a:t>기초여신 반영 및</a:t>
                      </a:r>
                      <a:endParaRPr kumimoji="0" lang="en-US" altLang="ko-KR" sz="10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  <a:defRPr/>
                      </a:pPr>
                      <a:r>
                        <a:rPr kumimoji="0" lang="ko-KR" altLang="en-US" sz="1000" dirty="0" smtClean="0">
                          <a:solidFill>
                            <a:schemeClr val="tx1"/>
                          </a:solidFill>
                        </a:rPr>
                        <a:t>여신 한도 변경</a:t>
                      </a:r>
                      <a:endParaRPr kumimoji="0" lang="en-US" altLang="ko-KR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담보한도를 입력하면 자동으로 담보고객은 기초여신이 집계된다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기초여신고객이 등록된 뒤에라도 </a:t>
                      </a:r>
                      <a:r>
                        <a:rPr kumimoji="1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필요시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여신한도금액을 변경한다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본사 프로그램 활용</a:t>
                      </a:r>
                      <a:endParaRPr kumimoji="1" lang="ko-KR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082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SD1.1.3-3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0" fontAlgn="auto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dirty="0" smtClean="0">
                          <a:solidFill>
                            <a:schemeClr val="tx1"/>
                          </a:solidFill>
                        </a:rPr>
                        <a:t>고객 여신 한도 전송</a:t>
                      </a:r>
                      <a:endParaRPr kumimoji="0" lang="en-US" altLang="ko-KR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기초 여신한도 또는 변경된 여신한도를 바탕으로 하여  가맹점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고객별 여신한도를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Selection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한 다음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POS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에 전송처리 한다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I/F </a:t>
                      </a:r>
                      <a:endParaRPr kumimoji="1" lang="ko-KR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729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SD1.1.3-4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여신 통제 여부 결정</a:t>
                      </a:r>
                      <a:endParaRPr kumimoji="0" lang="en-US" altLang="ko-KR" sz="10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POS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시스템 자체 내에서 여신 한도를 전송 받은 후 여신 한도를 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고객별로 갱신을 한다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※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여신한도에 상관없이  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POS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시스템은 여신통제를 </a:t>
                      </a:r>
                      <a:r>
                        <a:rPr kumimoji="1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할것인지를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POS </a:t>
                      </a:r>
                      <a:r>
                        <a:rPr kumimoji="1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시스템내에서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관리 한다</a:t>
                      </a: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POS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시스템내의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자체 기능 처리</a:t>
                      </a: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72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271463" y="1428750"/>
            <a:ext cx="9361487" cy="28733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762000" eaLnBrk="1" latinLnBrk="1" hangingPunct="1"/>
            <a:r>
              <a:rPr lang="ko-KR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Activity Profile</a:t>
            </a:r>
          </a:p>
        </p:txBody>
      </p:sp>
      <p:graphicFrame>
        <p:nvGraphicFramePr>
          <p:cNvPr id="7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84324152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기준정보관리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SD1.1.3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기초 여신마스터 전송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SD1.1 BP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마스터관리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2017.09.18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3754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87" name="Rectangle 214"/>
          <p:cNvSpPr>
            <a:spLocks noGrp="1" noChangeArrowheads="1"/>
          </p:cNvSpPr>
          <p:nvPr>
            <p:ph type="title"/>
          </p:nvPr>
        </p:nvSpPr>
        <p:spPr>
          <a:xfrm>
            <a:off x="306388" y="145842"/>
            <a:ext cx="6503987" cy="338554"/>
          </a:xfrm>
        </p:spPr>
        <p:txBody>
          <a:bodyPr/>
          <a:lstStyle/>
          <a:p>
            <a:r>
              <a:rPr lang="en-US" altLang="ko-KR" dirty="0" smtClean="0"/>
              <a:t>SD1.1.3 </a:t>
            </a:r>
            <a:r>
              <a:rPr lang="ko-KR" altLang="en-US" dirty="0"/>
              <a:t>기초 여신마스터 전송</a:t>
            </a:r>
            <a:endParaRPr lang="ko-KR" altLang="en-US" dirty="0" smtClean="0"/>
          </a:p>
        </p:txBody>
      </p:sp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271463" y="1428750"/>
            <a:ext cx="9361487" cy="28733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762000" eaLnBrk="1" latinLnBrk="1" hangingPunct="1"/>
            <a:r>
              <a:rPr lang="ko-KR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Process Description</a:t>
            </a:r>
          </a:p>
        </p:txBody>
      </p:sp>
      <p:sp>
        <p:nvSpPr>
          <p:cNvPr id="10" name="Rectangle 27"/>
          <p:cNvSpPr>
            <a:spLocks noChangeArrowheads="1"/>
          </p:cNvSpPr>
          <p:nvPr/>
        </p:nvSpPr>
        <p:spPr bwMode="auto">
          <a:xfrm>
            <a:off x="268938" y="1767929"/>
            <a:ext cx="9361487" cy="4397375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252000" tIns="216000"/>
          <a:lstStyle>
            <a:lvl1pPr marL="182563" indent="-182563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20000"/>
              </a:lnSpc>
              <a:spcBef>
                <a:spcPct val="0"/>
              </a:spcBef>
              <a:buFontTx/>
              <a:buAutoNum type="arabicPeriod"/>
            </a:pPr>
            <a:r>
              <a:rPr kumimoji="0" lang="ko-KR" altLang="en-US" sz="1000" b="0" dirty="0" smtClean="0">
                <a:solidFill>
                  <a:schemeClr val="tx1"/>
                </a:solidFill>
              </a:rPr>
              <a:t>여신 정책은 본사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(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유한양행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)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의 기준에 의해 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“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순수신용한도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“  “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담보여신 고객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“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으로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구분하여 처리 한다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.</a:t>
            </a:r>
          </a:p>
          <a:p>
            <a:pPr eaLnBrk="1" latinLnBrk="0" hangingPunct="1">
              <a:lnSpc>
                <a:spcPct val="120000"/>
              </a:lnSpc>
              <a:spcBef>
                <a:spcPct val="0"/>
              </a:spcBef>
              <a:buFontTx/>
              <a:buAutoNum type="arabicPeriod"/>
            </a:pPr>
            <a:r>
              <a:rPr kumimoji="0" lang="ko-KR" altLang="en-US" sz="1000" b="0" dirty="0" smtClean="0">
                <a:solidFill>
                  <a:schemeClr val="tx1"/>
                </a:solidFill>
              </a:rPr>
              <a:t>담보고객 한도는 본사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(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유한양행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)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프로젝트 팀에서 만든  담보종류별 등록 프로그램을 사용하여 담보종류별 한도 금액을 입력 관리 한다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.</a:t>
            </a:r>
          </a:p>
          <a:p>
            <a:pPr eaLnBrk="1" latinLnBrk="0" hangingPunct="1">
              <a:lnSpc>
                <a:spcPct val="120000"/>
              </a:lnSpc>
              <a:spcBef>
                <a:spcPct val="0"/>
              </a:spcBef>
              <a:buFontTx/>
              <a:buAutoNum type="arabicPeriod"/>
            </a:pPr>
            <a:r>
              <a:rPr kumimoji="0" lang="ko-KR" altLang="en-US" sz="1000" b="0" dirty="0" smtClean="0">
                <a:solidFill>
                  <a:schemeClr val="tx1"/>
                </a:solidFill>
              </a:rPr>
              <a:t>순수신용 고객은  본사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(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유한양행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)</a:t>
            </a:r>
            <a:r>
              <a:rPr kumimoji="0" lang="ko-KR" altLang="en-US" sz="1000" b="0" dirty="0">
                <a:solidFill>
                  <a:schemeClr val="tx1"/>
                </a:solidFill>
              </a:rPr>
              <a:t>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프로젝트 팀에서 만든 순수 신용등록 프로그램을 사용하여  고객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(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가맹점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)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순수 신용한도를 입력 한다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.</a:t>
            </a:r>
          </a:p>
          <a:p>
            <a:pPr eaLnBrk="1" latinLnBrk="0" hangingPunct="1">
              <a:lnSpc>
                <a:spcPct val="120000"/>
              </a:lnSpc>
              <a:spcBef>
                <a:spcPct val="0"/>
              </a:spcBef>
              <a:buFontTx/>
              <a:buAutoNum type="arabicPeriod"/>
            </a:pPr>
            <a:r>
              <a:rPr kumimoji="0" lang="en-US" altLang="ko-KR" sz="1000" b="0" dirty="0" smtClean="0">
                <a:solidFill>
                  <a:schemeClr val="tx1"/>
                </a:solidFill>
              </a:rPr>
              <a:t>POS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가맹점 여신 통제 여부는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POS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시스템내의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“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가맹점 관리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“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부분의   여신 통제 구분 기능을 사용하여   관리 한다</a:t>
            </a:r>
            <a:endParaRPr kumimoji="0" lang="en-US" altLang="ko-KR" sz="1000" b="0" dirty="0">
              <a:solidFill>
                <a:schemeClr val="tx1"/>
              </a:solidFill>
            </a:endParaRPr>
          </a:p>
        </p:txBody>
      </p:sp>
      <p:graphicFrame>
        <p:nvGraphicFramePr>
          <p:cNvPr id="7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43603530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기준정보관리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SD1.1.3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기초 여신마스터 전송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SD1.1 BP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마스터관리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2017.09.18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708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제목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Diagram Legend</a:t>
            </a:r>
            <a:endParaRPr lang="ko-KR" altLang="en-US" smtClean="0"/>
          </a:p>
        </p:txBody>
      </p:sp>
      <p:sp>
        <p:nvSpPr>
          <p:cNvPr id="9219" name="AutoShape 48"/>
          <p:cNvSpPr>
            <a:spLocks noChangeArrowheads="1"/>
          </p:cNvSpPr>
          <p:nvPr/>
        </p:nvSpPr>
        <p:spPr bwMode="auto">
          <a:xfrm>
            <a:off x="5381625" y="3640138"/>
            <a:ext cx="1295400" cy="360000"/>
          </a:xfrm>
          <a:prstGeom prst="diamond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lIns="0" tIns="0" rIns="0" bIns="0" anchor="ctr" anchorCtr="1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Decision </a:t>
            </a:r>
          </a:p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Activity Name</a:t>
            </a:r>
          </a:p>
        </p:txBody>
      </p:sp>
      <p:cxnSp>
        <p:nvCxnSpPr>
          <p:cNvPr id="17412" name="AutoShape 49"/>
          <p:cNvCxnSpPr>
            <a:cxnSpLocks noChangeShapeType="1"/>
          </p:cNvCxnSpPr>
          <p:nvPr/>
        </p:nvCxnSpPr>
        <p:spPr bwMode="auto">
          <a:xfrm>
            <a:off x="6248400" y="2698750"/>
            <a:ext cx="2514600" cy="1474788"/>
          </a:xfrm>
          <a:prstGeom prst="straightConnector1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</p:cxnSp>
      <p:sp>
        <p:nvSpPr>
          <p:cNvPr id="9221" name="Rectangle 50"/>
          <p:cNvSpPr>
            <a:spLocks noChangeArrowheads="1"/>
          </p:cNvSpPr>
          <p:nvPr/>
        </p:nvSpPr>
        <p:spPr bwMode="auto">
          <a:xfrm>
            <a:off x="593725" y="3754438"/>
            <a:ext cx="1295400" cy="360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Activity Name</a:t>
            </a:r>
          </a:p>
        </p:txBody>
      </p:sp>
      <p:sp>
        <p:nvSpPr>
          <p:cNvPr id="9222" name="AutoShape 52"/>
          <p:cNvSpPr>
            <a:spLocks noChangeArrowheads="1"/>
          </p:cNvSpPr>
          <p:nvPr/>
        </p:nvSpPr>
        <p:spPr bwMode="auto">
          <a:xfrm>
            <a:off x="5813425" y="1941513"/>
            <a:ext cx="381000" cy="381000"/>
          </a:xfrm>
          <a:prstGeom prst="flowChart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round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A</a:t>
            </a:r>
          </a:p>
        </p:txBody>
      </p:sp>
      <p:sp>
        <p:nvSpPr>
          <p:cNvPr id="9223" name="AutoShape 53"/>
          <p:cNvSpPr>
            <a:spLocks noChangeArrowheads="1"/>
          </p:cNvSpPr>
          <p:nvPr/>
        </p:nvSpPr>
        <p:spPr bwMode="auto">
          <a:xfrm>
            <a:off x="593725" y="2765425"/>
            <a:ext cx="1295400" cy="360000"/>
          </a:xfrm>
          <a:prstGeom prst="flowChartPredefinedProcess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Process Name</a:t>
            </a:r>
          </a:p>
        </p:txBody>
      </p:sp>
      <p:sp>
        <p:nvSpPr>
          <p:cNvPr id="9224" name="AutoShape 54"/>
          <p:cNvSpPr>
            <a:spLocks noChangeArrowheads="1"/>
          </p:cNvSpPr>
          <p:nvPr/>
        </p:nvSpPr>
        <p:spPr bwMode="auto">
          <a:xfrm rot="16200000">
            <a:off x="1061425" y="716938"/>
            <a:ext cx="360000" cy="1295400"/>
          </a:xfrm>
          <a:prstGeom prst="flowChartOffpage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vert="eaVert"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Process Name</a:t>
            </a:r>
          </a:p>
        </p:txBody>
      </p:sp>
      <p:sp>
        <p:nvSpPr>
          <p:cNvPr id="17417" name="Text Box 55"/>
          <p:cNvSpPr txBox="1">
            <a:spLocks noChangeArrowheads="1"/>
          </p:cNvSpPr>
          <p:nvPr/>
        </p:nvSpPr>
        <p:spPr bwMode="auto">
          <a:xfrm>
            <a:off x="2451100" y="1011238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선행 프로세스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(Previous Process)</a:t>
            </a:r>
          </a:p>
        </p:txBody>
      </p:sp>
      <p:sp>
        <p:nvSpPr>
          <p:cNvPr id="17418" name="Text Box 56"/>
          <p:cNvSpPr txBox="1">
            <a:spLocks noChangeArrowheads="1"/>
          </p:cNvSpPr>
          <p:nvPr/>
        </p:nvSpPr>
        <p:spPr bwMode="auto">
          <a:xfrm>
            <a:off x="2451100" y="2786063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종속</a:t>
            </a:r>
            <a:r>
              <a:rPr kumimoji="0" lang="en-US" altLang="ko-KR" sz="1100">
                <a:solidFill>
                  <a:schemeClr val="tx1"/>
                </a:solidFill>
              </a:rPr>
              <a:t>(</a:t>
            </a:r>
            <a:r>
              <a:rPr kumimoji="0" lang="ko-KR" altLang="en-US" sz="1100">
                <a:solidFill>
                  <a:schemeClr val="tx1"/>
                </a:solidFill>
              </a:rPr>
              <a:t>후속</a:t>
            </a:r>
            <a:r>
              <a:rPr kumimoji="0" lang="en-US" altLang="ko-KR" sz="1100">
                <a:solidFill>
                  <a:schemeClr val="tx1"/>
                </a:solidFill>
              </a:rPr>
              <a:t>) </a:t>
            </a:r>
            <a:r>
              <a:rPr kumimoji="0" lang="ko-KR" altLang="en-US" sz="1100">
                <a:solidFill>
                  <a:schemeClr val="tx1"/>
                </a:solidFill>
              </a:rPr>
              <a:t>프로세스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(Next Process)</a:t>
            </a:r>
          </a:p>
        </p:txBody>
      </p:sp>
      <p:sp>
        <p:nvSpPr>
          <p:cNvPr id="17419" name="Text Box 57"/>
          <p:cNvSpPr txBox="1">
            <a:spLocks noChangeArrowheads="1"/>
          </p:cNvSpPr>
          <p:nvPr/>
        </p:nvSpPr>
        <p:spPr bwMode="auto">
          <a:xfrm>
            <a:off x="2451100" y="3795713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Off-line </a:t>
            </a:r>
            <a:r>
              <a:rPr kumimoji="0" lang="ko-KR" altLang="en-US" sz="1100">
                <a:solidFill>
                  <a:schemeClr val="tx1"/>
                </a:solidFill>
              </a:rPr>
              <a:t>활동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(Activity)</a:t>
            </a:r>
          </a:p>
        </p:txBody>
      </p:sp>
      <p:sp>
        <p:nvSpPr>
          <p:cNvPr id="17420" name="Text Box 58"/>
          <p:cNvSpPr txBox="1">
            <a:spLocks noChangeArrowheads="1"/>
          </p:cNvSpPr>
          <p:nvPr/>
        </p:nvSpPr>
        <p:spPr bwMode="auto">
          <a:xfrm>
            <a:off x="7138988" y="3673475"/>
            <a:ext cx="1752600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판단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분기 활동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(Decision Activity Name)</a:t>
            </a:r>
          </a:p>
        </p:txBody>
      </p:sp>
      <p:sp>
        <p:nvSpPr>
          <p:cNvPr id="17421" name="Text Box 59"/>
          <p:cNvSpPr txBox="1">
            <a:spLocks noChangeArrowheads="1"/>
          </p:cNvSpPr>
          <p:nvPr/>
        </p:nvSpPr>
        <p:spPr bwMode="auto">
          <a:xfrm>
            <a:off x="7024688" y="935038"/>
            <a:ext cx="19812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데이터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정보 </a:t>
            </a:r>
            <a:r>
              <a:rPr kumimoji="0" lang="en-US" altLang="ko-KR" sz="1100">
                <a:solidFill>
                  <a:schemeClr val="tx1"/>
                </a:solidFill>
              </a:rPr>
              <a:t>Source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(Data/Information Source)</a:t>
            </a:r>
          </a:p>
        </p:txBody>
      </p:sp>
      <p:sp>
        <p:nvSpPr>
          <p:cNvPr id="17422" name="Text Box 60"/>
          <p:cNvSpPr txBox="1">
            <a:spLocks noChangeArrowheads="1"/>
          </p:cNvSpPr>
          <p:nvPr/>
        </p:nvSpPr>
        <p:spPr bwMode="auto">
          <a:xfrm>
            <a:off x="7138988" y="1849438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연결자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(Connector)</a:t>
            </a:r>
          </a:p>
        </p:txBody>
      </p:sp>
      <p:sp>
        <p:nvSpPr>
          <p:cNvPr id="17423" name="Text Box 61"/>
          <p:cNvSpPr txBox="1">
            <a:spLocks noChangeArrowheads="1"/>
          </p:cNvSpPr>
          <p:nvPr/>
        </p:nvSpPr>
        <p:spPr bwMode="auto">
          <a:xfrm>
            <a:off x="7138988" y="2784475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연결선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(Connection Line)</a:t>
            </a:r>
          </a:p>
        </p:txBody>
      </p:sp>
      <p:sp>
        <p:nvSpPr>
          <p:cNvPr id="17424" name="Text Box 62"/>
          <p:cNvSpPr txBox="1">
            <a:spLocks noChangeArrowheads="1"/>
          </p:cNvSpPr>
          <p:nvPr/>
        </p:nvSpPr>
        <p:spPr bwMode="auto">
          <a:xfrm>
            <a:off x="7138988" y="4708525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리포트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산출물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(Report/Output)</a:t>
            </a:r>
          </a:p>
        </p:txBody>
      </p:sp>
      <p:sp>
        <p:nvSpPr>
          <p:cNvPr id="17425" name="Text Box 63"/>
          <p:cNvSpPr txBox="1">
            <a:spLocks noChangeArrowheads="1"/>
          </p:cNvSpPr>
          <p:nvPr/>
        </p:nvSpPr>
        <p:spPr bwMode="auto">
          <a:xfrm>
            <a:off x="7138988" y="5657850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데이터베이스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시스템 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(Database/System)</a:t>
            </a:r>
          </a:p>
        </p:txBody>
      </p:sp>
      <p:sp>
        <p:nvSpPr>
          <p:cNvPr id="9234" name="AutoShape 64"/>
          <p:cNvSpPr>
            <a:spLocks noChangeArrowheads="1"/>
          </p:cNvSpPr>
          <p:nvPr/>
        </p:nvSpPr>
        <p:spPr bwMode="auto">
          <a:xfrm>
            <a:off x="5381625" y="1068388"/>
            <a:ext cx="1295400" cy="360000"/>
          </a:xfrm>
          <a:prstGeom prst="flowChartOnlineStorage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Data or Infor-</a:t>
            </a:r>
          </a:p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err="1" smtClean="0">
                <a:solidFill>
                  <a:schemeClr val="tx1"/>
                </a:solidFill>
              </a:rPr>
              <a:t>mation</a:t>
            </a:r>
            <a:r>
              <a:rPr kumimoji="0" lang="en-US" altLang="ko-KR" sz="1000" dirty="0" smtClean="0">
                <a:solidFill>
                  <a:schemeClr val="tx1"/>
                </a:solidFill>
              </a:rPr>
              <a:t> Source</a:t>
            </a:r>
          </a:p>
        </p:txBody>
      </p:sp>
      <p:sp>
        <p:nvSpPr>
          <p:cNvPr id="9235" name="AutoShape 65"/>
          <p:cNvSpPr>
            <a:spLocks noChangeArrowheads="1"/>
          </p:cNvSpPr>
          <p:nvPr/>
        </p:nvSpPr>
        <p:spPr bwMode="auto">
          <a:xfrm>
            <a:off x="5381625" y="4797425"/>
            <a:ext cx="1295400" cy="360000"/>
          </a:xfrm>
          <a:prstGeom prst="flowChartDocumen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Report Name</a:t>
            </a:r>
          </a:p>
        </p:txBody>
      </p:sp>
      <p:sp>
        <p:nvSpPr>
          <p:cNvPr id="9236" name="AutoShape 66"/>
          <p:cNvSpPr>
            <a:spLocks noChangeArrowheads="1"/>
          </p:cNvSpPr>
          <p:nvPr/>
        </p:nvSpPr>
        <p:spPr bwMode="auto">
          <a:xfrm>
            <a:off x="5381625" y="5595938"/>
            <a:ext cx="1295400" cy="360000"/>
          </a:xfrm>
          <a:prstGeom prst="flowChartMagneticDisk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round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Database or</a:t>
            </a:r>
          </a:p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System Name</a:t>
            </a:r>
          </a:p>
        </p:txBody>
      </p:sp>
      <p:sp>
        <p:nvSpPr>
          <p:cNvPr id="17429" name="Text Box 67"/>
          <p:cNvSpPr txBox="1">
            <a:spLocks noChangeArrowheads="1"/>
          </p:cNvSpPr>
          <p:nvPr/>
        </p:nvSpPr>
        <p:spPr bwMode="auto">
          <a:xfrm>
            <a:off x="2451100" y="1908125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 dirty="0">
                <a:solidFill>
                  <a:schemeClr val="tx1"/>
                </a:solidFill>
              </a:rPr>
              <a:t>촉발 이벤트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 dirty="0">
                <a:solidFill>
                  <a:schemeClr val="tx1"/>
                </a:solidFill>
              </a:rPr>
              <a:t>(Triggering Event)</a:t>
            </a:r>
          </a:p>
        </p:txBody>
      </p:sp>
      <p:sp>
        <p:nvSpPr>
          <p:cNvPr id="9238" name="AutoShape 68"/>
          <p:cNvSpPr>
            <a:spLocks noChangeArrowheads="1"/>
          </p:cNvSpPr>
          <p:nvPr/>
        </p:nvSpPr>
        <p:spPr bwMode="auto">
          <a:xfrm rot="16200000">
            <a:off x="1061425" y="1555138"/>
            <a:ext cx="360000" cy="1295400"/>
          </a:xfrm>
          <a:prstGeom prst="flowChartOffpage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vert="eaVert"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Event Name</a:t>
            </a:r>
          </a:p>
        </p:txBody>
      </p:sp>
      <p:sp>
        <p:nvSpPr>
          <p:cNvPr id="17431" name="Text Box 69"/>
          <p:cNvSpPr txBox="1">
            <a:spLocks noChangeArrowheads="1"/>
          </p:cNvSpPr>
          <p:nvPr/>
        </p:nvSpPr>
        <p:spPr bwMode="auto">
          <a:xfrm>
            <a:off x="849313" y="1612900"/>
            <a:ext cx="6096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000">
                <a:solidFill>
                  <a:schemeClr val="tx1"/>
                </a:solidFill>
              </a:rPr>
              <a:t>Or</a:t>
            </a:r>
          </a:p>
        </p:txBody>
      </p:sp>
      <p:sp>
        <p:nvSpPr>
          <p:cNvPr id="17432" name="Text Box 70"/>
          <p:cNvSpPr txBox="1">
            <a:spLocks noChangeArrowheads="1"/>
          </p:cNvSpPr>
          <p:nvPr/>
        </p:nvSpPr>
        <p:spPr bwMode="auto">
          <a:xfrm>
            <a:off x="2947635" y="1537494"/>
            <a:ext cx="6096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 dirty="0">
                <a:solidFill>
                  <a:schemeClr val="tx1"/>
                </a:solidFill>
              </a:rPr>
              <a:t>Or</a:t>
            </a:r>
          </a:p>
        </p:txBody>
      </p:sp>
      <p:sp>
        <p:nvSpPr>
          <p:cNvPr id="9241" name="Rectangle 71"/>
          <p:cNvSpPr>
            <a:spLocks noChangeArrowheads="1"/>
          </p:cNvSpPr>
          <p:nvPr/>
        </p:nvSpPr>
        <p:spPr bwMode="auto">
          <a:xfrm>
            <a:off x="593725" y="4648200"/>
            <a:ext cx="12954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Activity Name</a:t>
            </a:r>
          </a:p>
        </p:txBody>
      </p:sp>
      <p:sp>
        <p:nvSpPr>
          <p:cNvPr id="17434" name="Text Box 72"/>
          <p:cNvSpPr txBox="1">
            <a:spLocks noChangeArrowheads="1"/>
          </p:cNvSpPr>
          <p:nvPr/>
        </p:nvSpPr>
        <p:spPr bwMode="auto">
          <a:xfrm>
            <a:off x="2451100" y="4719638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On-line </a:t>
            </a:r>
            <a:r>
              <a:rPr kumimoji="0" lang="ko-KR" altLang="en-US" sz="1100">
                <a:solidFill>
                  <a:schemeClr val="tx1"/>
                </a:solidFill>
              </a:rPr>
              <a:t>활동</a:t>
            </a:r>
            <a:r>
              <a:rPr kumimoji="0" lang="en-US" altLang="ko-KR" sz="1100">
                <a:solidFill>
                  <a:srgbClr val="0000FF"/>
                </a:solidFill>
              </a:rPr>
              <a:t>(SAP)</a:t>
            </a:r>
            <a:endParaRPr kumimoji="0" lang="ko-KR" altLang="en-US" sz="1100">
              <a:solidFill>
                <a:srgbClr val="0000FF"/>
              </a:solidFill>
            </a:endParaRP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(Activity)</a:t>
            </a:r>
          </a:p>
        </p:txBody>
      </p:sp>
      <p:cxnSp>
        <p:nvCxnSpPr>
          <p:cNvPr id="9243" name="AutoShape 73"/>
          <p:cNvCxnSpPr>
            <a:cxnSpLocks noChangeShapeType="1"/>
          </p:cNvCxnSpPr>
          <p:nvPr/>
        </p:nvCxnSpPr>
        <p:spPr bwMode="auto">
          <a:xfrm flipV="1">
            <a:off x="5381625" y="2847975"/>
            <a:ext cx="865188" cy="287338"/>
          </a:xfrm>
          <a:prstGeom prst="bentConnector3">
            <a:avLst>
              <a:gd name="adj1" fmla="val 49907"/>
            </a:avLst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8" name="Rectangle 71"/>
          <p:cNvSpPr>
            <a:spLocks noChangeArrowheads="1"/>
          </p:cNvSpPr>
          <p:nvPr/>
        </p:nvSpPr>
        <p:spPr bwMode="auto">
          <a:xfrm>
            <a:off x="593725" y="5584825"/>
            <a:ext cx="1295400" cy="360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en-US" altLang="ko-KR" sz="10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Activity Name</a:t>
            </a:r>
          </a:p>
        </p:txBody>
      </p:sp>
      <p:sp>
        <p:nvSpPr>
          <p:cNvPr id="17437" name="Text Box 72"/>
          <p:cNvSpPr txBox="1">
            <a:spLocks noChangeArrowheads="1"/>
          </p:cNvSpPr>
          <p:nvPr/>
        </p:nvSpPr>
        <p:spPr bwMode="auto">
          <a:xfrm>
            <a:off x="2451100" y="5643563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On-line </a:t>
            </a:r>
            <a:r>
              <a:rPr kumimoji="0" lang="ko-KR" altLang="en-US" sz="1100">
                <a:solidFill>
                  <a:schemeClr val="tx1"/>
                </a:solidFill>
              </a:rPr>
              <a:t>활동</a:t>
            </a:r>
            <a:r>
              <a:rPr kumimoji="0" lang="en-US" altLang="ko-KR" sz="1100">
                <a:solidFill>
                  <a:srgbClr val="0000FF"/>
                </a:solidFill>
              </a:rPr>
              <a:t>(Legacy)</a:t>
            </a:r>
            <a:endParaRPr kumimoji="0" lang="ko-KR" altLang="en-US" sz="1100">
              <a:solidFill>
                <a:srgbClr val="0000FF"/>
              </a:solidFill>
            </a:endParaRP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(Activity)</a:t>
            </a:r>
          </a:p>
        </p:txBody>
      </p:sp>
      <p:sp>
        <p:nvSpPr>
          <p:cNvPr id="30" name="Rectangle 71"/>
          <p:cNvSpPr>
            <a:spLocks noChangeArrowheads="1"/>
          </p:cNvSpPr>
          <p:nvPr/>
        </p:nvSpPr>
        <p:spPr bwMode="auto">
          <a:xfrm>
            <a:off x="1460667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WMS</a:t>
            </a:r>
          </a:p>
        </p:txBody>
      </p:sp>
      <p:sp>
        <p:nvSpPr>
          <p:cNvPr id="31" name="Rectangle 71"/>
          <p:cNvSpPr>
            <a:spLocks noChangeArrowheads="1"/>
          </p:cNvSpPr>
          <p:nvPr/>
        </p:nvSpPr>
        <p:spPr bwMode="auto">
          <a:xfrm>
            <a:off x="1904446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CJ</a:t>
            </a:r>
          </a:p>
        </p:txBody>
      </p:sp>
      <p:sp>
        <p:nvSpPr>
          <p:cNvPr id="32" name="Rectangle 71"/>
          <p:cNvSpPr>
            <a:spLocks noChangeArrowheads="1"/>
          </p:cNvSpPr>
          <p:nvPr/>
        </p:nvSpPr>
        <p:spPr bwMode="auto">
          <a:xfrm>
            <a:off x="2348225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800" dirty="0" err="1" smtClean="0">
                <a:solidFill>
                  <a:schemeClr val="bg1"/>
                </a:solidFill>
              </a:rPr>
              <a:t>용마</a:t>
            </a:r>
            <a:endParaRPr kumimoji="0" lang="en-US" altLang="ko-KR" sz="800" dirty="0" smtClean="0">
              <a:solidFill>
                <a:schemeClr val="bg1"/>
              </a:solidFill>
            </a:endParaRPr>
          </a:p>
        </p:txBody>
      </p:sp>
      <p:sp>
        <p:nvSpPr>
          <p:cNvPr id="33" name="Rectangle 71"/>
          <p:cNvSpPr>
            <a:spLocks noChangeArrowheads="1"/>
          </p:cNvSpPr>
          <p:nvPr/>
        </p:nvSpPr>
        <p:spPr bwMode="auto">
          <a:xfrm>
            <a:off x="573109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SFA</a:t>
            </a:r>
          </a:p>
        </p:txBody>
      </p:sp>
      <p:sp>
        <p:nvSpPr>
          <p:cNvPr id="34" name="Rectangle 71"/>
          <p:cNvSpPr>
            <a:spLocks noChangeArrowheads="1"/>
          </p:cNvSpPr>
          <p:nvPr/>
        </p:nvSpPr>
        <p:spPr bwMode="auto">
          <a:xfrm>
            <a:off x="1016888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800" dirty="0" smtClean="0">
                <a:solidFill>
                  <a:schemeClr val="bg1"/>
                </a:solidFill>
              </a:rPr>
              <a:t>도매웹</a:t>
            </a:r>
            <a:endParaRPr kumimoji="0" lang="en-US" altLang="ko-KR" sz="800" dirty="0" smtClean="0">
              <a:solidFill>
                <a:schemeClr val="bg1"/>
              </a:solidFill>
            </a:endParaRPr>
          </a:p>
        </p:txBody>
      </p:sp>
      <p:sp>
        <p:nvSpPr>
          <p:cNvPr id="35" name="Rectangle 71"/>
          <p:cNvSpPr>
            <a:spLocks noChangeArrowheads="1"/>
          </p:cNvSpPr>
          <p:nvPr/>
        </p:nvSpPr>
        <p:spPr bwMode="auto">
          <a:xfrm>
            <a:off x="2792006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G/W</a:t>
            </a:r>
          </a:p>
        </p:txBody>
      </p:sp>
      <p:sp>
        <p:nvSpPr>
          <p:cNvPr id="36" name="AutoShape 52"/>
          <p:cNvSpPr>
            <a:spLocks noChangeArrowheads="1"/>
          </p:cNvSpPr>
          <p:nvPr/>
        </p:nvSpPr>
        <p:spPr bwMode="auto">
          <a:xfrm>
            <a:off x="112802" y="6145691"/>
            <a:ext cx="216000" cy="216000"/>
          </a:xfrm>
          <a:prstGeom prst="flowChartConnector">
            <a:avLst/>
          </a:prstGeom>
          <a:solidFill>
            <a:srgbClr val="FFFFCC"/>
          </a:solidFill>
          <a:ln w="6350">
            <a:solidFill>
              <a:schemeClr val="bg1">
                <a:lumMod val="75000"/>
              </a:schemeClr>
            </a:solidFill>
            <a:round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tx1"/>
                </a:solidFill>
              </a:rPr>
              <a:t>I/F</a:t>
            </a:r>
          </a:p>
        </p:txBody>
      </p:sp>
    </p:spTree>
    <p:extLst>
      <p:ext uri="{BB962C8B-B14F-4D97-AF65-F5344CB8AC3E}">
        <p14:creationId xmlns:p14="http://schemas.microsoft.com/office/powerpoint/2010/main" val="3458432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기본 디자인">
      <a:majorFont>
        <a:latin typeface="Arial"/>
        <a:ea typeface="돋움"/>
        <a:cs typeface=""/>
      </a:majorFont>
      <a:minorFont>
        <a:latin typeface="Arial"/>
        <a:ea typeface="돋움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19273</TotalTime>
  <Words>597</Words>
  <Application>Microsoft Office PowerPoint</Application>
  <PresentationFormat>사용자 지정</PresentationFormat>
  <Paragraphs>204</Paragraphs>
  <Slides>7</Slides>
  <Notes>7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3" baseType="lpstr">
      <vt:lpstr>돋움</vt:lpstr>
      <vt:lpstr>맑은 고딕</vt:lpstr>
      <vt:lpstr>Arial</vt:lpstr>
      <vt:lpstr>Lucida Sans Unicode</vt:lpstr>
      <vt:lpstr>Wingdings</vt:lpstr>
      <vt:lpstr>기본 디자인</vt:lpstr>
      <vt:lpstr>PowerPoint 프레젠테이션</vt:lpstr>
      <vt:lpstr>문서 개정 이력 관리</vt:lpstr>
      <vt:lpstr>SD1.1.3 기초 여신마스터 전송</vt:lpstr>
      <vt:lpstr>SD1.1.3 기초 여신마스터 전송</vt:lpstr>
      <vt:lpstr>SD1.1.3 기초 여신마스터 전송</vt:lpstr>
      <vt:lpstr>SD1.1.3 기초 여신마스터 전송</vt:lpstr>
      <vt:lpstr>Diagram Legend</vt:lpstr>
    </vt:vector>
  </TitlesOfParts>
  <Company>BSG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To-be Process Scenario  [PP 1.1.1 연간 생산 계획]</dc:title>
  <dc:creator>SHIN</dc:creator>
  <cp:lastModifiedBy>SEODOSEOK</cp:lastModifiedBy>
  <cp:revision>936</cp:revision>
  <cp:lastPrinted>2001-03-14T06:43:19Z</cp:lastPrinted>
  <dcterms:created xsi:type="dcterms:W3CDTF">2000-09-28T11:17:09Z</dcterms:created>
  <dcterms:modified xsi:type="dcterms:W3CDTF">2018-04-18T08:32:00Z</dcterms:modified>
</cp:coreProperties>
</file>