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513" r:id="rId2"/>
    <p:sldId id="514" r:id="rId3"/>
    <p:sldId id="515" r:id="rId4"/>
    <p:sldId id="521" r:id="rId5"/>
    <p:sldId id="517" r:id="rId6"/>
    <p:sldId id="518" r:id="rId7"/>
    <p:sldId id="519" r:id="rId8"/>
  </p:sldIdLst>
  <p:sldSz cx="9904413" cy="6858000"/>
  <p:notesSz cx="6662738" cy="9832975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EA5B31BD-0F4B-49EA-86C0-66909D4F4B02}">
          <p14:sldIdLst/>
        </p14:section>
        <p14:section name="제목 없는 구역" id="{6E5F4BBB-7F4C-43DD-86AA-3A7E67F88F37}">
          <p14:sldIdLst>
            <p14:sldId id="513"/>
            <p14:sldId id="514"/>
            <p14:sldId id="515"/>
            <p14:sldId id="521"/>
            <p14:sldId id="517"/>
            <p14:sldId id="518"/>
            <p14:sldId id="51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482">
          <p15:clr>
            <a:srgbClr val="A4A3A4"/>
          </p15:clr>
        </p15:guide>
        <p15:guide id="3" orient="horz" pos="3203">
          <p15:clr>
            <a:srgbClr val="A4A3A4"/>
          </p15:clr>
        </p15:guide>
        <p15:guide id="4" orient="horz" pos="3884">
          <p15:clr>
            <a:srgbClr val="A4A3A4"/>
          </p15:clr>
        </p15:guide>
        <p15:guide id="5" pos="171">
          <p15:clr>
            <a:srgbClr val="A4A3A4"/>
          </p15:clr>
        </p15:guide>
        <p15:guide id="6" pos="6068">
          <p15:clr>
            <a:srgbClr val="A4A3A4"/>
          </p15:clr>
        </p15:guide>
        <p15:guide id="7" pos="3120">
          <p15:clr>
            <a:srgbClr val="A4A3A4"/>
          </p15:clr>
        </p15:guide>
        <p15:guide id="8" orient="horz" pos="754">
          <p15:clr>
            <a:srgbClr val="A4A3A4"/>
          </p15:clr>
        </p15:guide>
        <p15:guide id="9" orient="horz" pos="1071" userDrawn="1">
          <p15:clr>
            <a:srgbClr val="A4A3A4"/>
          </p15:clr>
        </p15:guide>
        <p15:guide id="10" orient="horz" pos="8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6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CC"/>
    <a:srgbClr val="D56A19"/>
    <a:srgbClr val="E57725"/>
    <a:srgbClr val="DDDDDD"/>
    <a:srgbClr val="0000FF"/>
    <a:srgbClr val="93E3FF"/>
    <a:srgbClr val="C0C0C0"/>
    <a:srgbClr val="297793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215" autoAdjust="0"/>
    <p:restoredTop sz="96695" autoAdjust="0"/>
  </p:normalViewPr>
  <p:slideViewPr>
    <p:cSldViewPr showGuides="1">
      <p:cViewPr varScale="1">
        <p:scale>
          <a:sx n="111" d="100"/>
          <a:sy n="111" d="100"/>
        </p:scale>
        <p:origin x="1662" y="96"/>
      </p:cViewPr>
      <p:guideLst>
        <p:guide orient="horz" pos="4065"/>
        <p:guide orient="horz" pos="482"/>
        <p:guide orient="horz" pos="3203"/>
        <p:guide orient="horz" pos="3884"/>
        <p:guide pos="171"/>
        <p:guide pos="6068"/>
        <p:guide pos="3120"/>
        <p:guide orient="horz" pos="754"/>
        <p:guide orient="horz" pos="1071"/>
        <p:guide orient="horz" pos="8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74" d="100"/>
          <a:sy n="74" d="100"/>
        </p:scale>
        <p:origin x="-3408" y="-90"/>
      </p:cViewPr>
      <p:guideLst>
        <p:guide orient="horz" pos="3096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l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r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l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r" defTabSz="912813" eaLnBrk="1" latinLnBrk="1" hangingPunct="1">
              <a:lnSpc>
                <a:spcPct val="100000"/>
              </a:lnSpc>
              <a:defRPr sz="1100"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AF78F08D-03A6-4530-A11C-16A10DEBF2C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16925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69925" y="736600"/>
            <a:ext cx="5322888" cy="36877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 smtClean="0"/>
              <a:t>마스터 텍스트 스타일을 편집합니다</a:t>
            </a:r>
          </a:p>
          <a:p>
            <a:pPr lvl="1"/>
            <a:r>
              <a:rPr lang="ko-KR" altLang="en-US" noProof="0" dirty="0" smtClean="0"/>
              <a:t>둘째 수준</a:t>
            </a:r>
          </a:p>
          <a:p>
            <a:pPr lvl="2"/>
            <a:r>
              <a:rPr lang="ko-KR" altLang="en-US" noProof="0" dirty="0" smtClean="0"/>
              <a:t>셋째 수준</a:t>
            </a:r>
          </a:p>
          <a:p>
            <a:pPr lvl="3"/>
            <a:r>
              <a:rPr lang="ko-KR" altLang="en-US" noProof="0" dirty="0" smtClean="0"/>
              <a:t>넷째 수준</a:t>
            </a:r>
          </a:p>
          <a:p>
            <a:pPr lvl="4"/>
            <a:r>
              <a:rPr lang="ko-KR" altLang="en-US" noProof="0" dirty="0" smtClean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6DA808C9-ECF7-4A0B-8E0D-91D483EF221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04405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614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33D6B7BB-90FF-4B95-8EE9-D69C528B6AE2}" type="slidenum">
              <a:rPr lang="en-US" altLang="ko-KR" smtClean="0"/>
              <a:pPr>
                <a:spcBef>
                  <a:spcPct val="0"/>
                </a:spcBef>
              </a:pPr>
              <a:t>0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3346238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819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FCF2FB2E-2616-4555-B085-715D25F47398}" type="slidenum">
              <a:rPr lang="en-US" altLang="ko-KR" smtClean="0"/>
              <a:pPr>
                <a:spcBef>
                  <a:spcPct val="0"/>
                </a:spcBef>
              </a:pPr>
              <a:t>1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3079023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024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92FAFD8-BE84-4F3E-A496-763DBF603957}" type="slidenum">
              <a:rPr lang="en-US" altLang="ko-KR" smtClean="0"/>
              <a:pPr>
                <a:spcBef>
                  <a:spcPct val="0"/>
                </a:spcBef>
              </a:pPr>
              <a:t>2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4166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2292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B4EC9AF-CF31-459B-9451-E150C06AD598}" type="slidenum">
              <a:rPr lang="en-US" altLang="ko-KR" smtClean="0"/>
              <a:pPr>
                <a:spcBef>
                  <a:spcPct val="0"/>
                </a:spcBef>
              </a:pPr>
              <a:t>3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0686130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434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91289ADE-8FA5-4A51-9F3D-99A4D7E38D1F}" type="slidenum">
              <a:rPr lang="en-US" altLang="ko-KR" smtClean="0"/>
              <a:pPr>
                <a:spcBef>
                  <a:spcPct val="0"/>
                </a:spcBef>
              </a:pPr>
              <a:t>4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9940399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638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08FF617-68A1-4A33-BF1E-D731C49FC3F2}" type="slidenum">
              <a:rPr lang="en-US" altLang="ko-KR" smtClean="0"/>
              <a:pPr>
                <a:spcBef>
                  <a:spcPct val="0"/>
                </a:spcBef>
              </a:pPr>
              <a:t>5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41162438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843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93AD376-EDDE-469C-BDCB-B49DCD9F3D86}" type="slidenum">
              <a:rPr lang="en-US" altLang="ko-KR" smtClean="0"/>
              <a:pPr>
                <a:spcBef>
                  <a:spcPct val="0"/>
                </a:spcBef>
              </a:pPr>
              <a:t>6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2038060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6"/>
          <p:cNvSpPr>
            <a:spLocks noChangeShapeType="1"/>
          </p:cNvSpPr>
          <p:nvPr userDrawn="1"/>
        </p:nvSpPr>
        <p:spPr bwMode="auto">
          <a:xfrm>
            <a:off x="0" y="3429000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grpSp>
        <p:nvGrpSpPr>
          <p:cNvPr id="5" name="그룹 12"/>
          <p:cNvGrpSpPr>
            <a:grpSpLocks/>
          </p:cNvGrpSpPr>
          <p:nvPr userDrawn="1"/>
        </p:nvGrpSpPr>
        <p:grpSpPr bwMode="auto">
          <a:xfrm>
            <a:off x="790575" y="511175"/>
            <a:ext cx="2455863" cy="657225"/>
            <a:chOff x="790267" y="511048"/>
            <a:chExt cx="2455626" cy="657479"/>
          </a:xfrm>
        </p:grpSpPr>
        <p:grpSp>
          <p:nvGrpSpPr>
            <p:cNvPr id="6" name="그룹 14"/>
            <p:cNvGrpSpPr>
              <a:grpSpLocks/>
            </p:cNvGrpSpPr>
            <p:nvPr userDrawn="1"/>
          </p:nvGrpSpPr>
          <p:grpSpPr bwMode="auto">
            <a:xfrm>
              <a:off x="790267" y="511048"/>
              <a:ext cx="2455626" cy="657479"/>
              <a:chOff x="661988" y="498454"/>
              <a:chExt cx="2004202" cy="603256"/>
            </a:xfrm>
          </p:grpSpPr>
          <p:cxnSp>
            <p:nvCxnSpPr>
              <p:cNvPr id="9" name="직선 연결선 8"/>
              <p:cNvCxnSpPr/>
              <p:nvPr userDrawn="1"/>
            </p:nvCxnSpPr>
            <p:spPr bwMode="auto">
              <a:xfrm>
                <a:off x="661988" y="498454"/>
                <a:ext cx="2004202" cy="1458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" name="직선 연결선 9"/>
              <p:cNvCxnSpPr/>
              <p:nvPr userDrawn="1"/>
            </p:nvCxnSpPr>
            <p:spPr bwMode="auto">
              <a:xfrm>
                <a:off x="661988" y="1100253"/>
                <a:ext cx="2004202" cy="1457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pic>
          <p:nvPicPr>
            <p:cNvPr id="7" name="그림 14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5966" y="538364"/>
              <a:ext cx="2247428" cy="61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그림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" y="6477000"/>
            <a:ext cx="1049338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그림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4138" y="6453188"/>
            <a:ext cx="658812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665928" y="2000240"/>
            <a:ext cx="7280297" cy="52322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38025" y="4029076"/>
            <a:ext cx="3857653" cy="352404"/>
          </a:xfrm>
        </p:spPr>
        <p:txBody>
          <a:bodyPr/>
          <a:lstStyle>
            <a:lvl1pPr algn="l">
              <a:buNone/>
              <a:defRPr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721511761"/>
      </p:ext>
    </p:extLst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맑은 고딕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88" y="765188"/>
            <a:ext cx="9125473" cy="1665071"/>
          </a:xfrm>
        </p:spPr>
        <p:txBody>
          <a:bodyPr/>
          <a:lstStyle>
            <a:lvl1pPr marL="0" indent="0">
              <a:buNone/>
              <a:defRPr>
                <a:latin typeface="맑은 고딕" pitchFamily="50" charset="-127"/>
              </a:defRPr>
            </a:lvl1pPr>
            <a:lvl2pPr>
              <a:buNone/>
              <a:defRPr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4784714"/>
      </p:ext>
    </p:extLst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78091" y="155575"/>
            <a:ext cx="7098163" cy="33655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350782" y="765175"/>
            <a:ext cx="9125473" cy="352404"/>
          </a:xfrm>
        </p:spPr>
        <p:txBody>
          <a:bodyPr/>
          <a:lstStyle/>
          <a:p>
            <a:pPr lvl="0"/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847996050"/>
      </p:ext>
    </p:extLst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350782" y="155575"/>
            <a:ext cx="9125473" cy="16450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2185378"/>
      </p:ext>
    </p:extLst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306388" y="142875"/>
            <a:ext cx="6503987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1" name="Line 6"/>
          <p:cNvSpPr>
            <a:spLocks noChangeShapeType="1"/>
          </p:cNvSpPr>
          <p:nvPr userDrawn="1"/>
        </p:nvSpPr>
        <p:spPr bwMode="auto">
          <a:xfrm>
            <a:off x="0" y="642938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sp>
        <p:nvSpPr>
          <p:cNvPr id="6" name="Rectangle 15"/>
          <p:cNvSpPr>
            <a:spLocks noChangeArrowheads="1"/>
          </p:cNvSpPr>
          <p:nvPr userDrawn="1"/>
        </p:nvSpPr>
        <p:spPr bwMode="auto">
          <a:xfrm>
            <a:off x="4697413" y="6626225"/>
            <a:ext cx="51117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1" hangingPunct="1">
              <a:lnSpc>
                <a:spcPct val="130000"/>
              </a:lnSpc>
              <a:defRPr/>
            </a:pPr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- P</a:t>
            </a:r>
            <a:fld id="{4B1B095A-CBB3-428F-8709-75D1EFEF3700}" type="slidenum"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pPr eaLnBrk="1" latinLnBrk="1" hangingPunct="1"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6381750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1031" name="그림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6515100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그림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0800" y="6480175"/>
            <a:ext cx="598488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29" r:id="rId2"/>
    <p:sldLayoutId id="2147483830" r:id="rId3"/>
    <p:sldLayoutId id="2147483831" r:id="rId4"/>
  </p:sldLayoutIdLst>
  <p:transition>
    <p:split orient="vert"/>
  </p:transition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 txBox="1">
            <a:spLocks/>
          </p:cNvSpPr>
          <p:nvPr/>
        </p:nvSpPr>
        <p:spPr bwMode="auto">
          <a:xfrm>
            <a:off x="665163" y="1905000"/>
            <a:ext cx="7280275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j-cs"/>
              </a:defRPr>
            </a:lvl1pPr>
            <a:lvl2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2pPr>
            <a:lvl3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3pPr>
            <a:lvl4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4pPr>
            <a:lvl5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5pPr>
            <a:lvl6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6pPr>
            <a:lvl7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7pPr>
            <a:lvl8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8pPr>
            <a:lvl9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9pPr>
          </a:lstStyle>
          <a:p>
            <a:r>
              <a:rPr lang="en-US" altLang="ko-KR" kern="0" dirty="0" smtClean="0"/>
              <a:t>TO-BE Process </a:t>
            </a:r>
            <a:r>
              <a:rPr lang="ko-KR" altLang="en-US" kern="0" dirty="0" smtClean="0"/>
              <a:t>정의서</a:t>
            </a: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sz="2000" kern="0" dirty="0"/>
              <a:t>[</a:t>
            </a:r>
            <a:r>
              <a:rPr lang="en-US" altLang="ko-KR" sz="2000" kern="0" dirty="0" smtClean="0"/>
              <a:t>SD1.1.1 </a:t>
            </a:r>
            <a:r>
              <a:rPr lang="ko-KR" altLang="en-US" sz="2000" kern="0" dirty="0" smtClean="0"/>
              <a:t>거래처 마스터관리</a:t>
            </a:r>
            <a:r>
              <a:rPr lang="en-US" altLang="ko-KR" sz="2000" kern="0" dirty="0" smtClean="0"/>
              <a:t>]</a:t>
            </a:r>
            <a:endParaRPr lang="ko-KR" altLang="en-US" kern="0" dirty="0" smtClean="0"/>
          </a:p>
        </p:txBody>
      </p:sp>
      <p:sp>
        <p:nvSpPr>
          <p:cNvPr id="8" name="부제목 2"/>
          <p:cNvSpPr txBox="1">
            <a:spLocks/>
          </p:cNvSpPr>
          <p:nvPr/>
        </p:nvSpPr>
        <p:spPr bwMode="auto">
          <a:xfrm>
            <a:off x="5738813" y="4029075"/>
            <a:ext cx="3857625" cy="37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r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None/>
              <a:defRPr kumimoji="1" lang="ko-KR" altLang="en-US" sz="14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819150" indent="-28575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2pPr>
            <a:lvl3pPr marL="1227138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3pPr>
            <a:lvl4pPr marL="1635125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4pPr>
            <a:lvl5pPr marL="2057400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5pPr>
            <a:lvl6pPr marL="25146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6pPr>
            <a:lvl7pPr marL="29718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7pPr>
            <a:lvl8pPr marL="34290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8pPr>
            <a:lvl9pPr marL="38862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9pPr>
          </a:lstStyle>
          <a:p>
            <a:r>
              <a:rPr lang="en-US" altLang="ko-KR" kern="0" dirty="0" smtClean="0"/>
              <a:t>Created by SD</a:t>
            </a:r>
            <a:endParaRPr 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182621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9580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4212555"/>
              </p:ext>
            </p:extLst>
          </p:nvPr>
        </p:nvGraphicFramePr>
        <p:xfrm>
          <a:off x="278947" y="1151278"/>
          <a:ext cx="9361487" cy="4725994"/>
        </p:xfrm>
        <a:graphic>
          <a:graphicData uri="http://schemas.openxmlformats.org/drawingml/2006/table">
            <a:tbl>
              <a:tblPr/>
              <a:tblGrid>
                <a:gridCol w="589680"/>
                <a:gridCol w="987117"/>
                <a:gridCol w="6557281"/>
                <a:gridCol w="1227409"/>
              </a:tblGrid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일자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내 용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2017.09.18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서도석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1.1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2017.10.18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수정 작성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: Process description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수정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거래처 마스터 등록관리 일부 개별작업부분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2875"/>
            <a:ext cx="6503987" cy="344488"/>
          </a:xfrm>
        </p:spPr>
        <p:txBody>
          <a:bodyPr/>
          <a:lstStyle/>
          <a:p>
            <a:r>
              <a:rPr lang="ko-KR" altLang="en-US" dirty="0"/>
              <a:t>문서 개정 이력 관리</a:t>
            </a:r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765175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문서 개정 이력 관리</a:t>
            </a:r>
            <a:endParaRPr lang="en-US" altLang="ko-KR" sz="140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9903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69"/>
          <p:cNvSpPr>
            <a:spLocks noChangeArrowheads="1"/>
          </p:cNvSpPr>
          <p:nvPr/>
        </p:nvSpPr>
        <p:spPr bwMode="auto">
          <a:xfrm>
            <a:off x="271463" y="1428750"/>
            <a:ext cx="46053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marL="88900" indent="-889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프로세스 정의 및 목적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marL="228600" indent="-228600">
              <a:buFontTx/>
              <a:buAutoNum type="arabicPeriod"/>
              <a:defRPr/>
            </a:pPr>
            <a:r>
              <a:rPr lang="en-US" altLang="ko-KR" sz="1200" b="0" dirty="0" smtClean="0"/>
              <a:t>Mall &amp; POS</a:t>
            </a:r>
            <a:r>
              <a:rPr lang="ko-KR" altLang="en-US" sz="1200" b="0" dirty="0" smtClean="0"/>
              <a:t>의 대표고객을 </a:t>
            </a:r>
            <a:r>
              <a:rPr lang="en-US" altLang="ko-KR" sz="1200" b="0" dirty="0" smtClean="0"/>
              <a:t>SAP</a:t>
            </a:r>
            <a:r>
              <a:rPr lang="ko-KR" altLang="en-US" sz="1200" b="0" dirty="0" smtClean="0"/>
              <a:t>에 생성하고 </a:t>
            </a:r>
            <a:r>
              <a:rPr lang="en-US" altLang="ko-KR" sz="1200" b="0" dirty="0" smtClean="0"/>
              <a:t>Interface</a:t>
            </a:r>
            <a:r>
              <a:rPr lang="ko-KR" altLang="en-US" sz="1200" b="0" dirty="0" smtClean="0"/>
              <a:t>를 </a:t>
            </a:r>
            <a:endParaRPr lang="en-US" altLang="ko-KR" sz="1200" b="0" dirty="0" smtClean="0"/>
          </a:p>
          <a:p>
            <a:pPr marL="0" indent="0">
              <a:buNone/>
              <a:defRPr/>
            </a:pPr>
            <a:r>
              <a:rPr lang="en-US" altLang="ko-KR" sz="1200" b="0" dirty="0"/>
              <a:t> </a:t>
            </a:r>
            <a:r>
              <a:rPr lang="en-US" altLang="ko-KR" sz="1200" b="0" dirty="0" smtClean="0"/>
              <a:t>  </a:t>
            </a:r>
            <a:r>
              <a:rPr lang="ko-KR" altLang="en-US" sz="1200" b="0" dirty="0" smtClean="0"/>
              <a:t>통하여  </a:t>
            </a:r>
            <a:r>
              <a:rPr lang="en-US" altLang="ko-KR" sz="1200" b="0" dirty="0" smtClean="0"/>
              <a:t>Mall &amp; POS system</a:t>
            </a:r>
            <a:r>
              <a:rPr lang="ko-KR" altLang="en-US" sz="1200" b="0" dirty="0" smtClean="0"/>
              <a:t>에</a:t>
            </a:r>
            <a:r>
              <a:rPr lang="en-US" altLang="ko-KR" sz="1200" b="0" dirty="0" smtClean="0"/>
              <a:t> </a:t>
            </a:r>
            <a:r>
              <a:rPr lang="ko-KR" altLang="en-US" sz="1200" b="0" dirty="0" smtClean="0"/>
              <a:t>전송한다</a:t>
            </a:r>
            <a:r>
              <a:rPr lang="en-US" altLang="ko-KR" sz="1200" b="0" dirty="0" smtClean="0"/>
              <a:t>.</a:t>
            </a:r>
          </a:p>
          <a:p>
            <a:pPr marL="0" indent="0">
              <a:buNone/>
              <a:defRPr/>
            </a:pPr>
            <a:r>
              <a:rPr lang="en-US" altLang="ko-KR" sz="1200" b="0" dirty="0" smtClean="0"/>
              <a:t>2. </a:t>
            </a:r>
            <a:r>
              <a:rPr lang="ko-KR" altLang="en-US" sz="1200" b="0" dirty="0" smtClean="0"/>
              <a:t>고객코드는 </a:t>
            </a:r>
            <a:r>
              <a:rPr lang="en-US" altLang="ko-KR" sz="1200" b="0" dirty="0" smtClean="0"/>
              <a:t>POS</a:t>
            </a:r>
            <a:r>
              <a:rPr lang="ko-KR" altLang="en-US" sz="1200" b="0" dirty="0" smtClean="0"/>
              <a:t>의 경우 저장위치 </a:t>
            </a:r>
            <a:r>
              <a:rPr lang="en-US" altLang="ko-KR" sz="1200" b="0" dirty="0" smtClean="0"/>
              <a:t>(</a:t>
            </a:r>
            <a:r>
              <a:rPr lang="ko-KR" altLang="en-US" sz="1200" b="0" dirty="0" smtClean="0"/>
              <a:t>매장</a:t>
            </a:r>
            <a:r>
              <a:rPr lang="en-US" altLang="ko-KR" sz="1200" b="0" dirty="0" smtClean="0"/>
              <a:t>)</a:t>
            </a:r>
            <a:r>
              <a:rPr lang="ko-KR" altLang="en-US" sz="1200" b="0" dirty="0" smtClean="0"/>
              <a:t>을 기준으로</a:t>
            </a:r>
            <a:endParaRPr lang="en-US" altLang="ko-KR" sz="1200" b="0" dirty="0" smtClean="0"/>
          </a:p>
          <a:p>
            <a:pPr marL="0" indent="0">
              <a:buNone/>
              <a:defRPr/>
            </a:pPr>
            <a:r>
              <a:rPr lang="en-US" altLang="ko-KR" sz="1200" b="0" dirty="0"/>
              <a:t> </a:t>
            </a:r>
            <a:r>
              <a:rPr lang="en-US" altLang="ko-KR" sz="1200" b="0" dirty="0" smtClean="0"/>
              <a:t>  </a:t>
            </a:r>
            <a:r>
              <a:rPr lang="ko-KR" altLang="en-US" sz="1200" b="0" dirty="0" smtClean="0"/>
              <a:t>대표 고객을 설정한다</a:t>
            </a:r>
            <a:r>
              <a:rPr lang="en-US" altLang="ko-KR" sz="1200" b="0" dirty="0" smtClean="0"/>
              <a:t>.</a:t>
            </a:r>
          </a:p>
          <a:p>
            <a:pPr marL="0" indent="0">
              <a:buNone/>
              <a:defRPr/>
            </a:pPr>
            <a:r>
              <a:rPr lang="en-US" altLang="ko-KR" sz="1200" b="0" dirty="0" smtClean="0">
                <a:solidFill>
                  <a:schemeClr val="tx1"/>
                </a:solidFill>
              </a:rPr>
              <a:t>3. Mall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고객의 경우는  과세고객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/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면세고객을 </a:t>
            </a:r>
            <a:r>
              <a:rPr lang="ko-KR" altLang="en-US" sz="1200" b="0" dirty="0" err="1" smtClean="0">
                <a:solidFill>
                  <a:schemeClr val="tx1"/>
                </a:solidFill>
              </a:rPr>
              <a:t>구분자를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 부여하여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SAP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에서 직접 처리한다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. (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해외 직구 고려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)</a:t>
            </a:r>
            <a:endParaRPr lang="en-US" altLang="ko-KR" sz="1200" b="0" dirty="0">
              <a:solidFill>
                <a:schemeClr val="tx1"/>
              </a:solidFill>
            </a:endParaRPr>
          </a:p>
        </p:txBody>
      </p:sp>
      <p:sp>
        <p:nvSpPr>
          <p:cNvPr id="11267" name="Rectangle 170"/>
          <p:cNvSpPr>
            <a:spLocks noChangeArrowheads="1"/>
          </p:cNvSpPr>
          <p:nvPr/>
        </p:nvSpPr>
        <p:spPr bwMode="auto">
          <a:xfrm>
            <a:off x="4989513" y="1428750"/>
            <a:ext cx="46434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선행요건 및 </a:t>
            </a:r>
            <a:r>
              <a:rPr lang="en-US" altLang="ko-KR" sz="1200" dirty="0" smtClean="0">
                <a:solidFill>
                  <a:schemeClr val="tx1"/>
                </a:solidFill>
              </a:rPr>
              <a:t>Barriers	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 marL="182563" indent="-182563">
              <a:buFontTx/>
              <a:buAutoNum type="arabicPeriod"/>
              <a:defRPr/>
            </a:pPr>
            <a:r>
              <a:rPr lang="ko-KR" altLang="en-US" sz="1200" b="0" u="sng" dirty="0" smtClean="0">
                <a:solidFill>
                  <a:schemeClr val="tx1"/>
                </a:solidFill>
              </a:rPr>
              <a:t>사업자번호로 </a:t>
            </a:r>
            <a:r>
              <a:rPr lang="en-US" altLang="ko-KR" sz="1200" b="0" u="sng" dirty="0" smtClean="0">
                <a:solidFill>
                  <a:schemeClr val="tx1"/>
                </a:solidFill>
              </a:rPr>
              <a:t>Check Logic</a:t>
            </a:r>
            <a:r>
              <a:rPr lang="ko-KR" altLang="en-US" sz="1200" b="0" u="sng" dirty="0" smtClean="0">
                <a:solidFill>
                  <a:schemeClr val="tx1"/>
                </a:solidFill>
              </a:rPr>
              <a:t>을 제외하고</a:t>
            </a:r>
            <a:r>
              <a:rPr lang="en-US" altLang="ko-KR" sz="1200" b="0" u="sng" dirty="0" smtClean="0">
                <a:solidFill>
                  <a:schemeClr val="tx1"/>
                </a:solidFill>
              </a:rPr>
              <a:t>, </a:t>
            </a:r>
            <a:r>
              <a:rPr lang="ko-KR" altLang="en-US" sz="1200" b="0" u="sng" dirty="0" smtClean="0">
                <a:solidFill>
                  <a:schemeClr val="tx1"/>
                </a:solidFill>
              </a:rPr>
              <a:t>고객계정그룹을</a:t>
            </a:r>
            <a:endParaRPr lang="en-US" altLang="ko-KR" sz="1200" b="0" u="sng" dirty="0" smtClean="0">
              <a:solidFill>
                <a:schemeClr val="tx1"/>
              </a:solidFill>
            </a:endParaRPr>
          </a:p>
          <a:p>
            <a:pPr>
              <a:buNone/>
              <a:defRPr/>
            </a:pPr>
            <a:r>
              <a:rPr lang="en-US" altLang="ko-KR" sz="1200" b="0" u="sng" dirty="0" smtClean="0">
                <a:solidFill>
                  <a:schemeClr val="tx1"/>
                </a:solidFill>
              </a:rPr>
              <a:t>   </a:t>
            </a:r>
            <a:r>
              <a:rPr lang="ko-KR" altLang="en-US" sz="1200" b="0" u="sng" dirty="0" smtClean="0">
                <a:solidFill>
                  <a:schemeClr val="tx1"/>
                </a:solidFill>
              </a:rPr>
              <a:t>별도로 </a:t>
            </a:r>
            <a:r>
              <a:rPr lang="ko-KR" altLang="en-US" sz="1200" b="0" u="sng" dirty="0" err="1" smtClean="0">
                <a:solidFill>
                  <a:schemeClr val="tx1"/>
                </a:solidFill>
              </a:rPr>
              <a:t>채번여부</a:t>
            </a:r>
            <a:r>
              <a:rPr lang="ko-KR" altLang="en-US" sz="1200" b="0" u="sng" dirty="0" smtClean="0">
                <a:solidFill>
                  <a:schemeClr val="tx1"/>
                </a:solidFill>
              </a:rPr>
              <a:t> 협의 필요 </a:t>
            </a:r>
            <a:r>
              <a:rPr lang="en-US" altLang="ko-KR" sz="1200" b="0" u="sng" dirty="0" smtClean="0">
                <a:solidFill>
                  <a:schemeClr val="tx1"/>
                </a:solidFill>
              </a:rPr>
              <a:t>(</a:t>
            </a:r>
            <a:r>
              <a:rPr lang="ko-KR" altLang="en-US" sz="1200" b="0" u="sng" dirty="0" smtClean="0">
                <a:solidFill>
                  <a:schemeClr val="tx1"/>
                </a:solidFill>
              </a:rPr>
              <a:t>가맹점은 별도의 사업자 번호가 존재함</a:t>
            </a:r>
            <a:r>
              <a:rPr lang="en-US" altLang="ko-KR" sz="1200" b="0" u="sng" dirty="0" smtClean="0">
                <a:solidFill>
                  <a:schemeClr val="tx1"/>
                </a:solidFill>
              </a:rPr>
              <a:t>. (SAP</a:t>
            </a:r>
            <a:r>
              <a:rPr lang="ko-KR" altLang="en-US" sz="1200" b="0" u="sng" dirty="0" smtClean="0">
                <a:solidFill>
                  <a:schemeClr val="tx1"/>
                </a:solidFill>
              </a:rPr>
              <a:t>내부 </a:t>
            </a:r>
            <a:r>
              <a:rPr lang="ko-KR" altLang="en-US" sz="1200" b="0" u="sng" dirty="0" err="1" smtClean="0">
                <a:solidFill>
                  <a:schemeClr val="tx1"/>
                </a:solidFill>
              </a:rPr>
              <a:t>검토사함</a:t>
            </a:r>
            <a:r>
              <a:rPr lang="ko-KR" altLang="en-US" sz="1200" b="0" u="sng" dirty="0" smtClean="0">
                <a:solidFill>
                  <a:schemeClr val="tx1"/>
                </a:solidFill>
              </a:rPr>
              <a:t> 임</a:t>
            </a:r>
            <a:r>
              <a:rPr lang="en-US" altLang="ko-KR" sz="1200" b="0" u="sng" dirty="0" smtClean="0">
                <a:solidFill>
                  <a:schemeClr val="tx1"/>
                </a:solidFill>
              </a:rPr>
              <a:t>)</a:t>
            </a:r>
          </a:p>
          <a:p>
            <a:pPr>
              <a:buNone/>
              <a:defRPr/>
            </a:pPr>
            <a:r>
              <a:rPr lang="en-US" altLang="ko-KR" sz="1200" b="0" dirty="0" smtClean="0">
                <a:solidFill>
                  <a:schemeClr val="tx1"/>
                </a:solidFill>
              </a:rPr>
              <a:t>2. POS </a:t>
            </a:r>
            <a:r>
              <a:rPr lang="ko-KR" altLang="en-US" sz="1200" b="0" dirty="0" err="1" smtClean="0">
                <a:solidFill>
                  <a:schemeClr val="tx1"/>
                </a:solidFill>
              </a:rPr>
              <a:t>매장별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 거래처 코드의 경우 직영점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,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가맹점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, SIS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직영점 그룹 구분이 필요함</a:t>
            </a:r>
            <a:endParaRPr lang="en-US" altLang="ko-KR" sz="1200" b="0" dirty="0" smtClean="0">
              <a:solidFill>
                <a:schemeClr val="tx1"/>
              </a:solidFill>
            </a:endParaRPr>
          </a:p>
          <a:p>
            <a:pPr>
              <a:buNone/>
              <a:defRPr/>
            </a:pPr>
            <a:r>
              <a:rPr lang="en-US" altLang="ko-KR" sz="1200" b="0" dirty="0" smtClean="0">
                <a:solidFill>
                  <a:schemeClr val="tx1"/>
                </a:solidFill>
              </a:rPr>
              <a:t>3.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가맹점은 세금계산서 발행 고객으로 등록한다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. (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대리점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1268" name="Rectangle 171"/>
          <p:cNvSpPr>
            <a:spLocks noChangeArrowheads="1"/>
          </p:cNvSpPr>
          <p:nvPr/>
        </p:nvSpPr>
        <p:spPr bwMode="auto">
          <a:xfrm>
            <a:off x="271463" y="3929063"/>
            <a:ext cx="4605337" cy="2246312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변화 사항 요약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ko-KR" altLang="en-US" sz="1400" dirty="0" smtClean="0">
                <a:solidFill>
                  <a:schemeClr val="tx1"/>
                </a:solidFill>
              </a:rPr>
              <a:t> </a:t>
            </a:r>
            <a:r>
              <a:rPr lang="en-US" altLang="ko-KR" sz="1400" i="1" u="sng" dirty="0" smtClean="0">
                <a:solidFill>
                  <a:schemeClr val="tx1"/>
                </a:solidFill>
              </a:rPr>
              <a:t>AS-IS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i="1" u="sng" dirty="0" smtClean="0">
              <a:solidFill>
                <a:schemeClr val="tx1"/>
              </a:solidFill>
            </a:endParaRPr>
          </a:p>
        </p:txBody>
      </p:sp>
      <p:sp>
        <p:nvSpPr>
          <p:cNvPr id="11269" name="Rectangle 172"/>
          <p:cNvSpPr>
            <a:spLocks noChangeArrowheads="1"/>
          </p:cNvSpPr>
          <p:nvPr/>
        </p:nvSpPr>
        <p:spPr bwMode="auto">
          <a:xfrm>
            <a:off x="4989513" y="3929063"/>
            <a:ext cx="4643437" cy="2236787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14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i="1" u="sng" dirty="0" smtClean="0">
                <a:solidFill>
                  <a:schemeClr val="tx1"/>
                </a:solidFill>
              </a:rPr>
              <a:t>TO-BE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i="1" u="sng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en-US" altLang="ko-KR" sz="1200" b="0" dirty="0" smtClean="0">
                <a:solidFill>
                  <a:schemeClr val="tx1"/>
                </a:solidFill>
              </a:rPr>
              <a:t>1.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초기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Data Migration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은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Excel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정리하여 시스템 별 자체</a:t>
            </a:r>
            <a:endParaRPr lang="en-US" altLang="ko-KR" sz="1200" b="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en-US" altLang="ko-KR" sz="1200" b="0" dirty="0" smtClean="0">
                <a:solidFill>
                  <a:schemeClr val="tx1"/>
                </a:solidFill>
              </a:rPr>
              <a:t>   Up-Load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실시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(12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월 </a:t>
            </a:r>
            <a:r>
              <a:rPr lang="ko-KR" altLang="en-US" sz="1200" b="0" dirty="0" err="1" smtClean="0">
                <a:solidFill>
                  <a:schemeClr val="tx1"/>
                </a:solidFill>
              </a:rPr>
              <a:t>런칭의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 경우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, SAP 1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월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GO LIVE)</a:t>
            </a: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en-US" altLang="ko-KR" sz="1200" b="0" dirty="0" smtClean="0">
                <a:solidFill>
                  <a:schemeClr val="tx1"/>
                </a:solidFill>
              </a:rPr>
              <a:t>2.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대표고객은 자동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Interface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를 실시한다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. (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신규 매장</a:t>
            </a:r>
            <a:r>
              <a:rPr lang="en-US" altLang="ko-KR" sz="1200" b="0" dirty="0">
                <a:solidFill>
                  <a:schemeClr val="tx1"/>
                </a:solidFill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 </a:t>
            </a: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en-US" altLang="ko-KR" sz="1200" b="0" dirty="0">
                <a:solidFill>
                  <a:schemeClr val="tx1"/>
                </a:solidFill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 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생성시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9222" name="Rectangle 17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SD1.1.1 </a:t>
            </a:r>
            <a:r>
              <a:rPr lang="ko-KR" altLang="en-US" dirty="0"/>
              <a:t>고객마스터관리</a:t>
            </a:r>
            <a:endParaRPr lang="ko-KR" altLang="en-US" dirty="0" smtClean="0"/>
          </a:p>
        </p:txBody>
      </p:sp>
      <p:graphicFrame>
        <p:nvGraphicFramePr>
          <p:cNvPr id="8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0850805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기준정보관리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거래처 마스터관리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 BP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마스터관리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028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" name="표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3136889"/>
              </p:ext>
            </p:extLst>
          </p:nvPr>
        </p:nvGraphicFramePr>
        <p:xfrm>
          <a:off x="266700" y="1421348"/>
          <a:ext cx="9366026" cy="48159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49802"/>
                <a:gridCol w="2016224"/>
              </a:tblGrid>
              <a:tr h="2794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 </a:t>
                      </a:r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마스터 담당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Mall &amp; POS </a:t>
                      </a:r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담당자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36504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1268" name="제목 5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SD1.1.1 </a:t>
            </a:r>
            <a:r>
              <a:rPr lang="ko-KR" altLang="en-US" dirty="0" smtClean="0"/>
              <a:t>고객마스터관리</a:t>
            </a:r>
          </a:p>
        </p:txBody>
      </p:sp>
      <p:sp>
        <p:nvSpPr>
          <p:cNvPr id="11271" name="Rectangle 33"/>
          <p:cNvSpPr>
            <a:spLocks noChangeArrowheads="1"/>
          </p:cNvSpPr>
          <p:nvPr/>
        </p:nvSpPr>
        <p:spPr bwMode="auto">
          <a:xfrm>
            <a:off x="2378075" y="115888"/>
            <a:ext cx="3392488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ko-KR" altLang="en-US" sz="1500">
              <a:solidFill>
                <a:schemeClr val="bg1"/>
              </a:solidFill>
            </a:endParaRPr>
          </a:p>
        </p:txBody>
      </p:sp>
      <p:sp>
        <p:nvSpPr>
          <p:cNvPr id="38" name="AutoShape 68"/>
          <p:cNvSpPr>
            <a:spLocks noChangeArrowheads="1"/>
          </p:cNvSpPr>
          <p:nvPr/>
        </p:nvSpPr>
        <p:spPr bwMode="auto">
          <a:xfrm rot="16200000">
            <a:off x="1495575" y="1413064"/>
            <a:ext cx="4318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900" dirty="0" smtClean="0">
                <a:solidFill>
                  <a:schemeClr val="tx1"/>
                </a:solidFill>
              </a:rPr>
              <a:t>신규 매장 개설</a:t>
            </a:r>
            <a:endParaRPr kumimoji="0" lang="en-US" altLang="ko-KR" sz="900" dirty="0" smtClean="0">
              <a:solidFill>
                <a:schemeClr val="tx1"/>
              </a:solidFill>
            </a:endParaRPr>
          </a:p>
        </p:txBody>
      </p:sp>
      <p:cxnSp>
        <p:nvCxnSpPr>
          <p:cNvPr id="54" name="AutoShape 73"/>
          <p:cNvCxnSpPr>
            <a:cxnSpLocks noChangeShapeType="1"/>
          </p:cNvCxnSpPr>
          <p:nvPr/>
        </p:nvCxnSpPr>
        <p:spPr bwMode="auto">
          <a:xfrm>
            <a:off x="1663404" y="2370726"/>
            <a:ext cx="0" cy="278681"/>
          </a:xfrm>
          <a:prstGeom prst="straightConnector1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" name="AutoShape 73"/>
          <p:cNvCxnSpPr>
            <a:cxnSpLocks noChangeShapeType="1"/>
          </p:cNvCxnSpPr>
          <p:nvPr/>
        </p:nvCxnSpPr>
        <p:spPr bwMode="auto">
          <a:xfrm flipH="1">
            <a:off x="1663104" y="3165903"/>
            <a:ext cx="300" cy="339851"/>
          </a:xfrm>
          <a:prstGeom prst="straightConnector1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0" name="Text Box 151"/>
          <p:cNvSpPr txBox="1">
            <a:spLocks noChangeArrowheads="1"/>
          </p:cNvSpPr>
          <p:nvPr/>
        </p:nvSpPr>
        <p:spPr bwMode="auto">
          <a:xfrm>
            <a:off x="1783854" y="2464894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SD1.1.1-1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0" name="Rectangle 71"/>
          <p:cNvSpPr>
            <a:spLocks noChangeArrowheads="1"/>
          </p:cNvSpPr>
          <p:nvPr/>
        </p:nvSpPr>
        <p:spPr bwMode="auto">
          <a:xfrm>
            <a:off x="1028497" y="3573016"/>
            <a:ext cx="12960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en-US" altLang="ko-KR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BP</a:t>
            </a:r>
            <a:r>
              <a:rPr kumimoji="0"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거래처 </a:t>
            </a:r>
            <a:r>
              <a:rPr kumimoji="0" lang="ko-KR" altLang="en-US" sz="1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필드</a:t>
            </a:r>
            <a:endParaRPr kumimoji="0" lang="en-US" altLang="ko-KR" sz="1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kumimoji="0" lang="ko-KR" altLang="en-US" sz="1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내</a:t>
            </a:r>
            <a:r>
              <a:rPr kumimoji="0"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역</a:t>
            </a:r>
            <a:r>
              <a:rPr kumimoji="0" lang="ko-KR" altLang="en-US" sz="1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정리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5" name="직선 화살표 연결선 4"/>
          <p:cNvCxnSpPr/>
          <p:nvPr/>
        </p:nvCxnSpPr>
        <p:spPr bwMode="auto">
          <a:xfrm>
            <a:off x="2359918" y="3715830"/>
            <a:ext cx="630059" cy="1202"/>
          </a:xfrm>
          <a:prstGeom prst="straightConnector1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8" name="Rectangle 71"/>
          <p:cNvSpPr>
            <a:spLocks noChangeArrowheads="1"/>
          </p:cNvSpPr>
          <p:nvPr/>
        </p:nvSpPr>
        <p:spPr bwMode="auto">
          <a:xfrm>
            <a:off x="5495509" y="3535830"/>
            <a:ext cx="12960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900" dirty="0" smtClean="0">
                <a:solidFill>
                  <a:schemeClr val="tx1"/>
                </a:solidFill>
              </a:rPr>
              <a:t>BP</a:t>
            </a:r>
            <a:r>
              <a:rPr kumimoji="0" lang="ko-KR" altLang="en-US" sz="900" dirty="0" smtClean="0">
                <a:solidFill>
                  <a:schemeClr val="tx1"/>
                </a:solidFill>
              </a:rPr>
              <a:t>거래처생성</a:t>
            </a:r>
            <a:endParaRPr kumimoji="0" lang="en-US" altLang="ko-KR" sz="900" dirty="0" smtClean="0">
              <a:solidFill>
                <a:schemeClr val="tx1"/>
              </a:solidFill>
            </a:endParaRPr>
          </a:p>
        </p:txBody>
      </p:sp>
      <p:sp>
        <p:nvSpPr>
          <p:cNvPr id="59" name="AutoShape 65"/>
          <p:cNvSpPr>
            <a:spLocks noChangeArrowheads="1"/>
          </p:cNvSpPr>
          <p:nvPr/>
        </p:nvSpPr>
        <p:spPr bwMode="auto">
          <a:xfrm>
            <a:off x="1063775" y="2743972"/>
            <a:ext cx="1295400" cy="360000"/>
          </a:xfrm>
          <a:prstGeom prst="flowChartDocumen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매장세부 항목정의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cxnSp>
        <p:nvCxnSpPr>
          <p:cNvPr id="61" name="직선 화살표 연결선 60"/>
          <p:cNvCxnSpPr/>
          <p:nvPr/>
        </p:nvCxnSpPr>
        <p:spPr bwMode="auto">
          <a:xfrm>
            <a:off x="4698364" y="3750652"/>
            <a:ext cx="630059" cy="1202"/>
          </a:xfrm>
          <a:prstGeom prst="straightConnector1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5" name="AutoShape 65"/>
          <p:cNvSpPr>
            <a:spLocks noChangeArrowheads="1"/>
          </p:cNvSpPr>
          <p:nvPr/>
        </p:nvSpPr>
        <p:spPr bwMode="auto">
          <a:xfrm>
            <a:off x="3126506" y="3573016"/>
            <a:ext cx="1523640" cy="360000"/>
          </a:xfrm>
          <a:prstGeom prst="flowChartDocumen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SAP 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마스터 담당자에 송부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67" name="Rectangle 71"/>
          <p:cNvSpPr>
            <a:spLocks noChangeArrowheads="1"/>
          </p:cNvSpPr>
          <p:nvPr/>
        </p:nvSpPr>
        <p:spPr bwMode="auto">
          <a:xfrm>
            <a:off x="7904678" y="3573016"/>
            <a:ext cx="12960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900" dirty="0" smtClean="0">
                <a:solidFill>
                  <a:schemeClr val="tx1"/>
                </a:solidFill>
              </a:rPr>
              <a:t>Mall &amp; POS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900" dirty="0" smtClean="0">
                <a:solidFill>
                  <a:schemeClr val="tx1"/>
                </a:solidFill>
              </a:rPr>
              <a:t>마스터 등록</a:t>
            </a:r>
            <a:endParaRPr kumimoji="0" lang="en-US" altLang="ko-KR" sz="900" dirty="0" smtClean="0">
              <a:solidFill>
                <a:schemeClr val="tx1"/>
              </a:solidFill>
            </a:endParaRPr>
          </a:p>
        </p:txBody>
      </p:sp>
      <p:cxnSp>
        <p:nvCxnSpPr>
          <p:cNvPr id="69" name="직선 화살표 연결선 68"/>
          <p:cNvCxnSpPr/>
          <p:nvPr/>
        </p:nvCxnSpPr>
        <p:spPr bwMode="auto">
          <a:xfrm>
            <a:off x="6828388" y="3751854"/>
            <a:ext cx="1076290" cy="0"/>
          </a:xfrm>
          <a:prstGeom prst="straightConnector1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0" name="Text Box 151"/>
          <p:cNvSpPr txBox="1">
            <a:spLocks noChangeArrowheads="1"/>
          </p:cNvSpPr>
          <p:nvPr/>
        </p:nvSpPr>
        <p:spPr bwMode="auto">
          <a:xfrm>
            <a:off x="1783854" y="3305194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SD1.1.1-2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1" name="Text Box 151"/>
          <p:cNvSpPr txBox="1">
            <a:spLocks noChangeArrowheads="1"/>
          </p:cNvSpPr>
          <p:nvPr/>
        </p:nvSpPr>
        <p:spPr bwMode="auto">
          <a:xfrm>
            <a:off x="3868666" y="3377202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SD1.1.1-3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2" name="Text Box 151"/>
          <p:cNvSpPr txBox="1">
            <a:spLocks noChangeArrowheads="1"/>
          </p:cNvSpPr>
          <p:nvPr/>
        </p:nvSpPr>
        <p:spPr bwMode="auto">
          <a:xfrm>
            <a:off x="6176886" y="3377202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SD1.1.1-4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21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984834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기준정보관리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거래처 마스터관리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 BP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마스터관리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958595" y="3510927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Interface</a:t>
            </a:r>
          </a:p>
          <a:p>
            <a:r>
              <a:rPr lang="ko-KR" altLang="en-US" dirty="0" smtClean="0"/>
              <a:t>생성</a:t>
            </a:r>
            <a:r>
              <a:rPr lang="en-US" altLang="ko-KR" dirty="0" smtClean="0"/>
              <a:t>/</a:t>
            </a:r>
            <a:r>
              <a:rPr lang="ko-KR" altLang="en-US" dirty="0" err="1" smtClean="0"/>
              <a:t>변경시</a:t>
            </a:r>
            <a:endParaRPr lang="ko-KR" alt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616502" y="4070133"/>
            <a:ext cx="21438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/>
              <a:t>*</a:t>
            </a:r>
            <a:r>
              <a:rPr lang="ko-KR" altLang="en-US" sz="1000" dirty="0" smtClean="0"/>
              <a:t>거래처 마스터는 필수 항목 값만 인터페이스 하며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기타 추가 정보는 생성 </a:t>
            </a:r>
            <a:r>
              <a:rPr lang="ko-KR" altLang="en-US" sz="1000" dirty="0" err="1" smtClean="0"/>
              <a:t>변경시</a:t>
            </a:r>
            <a:r>
              <a:rPr lang="ko-KR" altLang="en-US" sz="1000" dirty="0" smtClean="0"/>
              <a:t> </a:t>
            </a:r>
            <a:r>
              <a:rPr lang="en-US" altLang="ko-KR" sz="1000" dirty="0" smtClean="0"/>
              <a:t>POS </a:t>
            </a:r>
            <a:r>
              <a:rPr lang="ko-KR" altLang="en-US" sz="1000" dirty="0" smtClean="0"/>
              <a:t>시스템에서 수작업으로 반영한다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sp>
        <p:nvSpPr>
          <p:cNvPr id="23" name="Text Box 151"/>
          <p:cNvSpPr txBox="1">
            <a:spLocks noChangeArrowheads="1"/>
          </p:cNvSpPr>
          <p:nvPr/>
        </p:nvSpPr>
        <p:spPr bwMode="auto">
          <a:xfrm>
            <a:off x="8660035" y="3375047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SD1.1.1-5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79676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SD1.1.1 </a:t>
            </a:r>
            <a:r>
              <a:rPr lang="ko-KR" altLang="en-US" dirty="0" smtClean="0"/>
              <a:t>고객마스터관리</a:t>
            </a:r>
          </a:p>
        </p:txBody>
      </p:sp>
      <p:graphicFrame>
        <p:nvGraphicFramePr>
          <p:cNvPr id="9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5439713"/>
              </p:ext>
            </p:extLst>
          </p:nvPr>
        </p:nvGraphicFramePr>
        <p:xfrm>
          <a:off x="271462" y="1796827"/>
          <a:ext cx="9361487" cy="4327706"/>
        </p:xfrm>
        <a:graphic>
          <a:graphicData uri="http://schemas.openxmlformats.org/drawingml/2006/table">
            <a:tbl>
              <a:tblPr/>
              <a:tblGrid>
                <a:gridCol w="1084924"/>
                <a:gridCol w="1789023"/>
                <a:gridCol w="4183061"/>
                <a:gridCol w="931822"/>
                <a:gridCol w="1372657"/>
              </a:tblGrid>
              <a:tr h="264021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No.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Name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Description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Function</a:t>
                      </a:r>
                    </a:p>
                  </a:txBody>
                  <a:tcPr marL="99039" marR="99039" marT="0" marB="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Remarks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2729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SD1.1.1-1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0" fontAlgn="auto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</a:rPr>
                        <a:t>매장세부 항목정의</a:t>
                      </a:r>
                      <a:endParaRPr kumimoji="0"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신규매장개설에 따른 고객마스터 관리 항목을 정리 한다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( EX :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주소지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직영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과세 구분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…. )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29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SD1.1.1-2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algn="l"/>
                      <a:r>
                        <a:rPr kumimoji="0" lang="en-US" altLang="ko-KR" sz="1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BP</a:t>
                      </a:r>
                      <a:r>
                        <a:rPr kumimoji="0" lang="ko-KR" altLang="en-US" sz="1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거래처 필드내역 정리</a:t>
                      </a:r>
                      <a:endParaRPr kumimoji="0" lang="en-US" altLang="ko-KR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 등록된 정보를 근거로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EXCEL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로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Field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내역을 정리한다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08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SD1.1.1-3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dirty="0" smtClean="0">
                          <a:solidFill>
                            <a:schemeClr val="tx1"/>
                          </a:solidFill>
                        </a:rPr>
                        <a:t>SAP </a:t>
                      </a: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</a:rPr>
                        <a:t>마스터 담당자 송부</a:t>
                      </a:r>
                      <a:endParaRPr kumimoji="0"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해당 내역을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마스터 담당자에게 송부한다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29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SD1.1.1-4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dirty="0" smtClean="0">
                          <a:solidFill>
                            <a:schemeClr val="tx1"/>
                          </a:solidFill>
                        </a:rPr>
                        <a:t>BP</a:t>
                      </a: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</a:rPr>
                        <a:t>거래처생성</a:t>
                      </a:r>
                      <a:endParaRPr kumimoji="0"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해당 마스터정보를 기준으로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 매장대표고객을 생성한다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2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SD1.1.1-5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Mall &amp; POS</a:t>
                      </a: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마스터 등록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Mall &amp; POS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마스터 담당자는 마스터를 등록한다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0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2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Activity Profile</a:t>
            </a:r>
          </a:p>
        </p:txBody>
      </p:sp>
      <p:graphicFrame>
        <p:nvGraphicFramePr>
          <p:cNvPr id="7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984834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기준정보관리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거래처 마스터관리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 BP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마스터관리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3754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7" name="Rectangle 2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SD1.1.1 </a:t>
            </a:r>
            <a:r>
              <a:rPr lang="ko-KR" altLang="en-US" dirty="0"/>
              <a:t>고객마스터관리</a:t>
            </a:r>
            <a:endParaRPr lang="ko-KR" altLang="en-US" dirty="0" smtClean="0"/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Process Description</a:t>
            </a:r>
          </a:p>
        </p:txBody>
      </p:sp>
      <p:sp>
        <p:nvSpPr>
          <p:cNvPr id="10" name="Rectangle 27"/>
          <p:cNvSpPr>
            <a:spLocks noChangeArrowheads="1"/>
          </p:cNvSpPr>
          <p:nvPr/>
        </p:nvSpPr>
        <p:spPr bwMode="auto">
          <a:xfrm>
            <a:off x="268938" y="1767929"/>
            <a:ext cx="9361487" cy="4397375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252000" tIns="216000"/>
          <a:lstStyle>
            <a:lvl1pPr marL="182563" indent="-182563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20000"/>
              </a:lnSpc>
              <a:spcBef>
                <a:spcPct val="0"/>
              </a:spcBef>
              <a:buFontTx/>
              <a:buAutoNum type="arabicPeriod"/>
            </a:pPr>
            <a:r>
              <a:rPr kumimoji="0" lang="ko-KR" altLang="en-US" sz="1000" b="0" dirty="0" smtClean="0">
                <a:solidFill>
                  <a:schemeClr val="tx1"/>
                </a:solidFill>
              </a:rPr>
              <a:t>신규 매장 대표고객  마스터 </a:t>
            </a:r>
            <a:r>
              <a:rPr kumimoji="0" lang="ko-KR" altLang="en-US" sz="1000" b="0" dirty="0" err="1" smtClean="0">
                <a:solidFill>
                  <a:schemeClr val="tx1"/>
                </a:solidFill>
              </a:rPr>
              <a:t>채번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 규칙</a:t>
            </a:r>
            <a:endParaRPr kumimoji="0" lang="en-US" altLang="ko-KR" sz="1000" b="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FontTx/>
              <a:buAutoNum type="arabicPeriod"/>
            </a:pPr>
            <a:endParaRPr kumimoji="0" lang="en-US" altLang="ko-KR" sz="1000" b="0" dirty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FontTx/>
              <a:buAutoNum type="arabicPeriod"/>
            </a:pPr>
            <a:endParaRPr kumimoji="0" lang="en-US" altLang="ko-KR" sz="1000" b="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FontTx/>
              <a:buAutoNum type="arabicPeriod"/>
            </a:pPr>
            <a:endParaRPr kumimoji="0" lang="en-US" altLang="ko-KR" sz="1000" b="0" dirty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FontTx/>
              <a:buAutoNum type="arabicPeriod"/>
            </a:pPr>
            <a:endParaRPr kumimoji="0" lang="en-US" altLang="ko-KR" sz="1000" b="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FontTx/>
              <a:buAutoNum type="arabicPeriod"/>
            </a:pPr>
            <a:endParaRPr kumimoji="0" lang="en-US" altLang="ko-KR" sz="1000" b="0" dirty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FontTx/>
              <a:buAutoNum type="arabicPeriod"/>
            </a:pPr>
            <a:endParaRPr kumimoji="0" lang="en-US" altLang="ko-KR" sz="1000" b="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FontTx/>
              <a:buAutoNum type="arabicPeriod"/>
            </a:pPr>
            <a:endParaRPr kumimoji="0" lang="en-US" altLang="ko-KR" sz="1000" b="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FontTx/>
              <a:buAutoNum type="arabicPeriod"/>
            </a:pPr>
            <a:endParaRPr kumimoji="0" lang="en-US" altLang="ko-KR" sz="1000" b="0" dirty="0" smtClean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ko-KR" altLang="en-US" sz="1000" b="0" dirty="0" smtClean="0">
                <a:solidFill>
                  <a:schemeClr val="tx1"/>
                </a:solidFill>
              </a:rPr>
              <a:t>매장대표 고객은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“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국내 거래처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”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고객 계정을 같이  사용한다</a:t>
            </a:r>
            <a:endParaRPr kumimoji="0" lang="en-US" altLang="ko-KR" sz="1000" b="0" dirty="0" smtClean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b="0" dirty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b="0" dirty="0" smtClean="0">
              <a:solidFill>
                <a:schemeClr val="tx1"/>
              </a:solidFill>
            </a:endParaRPr>
          </a:p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AutoNum type="arabicPeriod" startAt="2"/>
            </a:pPr>
            <a:r>
              <a:rPr kumimoji="0" lang="ko-KR" altLang="en-US" sz="1000" b="0" dirty="0" smtClean="0">
                <a:solidFill>
                  <a:schemeClr val="tx1"/>
                </a:solidFill>
              </a:rPr>
              <a:t>先 </a:t>
            </a:r>
            <a:r>
              <a:rPr kumimoji="0" lang="ko-KR" altLang="en-US" sz="1000" b="0" dirty="0" err="1" smtClean="0">
                <a:solidFill>
                  <a:schemeClr val="tx1"/>
                </a:solidFill>
              </a:rPr>
              <a:t>오픈하는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Shopping Mall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과 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POS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의 경우  수작업으로 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12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월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1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일 날 반영하고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,  SAP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와 연동되는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2018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년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1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월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1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일은 고객 마스터 생성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/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변경</a:t>
            </a:r>
            <a:endParaRPr kumimoji="0" lang="en-US" altLang="ko-KR" sz="1000" b="0" dirty="0" smtClean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 smtClean="0">
                <a:solidFill>
                  <a:schemeClr val="tx1"/>
                </a:solidFill>
              </a:rPr>
              <a:t>   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에 대한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Interface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를 적용한다</a:t>
            </a:r>
            <a:endParaRPr kumimoji="0" lang="en-US" altLang="ko-KR" sz="1000" b="0" dirty="0" smtClean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b="0" dirty="0">
              <a:solidFill>
                <a:schemeClr val="tx1"/>
              </a:solidFill>
            </a:endParaRPr>
          </a:p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AutoNum type="arabicPeriod" startAt="3"/>
            </a:pPr>
            <a:r>
              <a:rPr kumimoji="0" lang="en-US" altLang="ko-KR" sz="1000" b="0" dirty="0" smtClean="0">
                <a:solidFill>
                  <a:schemeClr val="tx1"/>
                </a:solidFill>
              </a:rPr>
              <a:t>On-Line Shopping MALL /  POS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고객은 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SAP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고객마스터의 고객그룹을 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Shopping Mall / POS 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고객그룹을 반영한다</a:t>
            </a:r>
            <a:endParaRPr kumimoji="0" lang="en-US" altLang="ko-KR" sz="1000" b="0" dirty="0" smtClean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    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Key Field (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고객그룹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)  :  Mall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판매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,  POS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직매장</a:t>
            </a:r>
            <a:endParaRPr kumimoji="0" lang="en-US" altLang="ko-KR" sz="1000" b="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b="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4. </a:t>
            </a:r>
            <a:r>
              <a:rPr kumimoji="0" lang="ko-KR" altLang="en-US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kumimoji="0" lang="ko-KR" altLang="en-US" sz="1000" dirty="0">
                <a:solidFill>
                  <a:srgbClr val="FF0000"/>
                </a:solidFill>
                <a:sym typeface="Wingdings" panose="05000000000000000000" pitchFamily="2" charset="2"/>
              </a:rPr>
              <a:t>매장 거래처 마스터는 </a:t>
            </a:r>
            <a:r>
              <a:rPr kumimoji="0" lang="ko-KR" altLang="en-US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필수 값만 </a:t>
            </a:r>
            <a:r>
              <a:rPr kumimoji="0" lang="ko-KR" altLang="en-US" sz="1000" dirty="0">
                <a:solidFill>
                  <a:srgbClr val="FF0000"/>
                </a:solidFill>
                <a:sym typeface="Wingdings" panose="05000000000000000000" pitchFamily="2" charset="2"/>
              </a:rPr>
              <a:t>인터페이스하며</a:t>
            </a:r>
            <a:r>
              <a:rPr kumimoji="0" lang="en-US" altLang="ko-KR" sz="1000" dirty="0">
                <a:solidFill>
                  <a:srgbClr val="FF0000"/>
                </a:solidFill>
                <a:sym typeface="Wingdings" panose="05000000000000000000" pitchFamily="2" charset="2"/>
              </a:rPr>
              <a:t>, POS </a:t>
            </a:r>
            <a:r>
              <a:rPr kumimoji="0" lang="ko-KR" altLang="en-US" sz="1000" dirty="0">
                <a:solidFill>
                  <a:srgbClr val="FF0000"/>
                </a:solidFill>
                <a:sym typeface="Wingdings" panose="05000000000000000000" pitchFamily="2" charset="2"/>
              </a:rPr>
              <a:t>관리자 화면에서 </a:t>
            </a:r>
            <a:r>
              <a:rPr kumimoji="0" lang="en-US" altLang="ko-KR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ERP </a:t>
            </a:r>
            <a:r>
              <a:rPr kumimoji="0" lang="ko-KR" altLang="en-US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거래처 코드 매치 확인 </a:t>
            </a:r>
            <a:r>
              <a:rPr kumimoji="0" lang="ko-KR" altLang="en-US" sz="1000" dirty="0">
                <a:solidFill>
                  <a:srgbClr val="FF0000"/>
                </a:solidFill>
                <a:sym typeface="Wingdings" panose="05000000000000000000" pitchFamily="2" charset="2"/>
              </a:rPr>
              <a:t>및 기타 정보는 별도로 </a:t>
            </a:r>
            <a:r>
              <a:rPr kumimoji="0" lang="ko-KR" altLang="en-US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입력한다</a:t>
            </a:r>
            <a:r>
              <a:rPr kumimoji="0" lang="en-US" altLang="ko-KR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. (</a:t>
            </a:r>
            <a:r>
              <a:rPr kumimoji="0" lang="ko-KR" altLang="en-US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매장 </a:t>
            </a:r>
            <a:r>
              <a:rPr kumimoji="0" lang="ko-KR" altLang="en-US" sz="10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개설시마다</a:t>
            </a:r>
            <a:r>
              <a:rPr kumimoji="0" lang="en-US" altLang="ko-KR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..)</a:t>
            </a:r>
            <a:endParaRPr kumimoji="0" lang="en-US" altLang="ko-KR" sz="1000" dirty="0">
              <a:solidFill>
                <a:srgbClr val="FF0000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b="0" dirty="0">
              <a:solidFill>
                <a:schemeClr val="tx1"/>
              </a:solidFill>
            </a:endParaRPr>
          </a:p>
        </p:txBody>
      </p:sp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5075193"/>
              </p:ext>
            </p:extLst>
          </p:nvPr>
        </p:nvGraphicFramePr>
        <p:xfrm>
          <a:off x="703734" y="2276872"/>
          <a:ext cx="5616624" cy="1206960"/>
        </p:xfrm>
        <a:graphic>
          <a:graphicData uri="http://schemas.openxmlformats.org/drawingml/2006/table">
            <a:tbl>
              <a:tblPr/>
              <a:tblGrid>
                <a:gridCol w="1377116"/>
                <a:gridCol w="1490075"/>
                <a:gridCol w="576805"/>
                <a:gridCol w="1634277"/>
                <a:gridCol w="538351"/>
              </a:tblGrid>
              <a:tr h="241392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거래처분류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번호범위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채번규칙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비고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담당모듈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41392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국내거래처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en-US" altLang="ko-KR" sz="1000" b="0" i="0" u="none" strike="noStrike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100000 ~ 399999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자동채번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약품</a:t>
                      </a:r>
                      <a:r>
                        <a:rPr lang="en-US" altLang="ko-KR" sz="1000" b="0" i="0" u="none" strike="noStrike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000" b="0" i="0" u="none" strike="noStrike" dirty="0" err="1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생건</a:t>
                      </a:r>
                      <a:r>
                        <a:rPr lang="en-US" altLang="ko-KR" sz="1000" b="0" i="0" u="none" strike="noStrike" dirty="0" smtClean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F&amp;N</a:t>
                      </a:r>
                      <a:endParaRPr lang="ko-KR" altLang="en-US" sz="1000" b="0" i="0" u="none" strike="noStrike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392">
                <a:tc>
                  <a:txBody>
                    <a:bodyPr/>
                    <a:lstStyle/>
                    <a:p>
                      <a:pPr algn="l" fontAlgn="ctr"/>
                      <a:endParaRPr lang="ko-KR" altLang="en-US" sz="1000" b="0" i="0" u="none" strike="noStrike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1000" b="0" i="0" u="none" strike="noStrike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000" b="0" i="0" u="none" strike="noStrike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41392">
                <a:tc>
                  <a:txBody>
                    <a:bodyPr/>
                    <a:lstStyle/>
                    <a:p>
                      <a:pPr algn="l" fontAlgn="ctr"/>
                      <a:endParaRPr lang="en-US" sz="1000" b="0" i="0" u="none" strike="noStrike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1000" b="0" i="0" u="none" strike="noStrike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000" b="0" i="0" u="none" strike="noStrike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41392">
                <a:tc>
                  <a:txBody>
                    <a:bodyPr/>
                    <a:lstStyle/>
                    <a:p>
                      <a:pPr algn="l" fontAlgn="ctr"/>
                      <a:endParaRPr lang="ko-KR" altLang="en-US" sz="1000" b="0" i="0" u="none" strike="noStrike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1000" b="0" i="0" u="none" strike="noStrike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000" b="0" i="0" u="none" strike="noStrike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984834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기준정보관리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거래처 마스터관리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 BP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마스터관리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708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제목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Diagram Legend</a:t>
            </a:r>
            <a:endParaRPr lang="ko-KR" altLang="en-US" smtClean="0"/>
          </a:p>
        </p:txBody>
      </p:sp>
      <p:sp>
        <p:nvSpPr>
          <p:cNvPr id="9219" name="AutoShape 48"/>
          <p:cNvSpPr>
            <a:spLocks noChangeArrowheads="1"/>
          </p:cNvSpPr>
          <p:nvPr/>
        </p:nvSpPr>
        <p:spPr bwMode="auto">
          <a:xfrm>
            <a:off x="5381625" y="3640138"/>
            <a:ext cx="1295400" cy="360000"/>
          </a:xfrm>
          <a:prstGeom prst="diamond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 anchorCtr="1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Decision 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cxnSp>
        <p:nvCxnSpPr>
          <p:cNvPr id="17412" name="AutoShape 49"/>
          <p:cNvCxnSpPr>
            <a:cxnSpLocks noChangeShapeType="1"/>
          </p:cNvCxnSpPr>
          <p:nvPr/>
        </p:nvCxnSpPr>
        <p:spPr bwMode="auto">
          <a:xfrm>
            <a:off x="6248400" y="2698750"/>
            <a:ext cx="2514600" cy="1474788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</p:cxnSp>
      <p:sp>
        <p:nvSpPr>
          <p:cNvPr id="9221" name="Rectangle 50"/>
          <p:cNvSpPr>
            <a:spLocks noChangeArrowheads="1"/>
          </p:cNvSpPr>
          <p:nvPr/>
        </p:nvSpPr>
        <p:spPr bwMode="auto">
          <a:xfrm>
            <a:off x="593725" y="3754438"/>
            <a:ext cx="12954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9222" name="AutoShape 52"/>
          <p:cNvSpPr>
            <a:spLocks noChangeArrowheads="1"/>
          </p:cNvSpPr>
          <p:nvPr/>
        </p:nvSpPr>
        <p:spPr bwMode="auto">
          <a:xfrm>
            <a:off x="5813425" y="1941513"/>
            <a:ext cx="381000" cy="381000"/>
          </a:xfrm>
          <a:prstGeom prst="flowChart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9223" name="AutoShape 53"/>
          <p:cNvSpPr>
            <a:spLocks noChangeArrowheads="1"/>
          </p:cNvSpPr>
          <p:nvPr/>
        </p:nvSpPr>
        <p:spPr bwMode="auto">
          <a:xfrm>
            <a:off x="593725" y="2765425"/>
            <a:ext cx="1295400" cy="360000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9224" name="AutoShape 54"/>
          <p:cNvSpPr>
            <a:spLocks noChangeArrowheads="1"/>
          </p:cNvSpPr>
          <p:nvPr/>
        </p:nvSpPr>
        <p:spPr bwMode="auto">
          <a:xfrm rot="16200000">
            <a:off x="1061425" y="7169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17417" name="Text Box 55"/>
          <p:cNvSpPr txBox="1">
            <a:spLocks noChangeArrowheads="1"/>
          </p:cNvSpPr>
          <p:nvPr/>
        </p:nvSpPr>
        <p:spPr bwMode="auto">
          <a:xfrm>
            <a:off x="2451100" y="10112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선행 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(Previous Process)</a:t>
            </a:r>
          </a:p>
        </p:txBody>
      </p:sp>
      <p:sp>
        <p:nvSpPr>
          <p:cNvPr id="17418" name="Text Box 56"/>
          <p:cNvSpPr txBox="1">
            <a:spLocks noChangeArrowheads="1"/>
          </p:cNvSpPr>
          <p:nvPr/>
        </p:nvSpPr>
        <p:spPr bwMode="auto">
          <a:xfrm>
            <a:off x="2451100" y="27860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종속</a:t>
            </a:r>
            <a:r>
              <a:rPr kumimoji="0" lang="en-US" altLang="ko-KR" sz="1100">
                <a:solidFill>
                  <a:schemeClr val="tx1"/>
                </a:solidFill>
              </a:rPr>
              <a:t>(</a:t>
            </a:r>
            <a:r>
              <a:rPr kumimoji="0" lang="ko-KR" altLang="en-US" sz="1100">
                <a:solidFill>
                  <a:schemeClr val="tx1"/>
                </a:solidFill>
              </a:rPr>
              <a:t>후속</a:t>
            </a:r>
            <a:r>
              <a:rPr kumimoji="0" lang="en-US" altLang="ko-KR" sz="1100">
                <a:solidFill>
                  <a:schemeClr val="tx1"/>
                </a:solidFill>
              </a:rPr>
              <a:t>) </a:t>
            </a:r>
            <a:r>
              <a:rPr kumimoji="0" lang="ko-KR" altLang="en-US" sz="1100">
                <a:solidFill>
                  <a:schemeClr val="tx1"/>
                </a:solidFill>
              </a:rPr>
              <a:t>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(Next Process)</a:t>
            </a:r>
          </a:p>
        </p:txBody>
      </p:sp>
      <p:sp>
        <p:nvSpPr>
          <p:cNvPr id="17419" name="Text Box 57"/>
          <p:cNvSpPr txBox="1">
            <a:spLocks noChangeArrowheads="1"/>
          </p:cNvSpPr>
          <p:nvPr/>
        </p:nvSpPr>
        <p:spPr bwMode="auto">
          <a:xfrm>
            <a:off x="2451100" y="379571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Off-line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17420" name="Text Box 58"/>
          <p:cNvSpPr txBox="1">
            <a:spLocks noChangeArrowheads="1"/>
          </p:cNvSpPr>
          <p:nvPr/>
        </p:nvSpPr>
        <p:spPr bwMode="auto">
          <a:xfrm>
            <a:off x="7138988" y="3673475"/>
            <a:ext cx="1752600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판단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분기 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(Decision Activity Name)</a:t>
            </a:r>
          </a:p>
        </p:txBody>
      </p:sp>
      <p:sp>
        <p:nvSpPr>
          <p:cNvPr id="17421" name="Text Box 59"/>
          <p:cNvSpPr txBox="1">
            <a:spLocks noChangeArrowheads="1"/>
          </p:cNvSpPr>
          <p:nvPr/>
        </p:nvSpPr>
        <p:spPr bwMode="auto">
          <a:xfrm>
            <a:off x="7024688" y="935038"/>
            <a:ext cx="19812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정보 </a:t>
            </a:r>
            <a:r>
              <a:rPr kumimoji="0" lang="en-US" altLang="ko-KR" sz="1100">
                <a:solidFill>
                  <a:schemeClr val="tx1"/>
                </a:solidFill>
              </a:rPr>
              <a:t>Source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(Data/Information Source)</a:t>
            </a:r>
          </a:p>
        </p:txBody>
      </p:sp>
      <p:sp>
        <p:nvSpPr>
          <p:cNvPr id="17422" name="Text Box 60"/>
          <p:cNvSpPr txBox="1">
            <a:spLocks noChangeArrowheads="1"/>
          </p:cNvSpPr>
          <p:nvPr/>
        </p:nvSpPr>
        <p:spPr bwMode="auto">
          <a:xfrm>
            <a:off x="7138988" y="18494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연결자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(Connector)</a:t>
            </a:r>
          </a:p>
        </p:txBody>
      </p:sp>
      <p:sp>
        <p:nvSpPr>
          <p:cNvPr id="17423" name="Text Box 61"/>
          <p:cNvSpPr txBox="1">
            <a:spLocks noChangeArrowheads="1"/>
          </p:cNvSpPr>
          <p:nvPr/>
        </p:nvSpPr>
        <p:spPr bwMode="auto">
          <a:xfrm>
            <a:off x="7138988" y="278447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연결선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(Connection Line)</a:t>
            </a:r>
          </a:p>
        </p:txBody>
      </p:sp>
      <p:sp>
        <p:nvSpPr>
          <p:cNvPr id="17424" name="Text Box 62"/>
          <p:cNvSpPr txBox="1">
            <a:spLocks noChangeArrowheads="1"/>
          </p:cNvSpPr>
          <p:nvPr/>
        </p:nvSpPr>
        <p:spPr bwMode="auto">
          <a:xfrm>
            <a:off x="7138988" y="47085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리포트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산출물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(Report/Output)</a:t>
            </a:r>
          </a:p>
        </p:txBody>
      </p:sp>
      <p:sp>
        <p:nvSpPr>
          <p:cNvPr id="17425" name="Text Box 63"/>
          <p:cNvSpPr txBox="1">
            <a:spLocks noChangeArrowheads="1"/>
          </p:cNvSpPr>
          <p:nvPr/>
        </p:nvSpPr>
        <p:spPr bwMode="auto">
          <a:xfrm>
            <a:off x="7138988" y="5657850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데이터베이스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시스템 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(Database/System)</a:t>
            </a:r>
          </a:p>
        </p:txBody>
      </p:sp>
      <p:sp>
        <p:nvSpPr>
          <p:cNvPr id="9234" name="AutoShape 64"/>
          <p:cNvSpPr>
            <a:spLocks noChangeArrowheads="1"/>
          </p:cNvSpPr>
          <p:nvPr/>
        </p:nvSpPr>
        <p:spPr bwMode="auto">
          <a:xfrm>
            <a:off x="5381625" y="1068388"/>
            <a:ext cx="1295400" cy="360000"/>
          </a:xfrm>
          <a:prstGeom prst="flowChartOnlineStorage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Data or Infor-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err="1" smtClean="0">
                <a:solidFill>
                  <a:schemeClr val="tx1"/>
                </a:solidFill>
              </a:rPr>
              <a:t>mation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 Source</a:t>
            </a:r>
          </a:p>
        </p:txBody>
      </p:sp>
      <p:sp>
        <p:nvSpPr>
          <p:cNvPr id="9235" name="AutoShape 65"/>
          <p:cNvSpPr>
            <a:spLocks noChangeArrowheads="1"/>
          </p:cNvSpPr>
          <p:nvPr/>
        </p:nvSpPr>
        <p:spPr bwMode="auto">
          <a:xfrm>
            <a:off x="5381625" y="4797425"/>
            <a:ext cx="1295400" cy="360000"/>
          </a:xfrm>
          <a:prstGeom prst="flowChartDocumen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Report Name</a:t>
            </a:r>
          </a:p>
        </p:txBody>
      </p:sp>
      <p:sp>
        <p:nvSpPr>
          <p:cNvPr id="9236" name="AutoShape 66"/>
          <p:cNvSpPr>
            <a:spLocks noChangeArrowheads="1"/>
          </p:cNvSpPr>
          <p:nvPr/>
        </p:nvSpPr>
        <p:spPr bwMode="auto">
          <a:xfrm>
            <a:off x="5381625" y="5595938"/>
            <a:ext cx="1295400" cy="360000"/>
          </a:xfrm>
          <a:prstGeom prst="flowChartMagneticDisk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Database or</a:t>
            </a:r>
          </a:p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System Name</a:t>
            </a:r>
          </a:p>
        </p:txBody>
      </p:sp>
      <p:sp>
        <p:nvSpPr>
          <p:cNvPr id="17429" name="Text Box 67"/>
          <p:cNvSpPr txBox="1">
            <a:spLocks noChangeArrowheads="1"/>
          </p:cNvSpPr>
          <p:nvPr/>
        </p:nvSpPr>
        <p:spPr bwMode="auto">
          <a:xfrm>
            <a:off x="2451100" y="19081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 dirty="0">
                <a:solidFill>
                  <a:schemeClr val="tx1"/>
                </a:solidFill>
              </a:rPr>
              <a:t>촉발 이벤트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(Triggering Event)</a:t>
            </a:r>
          </a:p>
        </p:txBody>
      </p:sp>
      <p:sp>
        <p:nvSpPr>
          <p:cNvPr id="9238" name="AutoShape 68"/>
          <p:cNvSpPr>
            <a:spLocks noChangeArrowheads="1"/>
          </p:cNvSpPr>
          <p:nvPr/>
        </p:nvSpPr>
        <p:spPr bwMode="auto">
          <a:xfrm rot="16200000">
            <a:off x="1061425" y="15551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Event Name</a:t>
            </a:r>
          </a:p>
        </p:txBody>
      </p:sp>
      <p:sp>
        <p:nvSpPr>
          <p:cNvPr id="17431" name="Text Box 69"/>
          <p:cNvSpPr txBox="1">
            <a:spLocks noChangeArrowheads="1"/>
          </p:cNvSpPr>
          <p:nvPr/>
        </p:nvSpPr>
        <p:spPr bwMode="auto">
          <a:xfrm>
            <a:off x="849313" y="1612900"/>
            <a:ext cx="609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00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17432" name="Text Box 70"/>
          <p:cNvSpPr txBox="1">
            <a:spLocks noChangeArrowheads="1"/>
          </p:cNvSpPr>
          <p:nvPr/>
        </p:nvSpPr>
        <p:spPr bwMode="auto">
          <a:xfrm>
            <a:off x="2947635" y="1537494"/>
            <a:ext cx="6096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9241" name="Rectangle 71"/>
          <p:cNvSpPr>
            <a:spLocks noChangeArrowheads="1"/>
          </p:cNvSpPr>
          <p:nvPr/>
        </p:nvSpPr>
        <p:spPr bwMode="auto">
          <a:xfrm>
            <a:off x="593725" y="4648200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17434" name="Text Box 72"/>
          <p:cNvSpPr txBox="1">
            <a:spLocks noChangeArrowheads="1"/>
          </p:cNvSpPr>
          <p:nvPr/>
        </p:nvSpPr>
        <p:spPr bwMode="auto">
          <a:xfrm>
            <a:off x="2451100" y="47196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(SAP)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cxnSp>
        <p:nvCxnSpPr>
          <p:cNvPr id="9243" name="AutoShape 73"/>
          <p:cNvCxnSpPr>
            <a:cxnSpLocks noChangeShapeType="1"/>
          </p:cNvCxnSpPr>
          <p:nvPr/>
        </p:nvCxnSpPr>
        <p:spPr bwMode="auto">
          <a:xfrm flipV="1">
            <a:off x="5381625" y="2847975"/>
            <a:ext cx="865188" cy="287338"/>
          </a:xfrm>
          <a:prstGeom prst="bentConnector3">
            <a:avLst>
              <a:gd name="adj1" fmla="val 49907"/>
            </a:avLst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Rectangle 71"/>
          <p:cNvSpPr>
            <a:spLocks noChangeArrowheads="1"/>
          </p:cNvSpPr>
          <p:nvPr/>
        </p:nvSpPr>
        <p:spPr bwMode="auto">
          <a:xfrm>
            <a:off x="593725" y="5584825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en-US" altLang="ko-KR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Activity Name</a:t>
            </a:r>
          </a:p>
        </p:txBody>
      </p:sp>
      <p:sp>
        <p:nvSpPr>
          <p:cNvPr id="17437" name="Text Box 72"/>
          <p:cNvSpPr txBox="1">
            <a:spLocks noChangeArrowheads="1"/>
          </p:cNvSpPr>
          <p:nvPr/>
        </p:nvSpPr>
        <p:spPr bwMode="auto">
          <a:xfrm>
            <a:off x="2451100" y="56435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(Legacy)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30" name="Rectangle 71"/>
          <p:cNvSpPr>
            <a:spLocks noChangeArrowheads="1"/>
          </p:cNvSpPr>
          <p:nvPr/>
        </p:nvSpPr>
        <p:spPr bwMode="auto">
          <a:xfrm>
            <a:off x="1460667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WMS</a:t>
            </a:r>
          </a:p>
        </p:txBody>
      </p:sp>
      <p:sp>
        <p:nvSpPr>
          <p:cNvPr id="31" name="Rectangle 71"/>
          <p:cNvSpPr>
            <a:spLocks noChangeArrowheads="1"/>
          </p:cNvSpPr>
          <p:nvPr/>
        </p:nvSpPr>
        <p:spPr bwMode="auto">
          <a:xfrm>
            <a:off x="190444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CJ</a:t>
            </a:r>
          </a:p>
        </p:txBody>
      </p:sp>
      <p:sp>
        <p:nvSpPr>
          <p:cNvPr id="32" name="Rectangle 71"/>
          <p:cNvSpPr>
            <a:spLocks noChangeArrowheads="1"/>
          </p:cNvSpPr>
          <p:nvPr/>
        </p:nvSpPr>
        <p:spPr bwMode="auto">
          <a:xfrm>
            <a:off x="2348225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err="1" smtClean="0">
                <a:solidFill>
                  <a:schemeClr val="bg1"/>
                </a:solidFill>
              </a:rPr>
              <a:t>용마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3" name="Rectangle 71"/>
          <p:cNvSpPr>
            <a:spLocks noChangeArrowheads="1"/>
          </p:cNvSpPr>
          <p:nvPr/>
        </p:nvSpPr>
        <p:spPr bwMode="auto">
          <a:xfrm>
            <a:off x="573109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SFA</a:t>
            </a:r>
          </a:p>
        </p:txBody>
      </p:sp>
      <p:sp>
        <p:nvSpPr>
          <p:cNvPr id="34" name="Rectangle 71"/>
          <p:cNvSpPr>
            <a:spLocks noChangeArrowheads="1"/>
          </p:cNvSpPr>
          <p:nvPr/>
        </p:nvSpPr>
        <p:spPr bwMode="auto">
          <a:xfrm>
            <a:off x="1016888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smtClean="0">
                <a:solidFill>
                  <a:schemeClr val="bg1"/>
                </a:solidFill>
              </a:rPr>
              <a:t>도매웹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5" name="Rectangle 71"/>
          <p:cNvSpPr>
            <a:spLocks noChangeArrowheads="1"/>
          </p:cNvSpPr>
          <p:nvPr/>
        </p:nvSpPr>
        <p:spPr bwMode="auto">
          <a:xfrm>
            <a:off x="279200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G/W</a:t>
            </a:r>
          </a:p>
        </p:txBody>
      </p:sp>
      <p:sp>
        <p:nvSpPr>
          <p:cNvPr id="36" name="AutoShape 52"/>
          <p:cNvSpPr>
            <a:spLocks noChangeArrowheads="1"/>
          </p:cNvSpPr>
          <p:nvPr/>
        </p:nvSpPr>
        <p:spPr bwMode="auto">
          <a:xfrm>
            <a:off x="112802" y="6145691"/>
            <a:ext cx="216000" cy="216000"/>
          </a:xfrm>
          <a:prstGeom prst="flowChartConnector">
            <a:avLst/>
          </a:prstGeom>
          <a:solidFill>
            <a:srgbClr val="FFFFCC"/>
          </a:solidFill>
          <a:ln w="6350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tx1"/>
                </a:solidFill>
              </a:rPr>
              <a:t>I/F</a:t>
            </a:r>
          </a:p>
        </p:txBody>
      </p:sp>
    </p:spTree>
    <p:extLst>
      <p:ext uri="{BB962C8B-B14F-4D97-AF65-F5344CB8AC3E}">
        <p14:creationId xmlns:p14="http://schemas.microsoft.com/office/powerpoint/2010/main" val="3458432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19176</TotalTime>
  <Words>632</Words>
  <Application>Microsoft Office PowerPoint</Application>
  <PresentationFormat>사용자 지정</PresentationFormat>
  <Paragraphs>217</Paragraphs>
  <Slides>7</Slides>
  <Notes>7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3" baseType="lpstr">
      <vt:lpstr>돋움</vt:lpstr>
      <vt:lpstr>맑은 고딕</vt:lpstr>
      <vt:lpstr>Arial</vt:lpstr>
      <vt:lpstr>Lucida Sans Unicode</vt:lpstr>
      <vt:lpstr>Wingdings</vt:lpstr>
      <vt:lpstr>기본 디자인</vt:lpstr>
      <vt:lpstr>PowerPoint 프레젠테이션</vt:lpstr>
      <vt:lpstr>문서 개정 이력 관리</vt:lpstr>
      <vt:lpstr>SD1.1.1 고객마스터관리</vt:lpstr>
      <vt:lpstr>SD1.1.1 고객마스터관리</vt:lpstr>
      <vt:lpstr>SD1.1.1 고객마스터관리</vt:lpstr>
      <vt:lpstr>SD1.1.1 고객마스터관리</vt:lpstr>
      <vt:lpstr>Diagram Legend</vt:lpstr>
    </vt:vector>
  </TitlesOfParts>
  <Company>BSG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To-be Process Scenario  [PP 1.1.1 연간 생산 계획]</dc:title>
  <dc:creator>SHIN</dc:creator>
  <cp:lastModifiedBy>김 종태</cp:lastModifiedBy>
  <cp:revision>927</cp:revision>
  <cp:lastPrinted>2001-03-14T06:43:19Z</cp:lastPrinted>
  <dcterms:created xsi:type="dcterms:W3CDTF">2000-09-28T11:17:09Z</dcterms:created>
  <dcterms:modified xsi:type="dcterms:W3CDTF">2017-10-18T08:34:57Z</dcterms:modified>
</cp:coreProperties>
</file>